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0" r:id="rId6"/>
    <p:sldMasterId id="2147483969" r:id="rId7"/>
    <p:sldMasterId id="2147483929" r:id="rId8"/>
    <p:sldMasterId id="2147483856" r:id="rId9"/>
    <p:sldMasterId id="2147483931" r:id="rId10"/>
    <p:sldMasterId id="2147483926" r:id="rId11"/>
    <p:sldMasterId id="2147483979" r:id="rId12"/>
  </p:sldMasterIdLst>
  <p:notesMasterIdLst>
    <p:notesMasterId r:id="rId25"/>
  </p:notesMasterIdLst>
  <p:sldIdLst>
    <p:sldId id="257" r:id="rId13"/>
    <p:sldId id="258" r:id="rId14"/>
    <p:sldId id="1084" r:id="rId15"/>
    <p:sldId id="1065" r:id="rId16"/>
    <p:sldId id="1093" r:id="rId17"/>
    <p:sldId id="1095" r:id="rId18"/>
    <p:sldId id="1094" r:id="rId19"/>
    <p:sldId id="1096" r:id="rId20"/>
    <p:sldId id="1072" r:id="rId21"/>
    <p:sldId id="1098" r:id="rId22"/>
    <p:sldId id="1097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44A09-5F23-454B-A46B-778C54EBABFC}" type="datetimeFigureOut">
              <a:t>12/7/2023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BD14C-4A06-4F7D-934D-1556C59D524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1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95B43-899D-4067-83A2-620FC7C39F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Fed is the central bank of the United States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3A5D"/>
                </a:solidFill>
              </a:rPr>
              <a:t>12 Federal Reserve Banks in total, shown here on map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A5D"/>
                </a:solidFill>
              </a:rPr>
              <a:t>The Minneapolis Fed serves the Ninth Federal Reserve District</a:t>
            </a:r>
            <a:r>
              <a:rPr lang="en-US" sz="1200" dirty="0"/>
              <a:t>, which includes Montana, North Dakota, South Dakota, Minnesota, 26 counties in northwestern Wisconsin, and the Upper Peninsula of Michigan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Minneapolis Fed is home to CICD. CICD serves Indian Country nationwide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Fed system works toward a healthy economy. It has two main job: pursuit of </a:t>
            </a:r>
            <a:r>
              <a:rPr lang="en-US" sz="1200" b="1" dirty="0"/>
              <a:t>price stability </a:t>
            </a:r>
            <a:r>
              <a:rPr lang="en-US" sz="1200" b="0" dirty="0"/>
              <a:t>(using money supply and credit tools to keep inflation in check) </a:t>
            </a:r>
            <a:r>
              <a:rPr lang="en-US" sz="1200" dirty="0"/>
              <a:t>and pursuit of</a:t>
            </a:r>
            <a:r>
              <a:rPr lang="en-US" sz="1200" b="1" dirty="0"/>
              <a:t> maximum sustainable employment </a:t>
            </a:r>
            <a:r>
              <a:rPr lang="en-US" sz="1200" b="0" dirty="0"/>
              <a:t>(everyone who wants a job can get a job)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A healthy economy includes equitable access to economic opportunity—including in Indian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95B43-899D-4067-83A2-620FC7C39F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8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95B43-899D-4067-83A2-620FC7C39F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0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EDBD1C-7951-F94D-B619-EA6910DAE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857"/>
            <a:ext cx="12191998" cy="685514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4BDA403-8F28-E940-8868-C7D227E3B0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558" y="2366645"/>
            <a:ext cx="6583362" cy="1362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20"/>
              </a:lnSpc>
              <a:buFontTx/>
              <a:buNone/>
              <a:defRPr sz="4600" b="1" i="0" cap="all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 marL="457200" indent="0">
              <a:buNone/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Title three Lines max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88ED8EC-5D8E-5E44-8BEA-CC18E0B22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557" y="5364480"/>
            <a:ext cx="7589203" cy="3785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cap="all" baseline="0">
                <a:solidFill>
                  <a:srgbClr val="70C4E8"/>
                </a:solidFill>
                <a:latin typeface="Arial Narrow" panose="020B0604020202020204" pitchFamily="34" charset="0"/>
              </a:defRPr>
            </a:lvl1pPr>
            <a:lvl2pPr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Author</a:t>
            </a:r>
          </a:p>
          <a:p>
            <a:pPr lvl="0"/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CCD5A1-1A7C-024D-BE86-2B283AE783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557" y="5931433"/>
            <a:ext cx="7589203" cy="7538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FontTx/>
              <a:buNone/>
              <a:defRPr sz="2000" b="0" i="0" cap="all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Event time/place</a:t>
            </a:r>
          </a:p>
          <a:p>
            <a:pPr lvl="0"/>
            <a:r>
              <a:rPr lang="en-US"/>
              <a:t>Month 00, 0000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2DDD57-10B7-1640-8EAD-C651B7571D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875" y="4231527"/>
            <a:ext cx="6583363" cy="9445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cap="none" spc="100">
                <a:solidFill>
                  <a:schemeClr val="accent3"/>
                </a:solidFill>
              </a:rPr>
              <a:t>Subhead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2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E93176F-57A3-004D-BFA6-FA620A3FAF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558" y="2321848"/>
            <a:ext cx="4283930" cy="23508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20"/>
              </a:lnSpc>
              <a:buFontTx/>
              <a:buNone/>
              <a:defRPr sz="4600" b="1" i="0" cap="all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 marL="457200" indent="0">
              <a:buNone/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Shorter </a:t>
            </a:r>
          </a:p>
          <a:p>
            <a:pPr lvl="0"/>
            <a:r>
              <a:rPr lang="en-US"/>
              <a:t>Headlines</a:t>
            </a:r>
          </a:p>
          <a:p>
            <a:pPr lvl="0"/>
            <a:r>
              <a:rPr lang="en-US"/>
              <a:t>Here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BFD4F3C-1D77-CC45-ABFA-79B9629F65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557" y="5116303"/>
            <a:ext cx="5495925" cy="7786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cap="all" baseline="0">
                <a:solidFill>
                  <a:srgbClr val="70C4E8"/>
                </a:solidFill>
                <a:latin typeface="Arial Narrow" panose="020B0604020202020204" pitchFamily="34" charset="0"/>
              </a:defRPr>
            </a:lvl1pPr>
            <a:lvl2pPr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Author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4620051-1FA2-AE4B-AE41-B075586FE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557" y="6054875"/>
            <a:ext cx="5495925" cy="7786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FontTx/>
              <a:buNone/>
              <a:defRPr sz="2000" b="0" i="0" cap="all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Event time/place</a:t>
            </a:r>
          </a:p>
          <a:p>
            <a:pPr lvl="0"/>
            <a:r>
              <a:rPr lang="en-US"/>
              <a:t>Month 00, 0000</a:t>
            </a:r>
          </a:p>
        </p:txBody>
      </p:sp>
    </p:spTree>
    <p:extLst>
      <p:ext uri="{BB962C8B-B14F-4D97-AF65-F5344CB8AC3E}">
        <p14:creationId xmlns:p14="http://schemas.microsoft.com/office/powerpoint/2010/main" val="4199338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6168A6F-3DBF-904D-AFBA-7F0A7C606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558" y="1076325"/>
            <a:ext cx="7233602" cy="2214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20"/>
              </a:lnSpc>
              <a:buFontTx/>
              <a:buNone/>
              <a:defRPr sz="4600" b="1" i="0" cap="all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 marL="457200" indent="0">
              <a:buNone/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three </a:t>
            </a:r>
          </a:p>
          <a:p>
            <a:pPr lvl="0"/>
            <a:r>
              <a:rPr lang="en-US"/>
              <a:t>Lines max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EB5349D-4448-9343-96B6-251838427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557" y="4374474"/>
            <a:ext cx="5495925" cy="7786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cap="all" baseline="0">
                <a:solidFill>
                  <a:srgbClr val="70C4E8"/>
                </a:solidFill>
                <a:latin typeface="Arial Narrow" panose="020B0604020202020204" pitchFamily="34" charset="0"/>
              </a:defRPr>
            </a:lvl1pPr>
            <a:lvl2pPr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Author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DAFE526-6F14-BE4A-A5D7-F2647172DA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557" y="5313046"/>
            <a:ext cx="5495925" cy="15449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FontTx/>
              <a:buNone/>
              <a:defRPr sz="2000" b="0" i="0" cap="all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Event time/place</a:t>
            </a:r>
          </a:p>
          <a:p>
            <a:pPr lvl="0"/>
            <a:r>
              <a:rPr lang="en-US"/>
              <a:t>Month 00, 0000</a:t>
            </a:r>
          </a:p>
        </p:txBody>
      </p:sp>
    </p:spTree>
    <p:extLst>
      <p:ext uri="{BB962C8B-B14F-4D97-AF65-F5344CB8AC3E}">
        <p14:creationId xmlns:p14="http://schemas.microsoft.com/office/powerpoint/2010/main" val="2077355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95007BE-5CB2-0A44-8B99-75375EF457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558" y="1096645"/>
            <a:ext cx="10718482" cy="2214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20"/>
              </a:lnSpc>
              <a:buFontTx/>
              <a:buNone/>
              <a:defRPr sz="4600" b="1" i="0" cap="all" baseline="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457200" indent="0">
              <a:buNone/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three </a:t>
            </a:r>
          </a:p>
          <a:p>
            <a:pPr lvl="0"/>
            <a:r>
              <a:rPr lang="en-US"/>
              <a:t>Lines max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F5F159C-E2E7-EE4F-BE31-467C29472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557" y="3470868"/>
            <a:ext cx="5495925" cy="7786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cap="all" baseline="0">
                <a:solidFill>
                  <a:srgbClr val="70C4E8"/>
                </a:solidFill>
                <a:latin typeface="Arial Narrow" panose="020B0604020202020204" pitchFamily="34" charset="0"/>
              </a:defRPr>
            </a:lvl1pPr>
            <a:lvl2pPr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Author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32EEA5C-68EB-2946-B38A-3B0894B426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557" y="4409440"/>
            <a:ext cx="5495925" cy="15449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FontTx/>
              <a:buNone/>
              <a:defRPr sz="2000" b="0" i="0" cap="all" baseline="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>
              <a:defRPr b="1" i="0" cap="all" baseline="0">
                <a:latin typeface="Arial Narrow" panose="020B0604020202020204" pitchFamily="34" charset="0"/>
              </a:defRPr>
            </a:lvl2pPr>
            <a:lvl3pPr>
              <a:defRPr b="1" i="0" cap="all" baseline="0">
                <a:latin typeface="Arial Narrow" panose="020B0604020202020204" pitchFamily="34" charset="0"/>
              </a:defRPr>
            </a:lvl3pPr>
            <a:lvl4pPr>
              <a:defRPr b="1" i="0" cap="all" baseline="0">
                <a:latin typeface="Arial Narrow" panose="020B0604020202020204" pitchFamily="34" charset="0"/>
              </a:defRPr>
            </a:lvl4pPr>
            <a:lvl5pPr>
              <a:defRPr b="1" i="0" cap="all" baseline="0">
                <a:latin typeface="Arial Narrow" panose="020B0604020202020204" pitchFamily="34" charset="0"/>
              </a:defRPr>
            </a:lvl5pPr>
          </a:lstStyle>
          <a:p>
            <a:pPr lvl="0"/>
            <a:r>
              <a:rPr lang="en-US"/>
              <a:t>Event time/place</a:t>
            </a:r>
          </a:p>
          <a:p>
            <a:pPr lvl="0"/>
            <a:r>
              <a:rPr lang="en-US"/>
              <a:t>Month 00, 0000</a:t>
            </a:r>
          </a:p>
        </p:txBody>
      </p:sp>
    </p:spTree>
    <p:extLst>
      <p:ext uri="{BB962C8B-B14F-4D97-AF65-F5344CB8AC3E}">
        <p14:creationId xmlns:p14="http://schemas.microsoft.com/office/powerpoint/2010/main" val="146592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2" y="1371599"/>
            <a:ext cx="11027837" cy="4114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DC6FDD3-4645-774D-9514-9A98E048E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304801"/>
            <a:ext cx="11002962" cy="6713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E71B00-282A-AD4C-97BB-79B821A2E6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38DD395-E7BC-4F4A-9FB6-2E1AEF2B9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bullets-as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1" y="1371599"/>
            <a:ext cx="5246163" cy="4343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F38810-1D84-7443-ABF9-3FCE264F08A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21425" y="1371599"/>
            <a:ext cx="5036935" cy="4475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800" b="0" i="1" baseline="0">
                <a:solidFill>
                  <a:schemeClr val="bg2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Picture/media</a:t>
            </a:r>
          </a:p>
          <a:p>
            <a:pPr lvl="0"/>
            <a:r>
              <a:rPr lang="en-US"/>
              <a:t>(Please use the CHART TEMPLATE for charts)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BD2A6D-3B08-9542-9988-4FE94498B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304801"/>
            <a:ext cx="11002962" cy="6713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3CB4D04-9F53-CA41-9491-F4D41D418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BF1AA4-556C-FF45-BF01-A1D9E70976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49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3" y="1371599"/>
            <a:ext cx="5257802" cy="4114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CF88D8-08DD-CA42-82FC-B519775B8A2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91275" y="1379668"/>
            <a:ext cx="5257800" cy="41148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5FA9E27-6001-0B4D-AEE7-F120C6603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304801"/>
            <a:ext cx="11002962" cy="6713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E59CD94-2F9E-234D-95BB-B265B8091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145FE74-2572-DB40-8F03-DEBD1D952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3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body-bullets-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260975" cy="434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ound Diagonal Corner Rectangle 9">
            <a:extLst>
              <a:ext uri="{FF2B5EF4-FFF2-40B4-BE49-F238E27FC236}">
                <a16:creationId xmlns:a16="http://schemas.microsoft.com/office/drawing/2014/main" id="{293F9F87-90CF-AA47-A6C5-0CD3C157CA5C}"/>
              </a:ext>
            </a:extLst>
          </p:cNvPr>
          <p:cNvSpPr/>
          <p:nvPr userDrawn="1"/>
        </p:nvSpPr>
        <p:spPr>
          <a:xfrm rot="-10800000">
            <a:off x="7503090" y="1364543"/>
            <a:ext cx="4164188" cy="460851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BB22DFB-6407-3D45-8C88-D7364DA15E03}"/>
              </a:ext>
            </a:extLst>
          </p:cNvPr>
          <p:cNvSpPr/>
          <p:nvPr userDrawn="1"/>
        </p:nvSpPr>
        <p:spPr>
          <a:xfrm>
            <a:off x="7803563" y="1693926"/>
            <a:ext cx="1363994" cy="126009"/>
          </a:xfrm>
          <a:custGeom>
            <a:avLst/>
            <a:gdLst>
              <a:gd name="connsiteX0" fmla="*/ 0 w 1320800"/>
              <a:gd name="connsiteY0" fmla="*/ 0 h 127298"/>
              <a:gd name="connsiteX1" fmla="*/ 1320800 w 1320800"/>
              <a:gd name="connsiteY1" fmla="*/ 0 h 127298"/>
              <a:gd name="connsiteX2" fmla="*/ 1320800 w 1320800"/>
              <a:gd name="connsiteY2" fmla="*/ 127298 h 127298"/>
              <a:gd name="connsiteX3" fmla="*/ 0 w 1320800"/>
              <a:gd name="connsiteY3" fmla="*/ 127298 h 127298"/>
              <a:gd name="connsiteX4" fmla="*/ 0 w 1320800"/>
              <a:gd name="connsiteY4" fmla="*/ 0 h 127298"/>
              <a:gd name="connsiteX0" fmla="*/ 0 w 1377950"/>
              <a:gd name="connsiteY0" fmla="*/ 0 h 127298"/>
              <a:gd name="connsiteX1" fmla="*/ 1377950 w 1377950"/>
              <a:gd name="connsiteY1" fmla="*/ 0 h 127298"/>
              <a:gd name="connsiteX2" fmla="*/ 1320800 w 1377950"/>
              <a:gd name="connsiteY2" fmla="*/ 127298 h 127298"/>
              <a:gd name="connsiteX3" fmla="*/ 0 w 1377950"/>
              <a:gd name="connsiteY3" fmla="*/ 127298 h 127298"/>
              <a:gd name="connsiteX4" fmla="*/ 0 w 1377950"/>
              <a:gd name="connsiteY4" fmla="*/ 0 h 127298"/>
              <a:gd name="connsiteX0" fmla="*/ 0 w 1377950"/>
              <a:gd name="connsiteY0" fmla="*/ 0 h 139998"/>
              <a:gd name="connsiteX1" fmla="*/ 1377950 w 1377950"/>
              <a:gd name="connsiteY1" fmla="*/ 0 h 139998"/>
              <a:gd name="connsiteX2" fmla="*/ 1289050 w 1377950"/>
              <a:gd name="connsiteY2" fmla="*/ 139998 h 139998"/>
              <a:gd name="connsiteX3" fmla="*/ 0 w 1377950"/>
              <a:gd name="connsiteY3" fmla="*/ 127298 h 139998"/>
              <a:gd name="connsiteX4" fmla="*/ 0 w 1377950"/>
              <a:gd name="connsiteY4" fmla="*/ 0 h 139998"/>
              <a:gd name="connsiteX0" fmla="*/ 0 w 1377950"/>
              <a:gd name="connsiteY0" fmla="*/ 0 h 133648"/>
              <a:gd name="connsiteX1" fmla="*/ 1377950 w 1377950"/>
              <a:gd name="connsiteY1" fmla="*/ 0 h 133648"/>
              <a:gd name="connsiteX2" fmla="*/ 1250950 w 1377950"/>
              <a:gd name="connsiteY2" fmla="*/ 133648 h 133648"/>
              <a:gd name="connsiteX3" fmla="*/ 0 w 1377950"/>
              <a:gd name="connsiteY3" fmla="*/ 127298 h 133648"/>
              <a:gd name="connsiteX4" fmla="*/ 0 w 1377950"/>
              <a:gd name="connsiteY4" fmla="*/ 0 h 133648"/>
              <a:gd name="connsiteX0" fmla="*/ 0 w 1377950"/>
              <a:gd name="connsiteY0" fmla="*/ 0 h 127298"/>
              <a:gd name="connsiteX1" fmla="*/ 1377950 w 1377950"/>
              <a:gd name="connsiteY1" fmla="*/ 0 h 127298"/>
              <a:gd name="connsiteX2" fmla="*/ 1270000 w 1377950"/>
              <a:gd name="connsiteY2" fmla="*/ 127298 h 127298"/>
              <a:gd name="connsiteX3" fmla="*/ 0 w 1377950"/>
              <a:gd name="connsiteY3" fmla="*/ 127298 h 127298"/>
              <a:gd name="connsiteX4" fmla="*/ 0 w 1377950"/>
              <a:gd name="connsiteY4" fmla="*/ 0 h 12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950" h="127298">
                <a:moveTo>
                  <a:pt x="0" y="0"/>
                </a:moveTo>
                <a:lnTo>
                  <a:pt x="1377950" y="0"/>
                </a:lnTo>
                <a:lnTo>
                  <a:pt x="1270000" y="127298"/>
                </a:lnTo>
                <a:lnTo>
                  <a:pt x="0" y="127298"/>
                </a:lnTo>
                <a:lnTo>
                  <a:pt x="0" y="0"/>
                </a:lnTo>
                <a:close/>
              </a:path>
            </a:pathLst>
          </a:custGeom>
          <a:solidFill>
            <a:srgbClr val="70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71ECDA4-30FD-7B49-A098-3F4E89CC7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3563" y="1970600"/>
            <a:ext cx="3607648" cy="367828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sz="2200" b="0" i="1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167164F-FD8F-F749-98D0-65B11739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304801"/>
            <a:ext cx="11002962" cy="6713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F8FA53B-093F-4440-BB34-123C8EEA81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E426E1-0473-AB4A-9587-5C1ED5A059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 body-bullets-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371600"/>
            <a:ext cx="5257800" cy="434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 Diagonal Corner Rectangle 9">
            <a:extLst>
              <a:ext uri="{FF2B5EF4-FFF2-40B4-BE49-F238E27FC236}">
                <a16:creationId xmlns:a16="http://schemas.microsoft.com/office/drawing/2014/main" id="{80B189AF-26C2-D44F-80AC-7AE7EDD82676}"/>
              </a:ext>
            </a:extLst>
          </p:cNvPr>
          <p:cNvSpPr/>
          <p:nvPr userDrawn="1"/>
        </p:nvSpPr>
        <p:spPr>
          <a:xfrm rot="-10800000">
            <a:off x="7503090" y="1371600"/>
            <a:ext cx="4164188" cy="329542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641FE22-D162-B44D-B555-C34CDCF1F0CE}"/>
              </a:ext>
            </a:extLst>
          </p:cNvPr>
          <p:cNvSpPr/>
          <p:nvPr userDrawn="1"/>
        </p:nvSpPr>
        <p:spPr>
          <a:xfrm>
            <a:off x="7803563" y="1700984"/>
            <a:ext cx="1363994" cy="126009"/>
          </a:xfrm>
          <a:custGeom>
            <a:avLst/>
            <a:gdLst>
              <a:gd name="connsiteX0" fmla="*/ 0 w 1320800"/>
              <a:gd name="connsiteY0" fmla="*/ 0 h 127298"/>
              <a:gd name="connsiteX1" fmla="*/ 1320800 w 1320800"/>
              <a:gd name="connsiteY1" fmla="*/ 0 h 127298"/>
              <a:gd name="connsiteX2" fmla="*/ 1320800 w 1320800"/>
              <a:gd name="connsiteY2" fmla="*/ 127298 h 127298"/>
              <a:gd name="connsiteX3" fmla="*/ 0 w 1320800"/>
              <a:gd name="connsiteY3" fmla="*/ 127298 h 127298"/>
              <a:gd name="connsiteX4" fmla="*/ 0 w 1320800"/>
              <a:gd name="connsiteY4" fmla="*/ 0 h 127298"/>
              <a:gd name="connsiteX0" fmla="*/ 0 w 1377950"/>
              <a:gd name="connsiteY0" fmla="*/ 0 h 127298"/>
              <a:gd name="connsiteX1" fmla="*/ 1377950 w 1377950"/>
              <a:gd name="connsiteY1" fmla="*/ 0 h 127298"/>
              <a:gd name="connsiteX2" fmla="*/ 1320800 w 1377950"/>
              <a:gd name="connsiteY2" fmla="*/ 127298 h 127298"/>
              <a:gd name="connsiteX3" fmla="*/ 0 w 1377950"/>
              <a:gd name="connsiteY3" fmla="*/ 127298 h 127298"/>
              <a:gd name="connsiteX4" fmla="*/ 0 w 1377950"/>
              <a:gd name="connsiteY4" fmla="*/ 0 h 127298"/>
              <a:gd name="connsiteX0" fmla="*/ 0 w 1377950"/>
              <a:gd name="connsiteY0" fmla="*/ 0 h 139998"/>
              <a:gd name="connsiteX1" fmla="*/ 1377950 w 1377950"/>
              <a:gd name="connsiteY1" fmla="*/ 0 h 139998"/>
              <a:gd name="connsiteX2" fmla="*/ 1289050 w 1377950"/>
              <a:gd name="connsiteY2" fmla="*/ 139998 h 139998"/>
              <a:gd name="connsiteX3" fmla="*/ 0 w 1377950"/>
              <a:gd name="connsiteY3" fmla="*/ 127298 h 139998"/>
              <a:gd name="connsiteX4" fmla="*/ 0 w 1377950"/>
              <a:gd name="connsiteY4" fmla="*/ 0 h 139998"/>
              <a:gd name="connsiteX0" fmla="*/ 0 w 1377950"/>
              <a:gd name="connsiteY0" fmla="*/ 0 h 133648"/>
              <a:gd name="connsiteX1" fmla="*/ 1377950 w 1377950"/>
              <a:gd name="connsiteY1" fmla="*/ 0 h 133648"/>
              <a:gd name="connsiteX2" fmla="*/ 1250950 w 1377950"/>
              <a:gd name="connsiteY2" fmla="*/ 133648 h 133648"/>
              <a:gd name="connsiteX3" fmla="*/ 0 w 1377950"/>
              <a:gd name="connsiteY3" fmla="*/ 127298 h 133648"/>
              <a:gd name="connsiteX4" fmla="*/ 0 w 1377950"/>
              <a:gd name="connsiteY4" fmla="*/ 0 h 133648"/>
              <a:gd name="connsiteX0" fmla="*/ 0 w 1377950"/>
              <a:gd name="connsiteY0" fmla="*/ 0 h 127298"/>
              <a:gd name="connsiteX1" fmla="*/ 1377950 w 1377950"/>
              <a:gd name="connsiteY1" fmla="*/ 0 h 127298"/>
              <a:gd name="connsiteX2" fmla="*/ 1270000 w 1377950"/>
              <a:gd name="connsiteY2" fmla="*/ 127298 h 127298"/>
              <a:gd name="connsiteX3" fmla="*/ 0 w 1377950"/>
              <a:gd name="connsiteY3" fmla="*/ 127298 h 127298"/>
              <a:gd name="connsiteX4" fmla="*/ 0 w 1377950"/>
              <a:gd name="connsiteY4" fmla="*/ 0 h 12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950" h="127298">
                <a:moveTo>
                  <a:pt x="0" y="0"/>
                </a:moveTo>
                <a:lnTo>
                  <a:pt x="1377950" y="0"/>
                </a:lnTo>
                <a:lnTo>
                  <a:pt x="1270000" y="127298"/>
                </a:lnTo>
                <a:lnTo>
                  <a:pt x="0" y="127298"/>
                </a:lnTo>
                <a:lnTo>
                  <a:pt x="0" y="0"/>
                </a:lnTo>
                <a:close/>
              </a:path>
            </a:pathLst>
          </a:custGeom>
          <a:solidFill>
            <a:srgbClr val="70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125A994-BF34-B34E-8AB0-37FD42BC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3563" y="1977658"/>
            <a:ext cx="3607648" cy="224305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sz="2200" b="0" i="1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00D971C-6494-1440-8B22-10111D50A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304801"/>
            <a:ext cx="11002962" cy="6713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F8DF268-5849-9F45-97FE-74C8F74394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5D723B5-C9EC-1141-A3C2-563A305095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3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20480"/>
            <a:ext cx="10515600" cy="4704921"/>
          </a:xfr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347472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900"/>
            </a:lvl2pPr>
            <a:lvl3pPr marL="694944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700"/>
            </a:lvl3pPr>
            <a:lvl4pPr marL="1042416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500"/>
            </a:lvl4pPr>
            <a:lvl5pPr marL="1389888" marR="0" indent="-22860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 sz="1300" baseline="0"/>
            </a:lvl5pPr>
            <a:lvl6pPr>
              <a:lnSpc>
                <a:spcPts val="3000"/>
              </a:lnSpc>
              <a:spcBef>
                <a:spcPts val="500"/>
              </a:spcBef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Supporting details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*Use for bullets</a:t>
            </a:r>
          </a:p>
          <a:p>
            <a:pPr marL="347472" marR="0" lvl="1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First level</a:t>
            </a:r>
          </a:p>
          <a:p>
            <a:pPr marL="694944" marR="0" lvl="2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 level</a:t>
            </a:r>
          </a:p>
          <a:p>
            <a:pPr marL="1042416" marR="0" lvl="3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Third level</a:t>
            </a:r>
          </a:p>
          <a:p>
            <a:pPr marL="1389888" marR="0" lvl="4" indent="-228600" algn="l" defTabSz="914400" rtl="0" eaLnBrk="1" fontAlgn="auto" latinLnBrk="0" hangingPunct="1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003A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10621-B5A6-4AB4-83B9-3F82B05A33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28AE9-8477-42A7-AC05-F67D0B5C21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FE33F-4300-4DE3-8B36-E105207395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A11BABB-D6A1-43F9-8C8B-E56555C37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27207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4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2298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DBBF44C8-BB3C-449E-9833-ECB00A2B4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CE621C-FA8C-4E6D-8CEA-AFD957314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Transition or Quote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FF805-E1F7-3F4E-B2DB-C7CCF0A42D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eather/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2E0CF-24C0-403F-A4FD-77AA7A58B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3A7902-B601-4F0E-AE24-78DAE2FA3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Transition or Quote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94BAA-DF57-4F45-AABA-630E825A8D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71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person, preparing&#10;&#10;Description automatically generated">
            <a:extLst>
              <a:ext uri="{FF2B5EF4-FFF2-40B4-BE49-F238E27FC236}">
                <a16:creationId xmlns:a16="http://schemas.microsoft.com/office/drawing/2014/main" id="{F94B19CE-378E-4DE3-AB13-62064EABA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21F66-A829-4B55-AD63-54E8865E1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Transition or Quote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83218-1033-5C42-9D4A-75079222FA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85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eather/medium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1F66-A829-4B55-AD63-54E8865E1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Transition or Quote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254DD-5655-7A4F-86D4-81CBC97BB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0F1A1-54AA-5040-A3F0-0AE91D011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30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nature, snow, mountain&#10;&#10;Description automatically generated">
            <a:extLst>
              <a:ext uri="{FF2B5EF4-FFF2-40B4-BE49-F238E27FC236}">
                <a16:creationId xmlns:a16="http://schemas.microsoft.com/office/drawing/2014/main" id="{C18348D8-6F3A-43F6-879D-68D3669A5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21F66-A829-4B55-AD63-54E8865E1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Transition or Quote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890F2-5BC1-D640-9FFF-A056DBD778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eather/l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1F66-A829-4B55-AD63-54E8865E1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Transition or Quote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254DD-5655-7A4F-86D4-81CBC97BB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0F1A1-54AA-5040-A3F0-0AE91D011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91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feather/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174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66EB-2A02-9248-996C-D1EB4912B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5EB56-F2AA-BF4B-A1E1-ADE25FDFC8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33263" y="6492875"/>
            <a:ext cx="41372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A3F991-198F-2448-B168-A20B7C33F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5900" y="1943100"/>
            <a:ext cx="4844946" cy="3963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37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-body-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2" y="1371599"/>
            <a:ext cx="11027837" cy="4114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DC6FDD3-4645-774D-9514-9A98E048E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304801"/>
            <a:ext cx="11002962" cy="6713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E71B00-282A-AD4C-97BB-79B821A2E6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38DD395-E7BC-4F4A-9FB6-2E1AEF2B9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15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bullets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2953-787C-F34D-B591-CB39CBF2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5E79F7-D175-AD4C-96D7-2DE18630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1101909"/>
            <a:ext cx="5270500" cy="4616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8CEBB2-DAFF-8D4F-84C0-9C47568C7C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9364" y="1131887"/>
            <a:ext cx="5265736" cy="458628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Photo/media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E30A-5676-CF45-B539-A0A9EE3634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2138" y="6492875"/>
            <a:ext cx="27432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fld id="{FD5811CB-1D04-494B-9E56-0B237664FB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4ACA3-4862-844B-BEC9-E74E12271E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407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84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8D91-BAAA-6A49-8645-75BEBA3C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FD3B9-5AEF-FC48-A2B6-2B6D20324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40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0C3B1-CD12-A742-83F9-C33E1616E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2138" y="6492875"/>
            <a:ext cx="274320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FD5811CB-1D04-494B-9E56-0B237664FB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CF5B259-57F7-ED42-8F28-A3194090294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92138" y="2046288"/>
            <a:ext cx="11002962" cy="367188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617EF1-3F40-EE4B-B1FA-6EE682B1B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138" y="1064300"/>
            <a:ext cx="11002962" cy="36172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959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bullets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9EA3-0914-2E47-A2C1-95E4F6CC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F60F1-F5F8-DE4C-A0A6-4E1C6F64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4071"/>
            <a:ext cx="4114800" cy="363929"/>
          </a:xfrm>
          <a:prstGeom prst="rect">
            <a:avLst/>
          </a:prstGeo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995C3-D15A-0145-88FD-5AA770828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2138" y="6494071"/>
            <a:ext cx="2743200" cy="365125"/>
          </a:xfrm>
          <a:prstGeom prst="rect">
            <a:avLst/>
          </a:prstGeom>
        </p:spPr>
        <p:txBody>
          <a:bodyPr anchor="ctr" anchorCtr="0"/>
          <a:lstStyle/>
          <a:p>
            <a:pPr algn="l"/>
            <a:fld id="{FD5811CB-1D04-494B-9E56-0B237664FB5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E95254-AF97-124F-B549-529158210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1101909"/>
            <a:ext cx="11002962" cy="4616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76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-body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FD3B9-5AEF-FC48-A2B6-2B6D20324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407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0C3B1-CD12-A742-83F9-C33E1616E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2138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FD5811CB-1D04-494B-9E56-0B237664FB5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CF5B259-57F7-ED42-8F28-A3194090294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92138" y="1589088"/>
            <a:ext cx="11002962" cy="412908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C632F-15EF-E740-81B1-20991340CA14}"/>
              </a:ext>
            </a:extLst>
          </p:cNvPr>
          <p:cNvSpPr txBox="1"/>
          <p:nvPr userDrawn="1"/>
        </p:nvSpPr>
        <p:spPr>
          <a:xfrm>
            <a:off x="592138" y="1079050"/>
            <a:ext cx="609600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Table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F7BCFB-1DC9-EC4F-B586-1E049E92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446313"/>
            <a:ext cx="11002962" cy="539647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704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-chart title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69B5-853E-AD48-8AB5-666C5E3A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B5F6E-F152-0D45-86AF-95FCD97709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40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389CC-3E2D-D341-A161-C9878AFE8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2138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FD5811CB-1D04-494B-9E56-0B237664FB5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423064-E044-3445-8C0A-F2026D78AD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2138" y="1064300"/>
            <a:ext cx="5276850" cy="363121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FA17D52F-B72D-0342-9AFC-599D42DD923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92138" y="1589088"/>
            <a:ext cx="5276850" cy="43624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use CHART TEMPLATE for charts</a:t>
            </a:r>
          </a:p>
          <a:p>
            <a:endParaRPr lang="en-US" dirty="0"/>
          </a:p>
        </p:txBody>
      </p:sp>
      <p:sp>
        <p:nvSpPr>
          <p:cNvPr id="8" name="Chart Placeholder 10">
            <a:extLst>
              <a:ext uri="{FF2B5EF4-FFF2-40B4-BE49-F238E27FC236}">
                <a16:creationId xmlns:a16="http://schemas.microsoft.com/office/drawing/2014/main" id="{DA6079AC-F22E-EC44-8BF1-69DDA90FD3D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324599" y="1589088"/>
            <a:ext cx="5280285" cy="436245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Chart</a:t>
            </a:r>
          </a:p>
          <a:p>
            <a:r>
              <a:rPr lang="en-US" dirty="0"/>
              <a:t>Please use CHART TEMPLATE for charts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C1FADB-EA0C-2D40-A198-BBB2CF504EB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8381" y="1064300"/>
            <a:ext cx="5276850" cy="363121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081770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-body-bullets-as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1" y="1371599"/>
            <a:ext cx="5246163" cy="4343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F38810-1D84-7443-ABF9-3FCE264F08A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21425" y="1371599"/>
            <a:ext cx="5036935" cy="4475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800" b="0" i="1" baseline="0">
                <a:solidFill>
                  <a:schemeClr val="bg2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Picture/media</a:t>
            </a:r>
          </a:p>
          <a:p>
            <a:pPr lvl="0"/>
            <a:r>
              <a:rPr lang="en-US" dirty="0"/>
              <a:t>(Please use the CHART TEMPLATE for charts)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BD2A6D-3B08-9542-9988-4FE94498B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304801"/>
            <a:ext cx="11002962" cy="6713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3CB4D04-9F53-CA41-9491-F4D41D418C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BF1AA4-556C-FF45-BF01-A1D9E70976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5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-body-bullets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9EA3-0914-2E47-A2C1-95E4F6CC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04800"/>
            <a:ext cx="11002962" cy="7894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E95254-AF97-124F-B549-529158210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1371599"/>
            <a:ext cx="11002962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8CFE2E6-620B-6F43-9D9F-9C89CC7D8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4796F67-C5AC-F248-ABC3-05781BAF2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</p:spPr>
        <p:txBody>
          <a:bodyPr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17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68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2" y="1135063"/>
            <a:ext cx="1102783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DC6FDD3-4645-774D-9514-9A98E048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436511"/>
            <a:ext cx="11002962" cy="5396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DA55A2-E96E-384C-A03A-F8A2FD21FD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67612" y="6492874"/>
            <a:ext cx="605207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Cultivating Native Economies in the 21</a:t>
            </a:r>
            <a:r>
              <a:rPr lang="en-US" baseline="30000" dirty="0"/>
              <a:t>st</a:t>
            </a:r>
            <a:r>
              <a:rPr lang="en-US" dirty="0"/>
              <a:t> Century: Federal Contracting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EDA0E7-F76B-BC40-BB34-F8AAF09B3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4412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FD5811CB-1D04-494B-9E56-0B237664FB5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9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bullets-as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1" y="1135063"/>
            <a:ext cx="52461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F38810-1D84-7443-ABF9-3FCE264F08A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21425" y="1135063"/>
            <a:ext cx="5036935" cy="47122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800" b="0" i="1" baseline="0">
                <a:solidFill>
                  <a:schemeClr val="bg2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Picture/media</a:t>
            </a:r>
          </a:p>
          <a:p>
            <a:pPr lvl="0"/>
            <a:r>
              <a:rPr lang="en-US"/>
              <a:t>(Please use the CHART TEMPLATE for charts)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BD2A6D-3B08-9542-9988-4FE94498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436511"/>
            <a:ext cx="11002962" cy="5396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9E2D1C1-DEDC-6D48-A3F4-0FDB0D857E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67612" y="6489601"/>
            <a:ext cx="6224195" cy="365125"/>
          </a:xfrm>
          <a:prstGeom prst="rect">
            <a:avLst/>
          </a:prstGeom>
        </p:spPr>
        <p:txBody>
          <a:bodyPr bIns="45720"/>
          <a:lstStyle>
            <a:lvl1pPr algn="l">
              <a:defRPr/>
            </a:lvl1pPr>
          </a:lstStyle>
          <a:p>
            <a:r>
              <a:rPr lang="en-US" dirty="0"/>
              <a:t>Cultivating Native Economies in the 21</a:t>
            </a:r>
            <a:r>
              <a:rPr lang="en-US" baseline="30000" dirty="0"/>
              <a:t>st</a:t>
            </a:r>
            <a:r>
              <a:rPr lang="en-US" dirty="0"/>
              <a:t> Century: Federal Contracting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93BC0E0-6309-1147-B0B9-8D9E296B49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24412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FD5811CB-1D04-494B-9E56-0B237664FB5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82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3" y="1135063"/>
            <a:ext cx="525780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CF88D8-08DD-CA42-82FC-B519775B8A2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21427" y="1135063"/>
            <a:ext cx="52578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5FA9E27-6001-0B4D-AEE7-F120C660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436511"/>
            <a:ext cx="11002962" cy="5396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19DD27E-D7D7-774D-8EAC-1E7AA1E3C7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67611" y="6499225"/>
            <a:ext cx="6335787" cy="365125"/>
          </a:xfrm>
          <a:prstGeom prst="rect">
            <a:avLst/>
          </a:prstGeom>
        </p:spPr>
        <p:txBody>
          <a:bodyPr bIns="45720"/>
          <a:lstStyle>
            <a:lvl1pPr algn="l">
              <a:defRPr/>
            </a:lvl1pPr>
          </a:lstStyle>
          <a:p>
            <a:r>
              <a:rPr lang="en-US" dirty="0"/>
              <a:t>Cultivating Native Economies in the 21</a:t>
            </a:r>
            <a:r>
              <a:rPr lang="en-US" baseline="30000" dirty="0"/>
              <a:t>st</a:t>
            </a:r>
            <a:r>
              <a:rPr lang="en-US" dirty="0"/>
              <a:t> Century: Federal Contracting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DC1CD53-61B0-864D-BC03-C17B55DE60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24412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FD5811CB-1D04-494B-9E56-0B237664FB5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30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body-bullets-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5062"/>
            <a:ext cx="5260975" cy="4579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ound Diagonal Corner Rectangle 9">
            <a:extLst>
              <a:ext uri="{FF2B5EF4-FFF2-40B4-BE49-F238E27FC236}">
                <a16:creationId xmlns:a16="http://schemas.microsoft.com/office/drawing/2014/main" id="{293F9F87-90CF-AA47-A6C5-0CD3C157CA5C}"/>
              </a:ext>
            </a:extLst>
          </p:cNvPr>
          <p:cNvSpPr/>
          <p:nvPr userDrawn="1"/>
        </p:nvSpPr>
        <p:spPr>
          <a:xfrm rot="-10800000">
            <a:off x="7503090" y="1135061"/>
            <a:ext cx="4164188" cy="460851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BB22DFB-6407-3D45-8C88-D7364DA15E03}"/>
              </a:ext>
            </a:extLst>
          </p:cNvPr>
          <p:cNvSpPr/>
          <p:nvPr userDrawn="1"/>
        </p:nvSpPr>
        <p:spPr>
          <a:xfrm>
            <a:off x="7803563" y="1464444"/>
            <a:ext cx="1363994" cy="126009"/>
          </a:xfrm>
          <a:custGeom>
            <a:avLst/>
            <a:gdLst>
              <a:gd name="connsiteX0" fmla="*/ 0 w 1320800"/>
              <a:gd name="connsiteY0" fmla="*/ 0 h 127298"/>
              <a:gd name="connsiteX1" fmla="*/ 1320800 w 1320800"/>
              <a:gd name="connsiteY1" fmla="*/ 0 h 127298"/>
              <a:gd name="connsiteX2" fmla="*/ 1320800 w 1320800"/>
              <a:gd name="connsiteY2" fmla="*/ 127298 h 127298"/>
              <a:gd name="connsiteX3" fmla="*/ 0 w 1320800"/>
              <a:gd name="connsiteY3" fmla="*/ 127298 h 127298"/>
              <a:gd name="connsiteX4" fmla="*/ 0 w 1320800"/>
              <a:gd name="connsiteY4" fmla="*/ 0 h 127298"/>
              <a:gd name="connsiteX0" fmla="*/ 0 w 1377950"/>
              <a:gd name="connsiteY0" fmla="*/ 0 h 127298"/>
              <a:gd name="connsiteX1" fmla="*/ 1377950 w 1377950"/>
              <a:gd name="connsiteY1" fmla="*/ 0 h 127298"/>
              <a:gd name="connsiteX2" fmla="*/ 1320800 w 1377950"/>
              <a:gd name="connsiteY2" fmla="*/ 127298 h 127298"/>
              <a:gd name="connsiteX3" fmla="*/ 0 w 1377950"/>
              <a:gd name="connsiteY3" fmla="*/ 127298 h 127298"/>
              <a:gd name="connsiteX4" fmla="*/ 0 w 1377950"/>
              <a:gd name="connsiteY4" fmla="*/ 0 h 127298"/>
              <a:gd name="connsiteX0" fmla="*/ 0 w 1377950"/>
              <a:gd name="connsiteY0" fmla="*/ 0 h 139998"/>
              <a:gd name="connsiteX1" fmla="*/ 1377950 w 1377950"/>
              <a:gd name="connsiteY1" fmla="*/ 0 h 139998"/>
              <a:gd name="connsiteX2" fmla="*/ 1289050 w 1377950"/>
              <a:gd name="connsiteY2" fmla="*/ 139998 h 139998"/>
              <a:gd name="connsiteX3" fmla="*/ 0 w 1377950"/>
              <a:gd name="connsiteY3" fmla="*/ 127298 h 139998"/>
              <a:gd name="connsiteX4" fmla="*/ 0 w 1377950"/>
              <a:gd name="connsiteY4" fmla="*/ 0 h 139998"/>
              <a:gd name="connsiteX0" fmla="*/ 0 w 1377950"/>
              <a:gd name="connsiteY0" fmla="*/ 0 h 133648"/>
              <a:gd name="connsiteX1" fmla="*/ 1377950 w 1377950"/>
              <a:gd name="connsiteY1" fmla="*/ 0 h 133648"/>
              <a:gd name="connsiteX2" fmla="*/ 1250950 w 1377950"/>
              <a:gd name="connsiteY2" fmla="*/ 133648 h 133648"/>
              <a:gd name="connsiteX3" fmla="*/ 0 w 1377950"/>
              <a:gd name="connsiteY3" fmla="*/ 127298 h 133648"/>
              <a:gd name="connsiteX4" fmla="*/ 0 w 1377950"/>
              <a:gd name="connsiteY4" fmla="*/ 0 h 133648"/>
              <a:gd name="connsiteX0" fmla="*/ 0 w 1377950"/>
              <a:gd name="connsiteY0" fmla="*/ 0 h 127298"/>
              <a:gd name="connsiteX1" fmla="*/ 1377950 w 1377950"/>
              <a:gd name="connsiteY1" fmla="*/ 0 h 127298"/>
              <a:gd name="connsiteX2" fmla="*/ 1270000 w 1377950"/>
              <a:gd name="connsiteY2" fmla="*/ 127298 h 127298"/>
              <a:gd name="connsiteX3" fmla="*/ 0 w 1377950"/>
              <a:gd name="connsiteY3" fmla="*/ 127298 h 127298"/>
              <a:gd name="connsiteX4" fmla="*/ 0 w 1377950"/>
              <a:gd name="connsiteY4" fmla="*/ 0 h 12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950" h="127298">
                <a:moveTo>
                  <a:pt x="0" y="0"/>
                </a:moveTo>
                <a:lnTo>
                  <a:pt x="1377950" y="0"/>
                </a:lnTo>
                <a:lnTo>
                  <a:pt x="1270000" y="127298"/>
                </a:lnTo>
                <a:lnTo>
                  <a:pt x="0" y="127298"/>
                </a:lnTo>
                <a:lnTo>
                  <a:pt x="0" y="0"/>
                </a:lnTo>
                <a:close/>
              </a:path>
            </a:pathLst>
          </a:custGeom>
          <a:solidFill>
            <a:srgbClr val="70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71ECDA4-30FD-7B49-A098-3F4E89CC7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3563" y="1741118"/>
            <a:ext cx="3607648" cy="367828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sz="2200" b="0" i="1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167164F-FD8F-F749-98D0-65B11739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436511"/>
            <a:ext cx="11002962" cy="5396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6BF2DA-90C4-3F4C-90ED-98311A30F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67611" y="6499225"/>
            <a:ext cx="6357301" cy="365125"/>
          </a:xfrm>
          <a:prstGeom prst="rect">
            <a:avLst/>
          </a:prstGeom>
        </p:spPr>
        <p:txBody>
          <a:bodyPr bIns="45720"/>
          <a:lstStyle>
            <a:lvl1pPr algn="l">
              <a:defRPr/>
            </a:lvl1pPr>
          </a:lstStyle>
          <a:p>
            <a:r>
              <a:rPr lang="en-US" dirty="0"/>
              <a:t>Cultivating Native Economies in the 21</a:t>
            </a:r>
            <a:r>
              <a:rPr lang="en-US" baseline="30000" dirty="0"/>
              <a:t>st</a:t>
            </a:r>
            <a:r>
              <a:rPr lang="en-US" dirty="0"/>
              <a:t> Century: Federal Contracting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D3D49C-D1FD-114C-9B12-0F7C575C1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4412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FD5811CB-1D04-494B-9E56-0B237664FB5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03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 body-bullets-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135062"/>
            <a:ext cx="5257800" cy="4579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 Diagonal Corner Rectangle 9">
            <a:extLst>
              <a:ext uri="{FF2B5EF4-FFF2-40B4-BE49-F238E27FC236}">
                <a16:creationId xmlns:a16="http://schemas.microsoft.com/office/drawing/2014/main" id="{80B189AF-26C2-D44F-80AC-7AE7EDD82676}"/>
              </a:ext>
            </a:extLst>
          </p:cNvPr>
          <p:cNvSpPr/>
          <p:nvPr userDrawn="1"/>
        </p:nvSpPr>
        <p:spPr>
          <a:xfrm rot="-10800000">
            <a:off x="7503090" y="1135060"/>
            <a:ext cx="4164188" cy="329542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641FE22-D162-B44D-B555-C34CDCF1F0CE}"/>
              </a:ext>
            </a:extLst>
          </p:cNvPr>
          <p:cNvSpPr/>
          <p:nvPr userDrawn="1"/>
        </p:nvSpPr>
        <p:spPr>
          <a:xfrm>
            <a:off x="7803563" y="1464444"/>
            <a:ext cx="1363994" cy="126009"/>
          </a:xfrm>
          <a:custGeom>
            <a:avLst/>
            <a:gdLst>
              <a:gd name="connsiteX0" fmla="*/ 0 w 1320800"/>
              <a:gd name="connsiteY0" fmla="*/ 0 h 127298"/>
              <a:gd name="connsiteX1" fmla="*/ 1320800 w 1320800"/>
              <a:gd name="connsiteY1" fmla="*/ 0 h 127298"/>
              <a:gd name="connsiteX2" fmla="*/ 1320800 w 1320800"/>
              <a:gd name="connsiteY2" fmla="*/ 127298 h 127298"/>
              <a:gd name="connsiteX3" fmla="*/ 0 w 1320800"/>
              <a:gd name="connsiteY3" fmla="*/ 127298 h 127298"/>
              <a:gd name="connsiteX4" fmla="*/ 0 w 1320800"/>
              <a:gd name="connsiteY4" fmla="*/ 0 h 127298"/>
              <a:gd name="connsiteX0" fmla="*/ 0 w 1377950"/>
              <a:gd name="connsiteY0" fmla="*/ 0 h 127298"/>
              <a:gd name="connsiteX1" fmla="*/ 1377950 w 1377950"/>
              <a:gd name="connsiteY1" fmla="*/ 0 h 127298"/>
              <a:gd name="connsiteX2" fmla="*/ 1320800 w 1377950"/>
              <a:gd name="connsiteY2" fmla="*/ 127298 h 127298"/>
              <a:gd name="connsiteX3" fmla="*/ 0 w 1377950"/>
              <a:gd name="connsiteY3" fmla="*/ 127298 h 127298"/>
              <a:gd name="connsiteX4" fmla="*/ 0 w 1377950"/>
              <a:gd name="connsiteY4" fmla="*/ 0 h 127298"/>
              <a:gd name="connsiteX0" fmla="*/ 0 w 1377950"/>
              <a:gd name="connsiteY0" fmla="*/ 0 h 139998"/>
              <a:gd name="connsiteX1" fmla="*/ 1377950 w 1377950"/>
              <a:gd name="connsiteY1" fmla="*/ 0 h 139998"/>
              <a:gd name="connsiteX2" fmla="*/ 1289050 w 1377950"/>
              <a:gd name="connsiteY2" fmla="*/ 139998 h 139998"/>
              <a:gd name="connsiteX3" fmla="*/ 0 w 1377950"/>
              <a:gd name="connsiteY3" fmla="*/ 127298 h 139998"/>
              <a:gd name="connsiteX4" fmla="*/ 0 w 1377950"/>
              <a:gd name="connsiteY4" fmla="*/ 0 h 139998"/>
              <a:gd name="connsiteX0" fmla="*/ 0 w 1377950"/>
              <a:gd name="connsiteY0" fmla="*/ 0 h 133648"/>
              <a:gd name="connsiteX1" fmla="*/ 1377950 w 1377950"/>
              <a:gd name="connsiteY1" fmla="*/ 0 h 133648"/>
              <a:gd name="connsiteX2" fmla="*/ 1250950 w 1377950"/>
              <a:gd name="connsiteY2" fmla="*/ 133648 h 133648"/>
              <a:gd name="connsiteX3" fmla="*/ 0 w 1377950"/>
              <a:gd name="connsiteY3" fmla="*/ 127298 h 133648"/>
              <a:gd name="connsiteX4" fmla="*/ 0 w 1377950"/>
              <a:gd name="connsiteY4" fmla="*/ 0 h 133648"/>
              <a:gd name="connsiteX0" fmla="*/ 0 w 1377950"/>
              <a:gd name="connsiteY0" fmla="*/ 0 h 127298"/>
              <a:gd name="connsiteX1" fmla="*/ 1377950 w 1377950"/>
              <a:gd name="connsiteY1" fmla="*/ 0 h 127298"/>
              <a:gd name="connsiteX2" fmla="*/ 1270000 w 1377950"/>
              <a:gd name="connsiteY2" fmla="*/ 127298 h 127298"/>
              <a:gd name="connsiteX3" fmla="*/ 0 w 1377950"/>
              <a:gd name="connsiteY3" fmla="*/ 127298 h 127298"/>
              <a:gd name="connsiteX4" fmla="*/ 0 w 1377950"/>
              <a:gd name="connsiteY4" fmla="*/ 0 h 12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950" h="127298">
                <a:moveTo>
                  <a:pt x="0" y="0"/>
                </a:moveTo>
                <a:lnTo>
                  <a:pt x="1377950" y="0"/>
                </a:lnTo>
                <a:lnTo>
                  <a:pt x="1270000" y="127298"/>
                </a:lnTo>
                <a:lnTo>
                  <a:pt x="0" y="127298"/>
                </a:lnTo>
                <a:lnTo>
                  <a:pt x="0" y="0"/>
                </a:lnTo>
                <a:close/>
              </a:path>
            </a:pathLst>
          </a:custGeom>
          <a:solidFill>
            <a:srgbClr val="70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125A994-BF34-B34E-8AB0-37FD42BC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3563" y="1741118"/>
            <a:ext cx="3607648" cy="224305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sz="2200" b="0" i="1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00D971C-6494-1440-8B22-10111D50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436511"/>
            <a:ext cx="11002962" cy="5396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5AF8A8-5AF2-4B46-8FBF-35A2D23460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72434" y="6492875"/>
            <a:ext cx="6234953" cy="365125"/>
          </a:xfrm>
          <a:prstGeom prst="rect">
            <a:avLst/>
          </a:prstGeom>
        </p:spPr>
        <p:txBody>
          <a:bodyPr tIns="45720"/>
          <a:lstStyle>
            <a:lvl1pPr algn="l">
              <a:defRPr/>
            </a:lvl1pPr>
          </a:lstStyle>
          <a:p>
            <a:r>
              <a:rPr lang="en-US" dirty="0"/>
              <a:t>Cultivating Native Economies in the 21</a:t>
            </a:r>
            <a:r>
              <a:rPr lang="en-US" baseline="30000" dirty="0"/>
              <a:t>st</a:t>
            </a:r>
            <a:r>
              <a:rPr lang="en-US" dirty="0"/>
              <a:t> Century: Federal Contracting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589A02-DB01-6E45-96A3-61C3B03AB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4412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FD5811CB-1D04-494B-9E56-0B237664FB5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41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-body-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2" y="1371599"/>
            <a:ext cx="11027837" cy="4114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DC6FDD3-4645-774D-9514-9A98E048E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304801"/>
            <a:ext cx="11002962" cy="6713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E71B00-282A-AD4C-97BB-79B821A2E6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38DD395-E7BC-4F4A-9FB6-2E1AEF2B9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63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feather/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58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 body-bullets-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260975" cy="434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ound Diagonal Corner Rectangle 9">
            <a:extLst>
              <a:ext uri="{FF2B5EF4-FFF2-40B4-BE49-F238E27FC236}">
                <a16:creationId xmlns:a16="http://schemas.microsoft.com/office/drawing/2014/main" id="{293F9F87-90CF-AA47-A6C5-0CD3C157CA5C}"/>
              </a:ext>
            </a:extLst>
          </p:cNvPr>
          <p:cNvSpPr/>
          <p:nvPr userDrawn="1"/>
        </p:nvSpPr>
        <p:spPr>
          <a:xfrm rot="-10800000">
            <a:off x="7503090" y="1364543"/>
            <a:ext cx="4164188" cy="460851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BB22DFB-6407-3D45-8C88-D7364DA15E03}"/>
              </a:ext>
            </a:extLst>
          </p:cNvPr>
          <p:cNvSpPr/>
          <p:nvPr userDrawn="1"/>
        </p:nvSpPr>
        <p:spPr>
          <a:xfrm>
            <a:off x="7803563" y="1693926"/>
            <a:ext cx="1363994" cy="126009"/>
          </a:xfrm>
          <a:custGeom>
            <a:avLst/>
            <a:gdLst>
              <a:gd name="connsiteX0" fmla="*/ 0 w 1320800"/>
              <a:gd name="connsiteY0" fmla="*/ 0 h 127298"/>
              <a:gd name="connsiteX1" fmla="*/ 1320800 w 1320800"/>
              <a:gd name="connsiteY1" fmla="*/ 0 h 127298"/>
              <a:gd name="connsiteX2" fmla="*/ 1320800 w 1320800"/>
              <a:gd name="connsiteY2" fmla="*/ 127298 h 127298"/>
              <a:gd name="connsiteX3" fmla="*/ 0 w 1320800"/>
              <a:gd name="connsiteY3" fmla="*/ 127298 h 127298"/>
              <a:gd name="connsiteX4" fmla="*/ 0 w 1320800"/>
              <a:gd name="connsiteY4" fmla="*/ 0 h 127298"/>
              <a:gd name="connsiteX0" fmla="*/ 0 w 1377950"/>
              <a:gd name="connsiteY0" fmla="*/ 0 h 127298"/>
              <a:gd name="connsiteX1" fmla="*/ 1377950 w 1377950"/>
              <a:gd name="connsiteY1" fmla="*/ 0 h 127298"/>
              <a:gd name="connsiteX2" fmla="*/ 1320800 w 1377950"/>
              <a:gd name="connsiteY2" fmla="*/ 127298 h 127298"/>
              <a:gd name="connsiteX3" fmla="*/ 0 w 1377950"/>
              <a:gd name="connsiteY3" fmla="*/ 127298 h 127298"/>
              <a:gd name="connsiteX4" fmla="*/ 0 w 1377950"/>
              <a:gd name="connsiteY4" fmla="*/ 0 h 127298"/>
              <a:gd name="connsiteX0" fmla="*/ 0 w 1377950"/>
              <a:gd name="connsiteY0" fmla="*/ 0 h 139998"/>
              <a:gd name="connsiteX1" fmla="*/ 1377950 w 1377950"/>
              <a:gd name="connsiteY1" fmla="*/ 0 h 139998"/>
              <a:gd name="connsiteX2" fmla="*/ 1289050 w 1377950"/>
              <a:gd name="connsiteY2" fmla="*/ 139998 h 139998"/>
              <a:gd name="connsiteX3" fmla="*/ 0 w 1377950"/>
              <a:gd name="connsiteY3" fmla="*/ 127298 h 139998"/>
              <a:gd name="connsiteX4" fmla="*/ 0 w 1377950"/>
              <a:gd name="connsiteY4" fmla="*/ 0 h 139998"/>
              <a:gd name="connsiteX0" fmla="*/ 0 w 1377950"/>
              <a:gd name="connsiteY0" fmla="*/ 0 h 133648"/>
              <a:gd name="connsiteX1" fmla="*/ 1377950 w 1377950"/>
              <a:gd name="connsiteY1" fmla="*/ 0 h 133648"/>
              <a:gd name="connsiteX2" fmla="*/ 1250950 w 1377950"/>
              <a:gd name="connsiteY2" fmla="*/ 133648 h 133648"/>
              <a:gd name="connsiteX3" fmla="*/ 0 w 1377950"/>
              <a:gd name="connsiteY3" fmla="*/ 127298 h 133648"/>
              <a:gd name="connsiteX4" fmla="*/ 0 w 1377950"/>
              <a:gd name="connsiteY4" fmla="*/ 0 h 133648"/>
              <a:gd name="connsiteX0" fmla="*/ 0 w 1377950"/>
              <a:gd name="connsiteY0" fmla="*/ 0 h 127298"/>
              <a:gd name="connsiteX1" fmla="*/ 1377950 w 1377950"/>
              <a:gd name="connsiteY1" fmla="*/ 0 h 127298"/>
              <a:gd name="connsiteX2" fmla="*/ 1270000 w 1377950"/>
              <a:gd name="connsiteY2" fmla="*/ 127298 h 127298"/>
              <a:gd name="connsiteX3" fmla="*/ 0 w 1377950"/>
              <a:gd name="connsiteY3" fmla="*/ 127298 h 127298"/>
              <a:gd name="connsiteX4" fmla="*/ 0 w 1377950"/>
              <a:gd name="connsiteY4" fmla="*/ 0 h 12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950" h="127298">
                <a:moveTo>
                  <a:pt x="0" y="0"/>
                </a:moveTo>
                <a:lnTo>
                  <a:pt x="1377950" y="0"/>
                </a:lnTo>
                <a:lnTo>
                  <a:pt x="1270000" y="127298"/>
                </a:lnTo>
                <a:lnTo>
                  <a:pt x="0" y="127298"/>
                </a:lnTo>
                <a:lnTo>
                  <a:pt x="0" y="0"/>
                </a:lnTo>
                <a:close/>
              </a:path>
            </a:pathLst>
          </a:custGeom>
          <a:solidFill>
            <a:srgbClr val="70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71ECDA4-30FD-7B49-A098-3F4E89CC7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3563" y="1970600"/>
            <a:ext cx="3607648" cy="367828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sz="2200" b="0" i="1" baseline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167164F-FD8F-F749-98D0-65B11739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304801"/>
            <a:ext cx="11002962" cy="6713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F8FA53B-093F-4440-BB34-123C8EEA81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E426E1-0473-AB4A-9587-5C1ED5A059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75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DBBF44C8-BB3C-449E-9833-ECB00A2B4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CE621C-FA8C-4E6D-8CEA-AFD957314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Transition or Quote</a:t>
            </a:r>
          </a:p>
        </p:txBody>
      </p:sp>
    </p:spTree>
    <p:extLst>
      <p:ext uri="{BB962C8B-B14F-4D97-AF65-F5344CB8AC3E}">
        <p14:creationId xmlns:p14="http://schemas.microsoft.com/office/powerpoint/2010/main" val="1143032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eather/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2E0CF-24C0-403F-A4FD-77AA7A58BA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3A7902-B601-4F0E-AE24-78DAE2FA3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Transition or Quote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94BAA-DF57-4F45-AABA-630E825A8D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11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person, preparing&#10;&#10;Description automatically generated">
            <a:extLst>
              <a:ext uri="{FF2B5EF4-FFF2-40B4-BE49-F238E27FC236}">
                <a16:creationId xmlns:a16="http://schemas.microsoft.com/office/drawing/2014/main" id="{F94B19CE-378E-4DE3-AB13-62064EABA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21F66-A829-4B55-AD63-54E8865E1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Transition or Quote</a:t>
            </a:r>
          </a:p>
        </p:txBody>
      </p:sp>
    </p:spTree>
    <p:extLst>
      <p:ext uri="{BB962C8B-B14F-4D97-AF65-F5344CB8AC3E}">
        <p14:creationId xmlns:p14="http://schemas.microsoft.com/office/powerpoint/2010/main" val="74565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eather/medium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1F66-A829-4B55-AD63-54E8865E1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Transition or Quote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254DD-5655-7A4F-86D4-81CBC97BB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0F1A1-54AA-5040-A3F0-0AE91D011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69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nature, snow, mountain&#10;&#10;Description automatically generated">
            <a:extLst>
              <a:ext uri="{FF2B5EF4-FFF2-40B4-BE49-F238E27FC236}">
                <a16:creationId xmlns:a16="http://schemas.microsoft.com/office/drawing/2014/main" id="{C18348D8-6F3A-43F6-879D-68D3669A5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21F66-A829-4B55-AD63-54E8865E1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Transition or Quote</a:t>
            </a:r>
          </a:p>
        </p:txBody>
      </p:sp>
    </p:spTree>
    <p:extLst>
      <p:ext uri="{BB962C8B-B14F-4D97-AF65-F5344CB8AC3E}">
        <p14:creationId xmlns:p14="http://schemas.microsoft.com/office/powerpoint/2010/main" val="4164210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eather/l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1F66-A829-4B55-AD63-54E8865E1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Transition or Quote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254DD-5655-7A4F-86D4-81CBC97BB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0F1A1-54AA-5040-A3F0-0AE91D011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6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88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bullets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2953-787C-F34D-B591-CB39CBF2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04800"/>
            <a:ext cx="11002962" cy="789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5E79F7-D175-AD4C-96D7-2DE18630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1347086"/>
            <a:ext cx="5270500" cy="4616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8CEBB2-DAFF-8D4F-84C0-9C47568C7C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9364" y="1377064"/>
            <a:ext cx="5265736" cy="458628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Photo/media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34B1BF-B74A-4141-8098-70FF6E6A46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C43D3-1EE9-6D4E-9A66-769DE60485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</p:spPr>
        <p:txBody>
          <a:bodyPr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84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8D91-BAAA-6A49-8645-75BEBA3C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04800"/>
            <a:ext cx="11002962" cy="7894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CF5B259-57F7-ED42-8F28-A3194090294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92138" y="2046289"/>
            <a:ext cx="11002962" cy="3946864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617EF1-3F40-EE4B-B1FA-6EE682B1B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138" y="1389420"/>
            <a:ext cx="11002962" cy="288773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9A9BE3C-C719-A844-96ED-B4E9235F0B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758B514-BF99-E44F-9218-25731E7E7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</p:spPr>
        <p:txBody>
          <a:bodyPr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59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-body-bullets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9EA3-0914-2E47-A2C1-95E4F6CC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04800"/>
            <a:ext cx="11002962" cy="7894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E95254-AF97-124F-B549-529158210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1371599"/>
            <a:ext cx="11002962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8CFE2E6-620B-6F43-9D9F-9C89CC7D8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4796F67-C5AC-F248-ABC3-05781BAF2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</p:spPr>
        <p:txBody>
          <a:bodyPr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-body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CF5B259-57F7-ED42-8F28-A3194090294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92138" y="2046288"/>
            <a:ext cx="11002962" cy="367188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F7BCFB-1DC9-EC4F-B586-1E049E92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304801"/>
            <a:ext cx="11002962" cy="681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ABFD2-3E2C-9046-91C9-8ADE05D23C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1374775"/>
            <a:ext cx="11002962" cy="50800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Table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ABBB414-E6A4-D044-8D4F-2903A9979C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0EACB1-F133-6848-810C-8C1518C784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486525"/>
            <a:ext cx="311150" cy="21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04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-chart title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69B5-853E-AD48-8AB5-666C5E3A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04800"/>
            <a:ext cx="11002962" cy="7894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423064-E044-3445-8C0A-F2026D78AD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2138" y="1379314"/>
            <a:ext cx="5276850" cy="3631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0" i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FA17D52F-B72D-0342-9AFC-599D42DD923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92138" y="1904102"/>
            <a:ext cx="5276850" cy="404743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use CHART TEMPLATE for charts</a:t>
            </a:r>
          </a:p>
          <a:p>
            <a:endParaRPr lang="en-US" dirty="0"/>
          </a:p>
        </p:txBody>
      </p:sp>
      <p:sp>
        <p:nvSpPr>
          <p:cNvPr id="8" name="Chart Placeholder 10">
            <a:extLst>
              <a:ext uri="{FF2B5EF4-FFF2-40B4-BE49-F238E27FC236}">
                <a16:creationId xmlns:a16="http://schemas.microsoft.com/office/drawing/2014/main" id="{DA6079AC-F22E-EC44-8BF1-69DDA90FD3D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324599" y="1904102"/>
            <a:ext cx="5280285" cy="4047436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Chart</a:t>
            </a:r>
          </a:p>
          <a:p>
            <a:r>
              <a:rPr lang="en-US" dirty="0"/>
              <a:t>Please use CHART TEMPLATE for charts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C1FADB-EA0C-2D40-A198-BBB2CF504EB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8381" y="1379314"/>
            <a:ext cx="5276850" cy="3631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0" i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688CCA0-F2E4-0647-A674-AE5ED21E2C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2D6931-7DA8-454C-98BA-84D259F18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138" y="6486525"/>
            <a:ext cx="311150" cy="212725"/>
          </a:xfrm>
        </p:spPr>
        <p:txBody>
          <a:bodyPr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70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head-chart title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69B5-853E-AD48-8AB5-666C5E3A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04800"/>
            <a:ext cx="11002962" cy="7894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423064-E044-3445-8C0A-F2026D78AD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2138" y="1379314"/>
            <a:ext cx="5276850" cy="3631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0" i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FA17D52F-B72D-0342-9AFC-599D42DD923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92138" y="1904102"/>
            <a:ext cx="5276850" cy="404743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use CHART TEMPLATE for charts</a:t>
            </a:r>
          </a:p>
          <a:p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688CCA0-F2E4-0647-A674-AE5ED21E2C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E041CC7-69A1-F744-9057-767D5E4988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5474" y="1904102"/>
            <a:ext cx="2979868" cy="2366684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2400" b="0" i="1" baseline="0"/>
            </a:lvl1pPr>
          </a:lstStyle>
          <a:p>
            <a:pPr lvl="0"/>
            <a:r>
              <a:rPr lang="en-US"/>
              <a:t>Supporting chart or table information or quote relating to data.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FFF1B70-4F9A-2141-A2DE-720C149AC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138" y="6486525"/>
            <a:ext cx="311150" cy="212725"/>
          </a:xfrm>
        </p:spPr>
        <p:txBody>
          <a:bodyPr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8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-body-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4BD-7142-4E91-91E5-DA165E4F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2" y="1371599"/>
            <a:ext cx="11027837" cy="4114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DC6FDD3-4645-774D-9514-9A98E048E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304801"/>
            <a:ext cx="11002962" cy="6713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E71B00-282A-AD4C-97BB-79B821A2E6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138" y="6109794"/>
            <a:ext cx="9993204" cy="212725"/>
          </a:xfrm>
        </p:spPr>
        <p:txBody>
          <a:bodyPr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38DD395-E7BC-4F4A-9FB6-2E1AEF2B9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38" y="6486525"/>
            <a:ext cx="311150" cy="212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800" baseline="0">
                <a:solidFill>
                  <a:schemeClr val="accent2"/>
                </a:solidFill>
              </a:defRPr>
            </a:lvl1pPr>
          </a:lstStyle>
          <a:p>
            <a:pPr lvl="0"/>
            <a:fld id="{6ED07C0C-FBBA-234E-A4AC-A01D8AA23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6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3252-D443-835F-6378-EA5A236E399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90341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EE9B45-B1DE-9E4D-8EB0-C15893EE8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371599"/>
            <a:ext cx="10515600" cy="41148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611A9FE-0677-C942-9EA4-0F0E2F89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04801"/>
            <a:ext cx="11002962" cy="6713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3C16BEDD-35B6-5041-B9CC-DF39B364D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553199"/>
            <a:ext cx="236311" cy="1632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0D2E2CD8-1E7D-5049-BD11-66E90E22D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none" spc="0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0" i="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9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orient="horz" pos="864">
          <p15:clr>
            <a:srgbClr val="F26B43"/>
          </p15:clr>
        </p15:guide>
        <p15:guide id="5" pos="3982">
          <p15:clr>
            <a:srgbClr val="F26B43"/>
          </p15:clr>
        </p15:guide>
        <p15:guide id="6" pos="3698">
          <p15:clr>
            <a:srgbClr val="F26B43"/>
          </p15:clr>
        </p15:guide>
        <p15:guide id="8" orient="horz" pos="3888">
          <p15:clr>
            <a:srgbClr val="F26B43"/>
          </p15:clr>
        </p15:guide>
        <p15:guide id="9" pos="7338">
          <p15:clr>
            <a:srgbClr val="F26B43"/>
          </p15:clr>
        </p15:guide>
        <p15:guide id="10" orient="horz" pos="1576">
          <p15:clr>
            <a:srgbClr val="F26B43"/>
          </p15:clr>
        </p15:guide>
        <p15:guide id="11" orient="horz" pos="3600">
          <p15:clr>
            <a:srgbClr val="F26B43"/>
          </p15:clr>
        </p15:guide>
        <p15:guide id="12" orient="horz" pos="3749">
          <p15:clr>
            <a:srgbClr val="F26B43"/>
          </p15:clr>
        </p15:guide>
        <p15:guide id="13" pos="7440">
          <p15:clr>
            <a:srgbClr val="F26B43"/>
          </p15:clr>
        </p15:guide>
        <p15:guide id="14" orient="horz" pos="41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082D6B9-2CCF-411E-A11F-550603F3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Transition or Quote</a:t>
            </a:r>
          </a:p>
        </p:txBody>
      </p:sp>
    </p:spTree>
    <p:extLst>
      <p:ext uri="{BB962C8B-B14F-4D97-AF65-F5344CB8AC3E}">
        <p14:creationId xmlns:p14="http://schemas.microsoft.com/office/powerpoint/2010/main" val="3628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</p:sldLayoutIdLst>
  <p:hf hdr="0" dt="0"/>
  <p:txStyles>
    <p:titleStyle>
      <a:lvl1pPr marL="0" marR="0" indent="0" algn="ctr" defTabSz="914400" rtl="0" eaLnBrk="1" fontAlgn="auto" latinLnBrk="0" hangingPunct="1">
        <a:lnSpc>
          <a:spcPts val="5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4000" b="1" i="0" kern="1200" cap="all" spc="300" baseline="0" dirty="0">
          <a:solidFill>
            <a:schemeClr val="bg1"/>
          </a:solidFill>
          <a:latin typeface="Arial Narrow" panose="020B0604020202020204" pitchFamily="34" charset="0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518EF-D4BA-C64E-8A5C-801BBB53E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685" y="6492875"/>
            <a:ext cx="39274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EDA19B-A363-1847-A8A2-68ABB293E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5900" y="1943100"/>
            <a:ext cx="5062303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F6B4B1-A32A-B241-AEFF-16CF0D71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0" y="1090014"/>
            <a:ext cx="5534025" cy="6546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963EF-9417-AC83-BF5A-A17AD002D364}"/>
              </a:ext>
            </a:extLst>
          </p:cNvPr>
          <p:cNvSpPr txBox="1"/>
          <p:nvPr userDrawn="1"/>
        </p:nvSpPr>
        <p:spPr>
          <a:xfrm>
            <a:off x="2291379" y="2259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2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7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2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24">
          <p15:clr>
            <a:srgbClr val="F26B43"/>
          </p15:clr>
        </p15:guide>
        <p15:guide id="2" orient="horz" pos="720">
          <p15:clr>
            <a:srgbClr val="F26B43"/>
          </p15:clr>
        </p15:guide>
        <p15:guide id="3" pos="333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AE780-1094-439D-ACC7-587E04B1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436511"/>
            <a:ext cx="11002962" cy="5396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1980E-4793-45A8-B440-1FE48B549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138" y="1094282"/>
            <a:ext cx="5276850" cy="4623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09C44B-FA09-BD4E-8F7D-017545264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9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spc="200" baseline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CA8741-4914-2F40-BD76-8758444C9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138" y="649287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0D2E2CD8-1E7D-5049-BD11-66E90E22D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9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7" r:id="rId4"/>
    <p:sldLayoutId id="2147483866" r:id="rId5"/>
    <p:sldLayoutId id="2147483985" r:id="rId6"/>
    <p:sldLayoutId id="214748398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3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pos="7304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orient="horz" pos="1001" userDrawn="1">
          <p15:clr>
            <a:srgbClr val="F26B43"/>
          </p15:clr>
        </p15:guide>
        <p15:guide id="8" orient="horz" pos="1289" userDrawn="1">
          <p15:clr>
            <a:srgbClr val="F26B43"/>
          </p15:clr>
        </p15:guide>
        <p15:guide id="10" pos="3984" userDrawn="1">
          <p15:clr>
            <a:srgbClr val="F26B43"/>
          </p15:clr>
        </p15:guide>
        <p15:guide id="11" pos="3697" userDrawn="1">
          <p15:clr>
            <a:srgbClr val="F26B43"/>
          </p15:clr>
        </p15:guide>
        <p15:guide id="12" orient="horz" pos="3749" userDrawn="1">
          <p15:clr>
            <a:srgbClr val="F26B43"/>
          </p15:clr>
        </p15:guide>
        <p15:guide id="13" orient="horz" pos="3602" userDrawn="1">
          <p15:clr>
            <a:srgbClr val="F26B43"/>
          </p15:clr>
        </p15:guide>
        <p15:guide id="14" orient="horz" pos="389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EE9B45-B1DE-9E4D-8EB0-C15893EE8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135063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611A9FE-0677-C942-9EA4-0F0E2F89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436511"/>
            <a:ext cx="11002962" cy="5396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AF8C1D-4289-E54B-995A-26B7864F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5337" y="6492874"/>
            <a:ext cx="6062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spc="200" baseline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Cultivating Native Economies in the 21</a:t>
            </a:r>
            <a:r>
              <a:rPr lang="en-US" baseline="30000" dirty="0"/>
              <a:t>st</a:t>
            </a:r>
            <a:r>
              <a:rPr lang="en-US" dirty="0"/>
              <a:t> Century: Federal Contracting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3C16BEDD-35B6-5041-B9CC-DF39B364D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4" y="6492875"/>
            <a:ext cx="2722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0D2E2CD8-1E7D-5049-BD11-66E90E22D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68" r:id="rId8"/>
    <p:sldLayoutId id="214748398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none" spc="0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0" i="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9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orient="horz" pos="715">
          <p15:clr>
            <a:srgbClr val="F26B43"/>
          </p15:clr>
        </p15:guide>
        <p15:guide id="5" pos="3982">
          <p15:clr>
            <a:srgbClr val="F26B43"/>
          </p15:clr>
        </p15:guide>
        <p15:guide id="6" pos="3698">
          <p15:clr>
            <a:srgbClr val="F26B43"/>
          </p15:clr>
        </p15:guide>
        <p15:guide id="7" orient="horz" pos="993">
          <p15:clr>
            <a:srgbClr val="F26B43"/>
          </p15:clr>
        </p15:guide>
        <p15:guide id="8" orient="horz" pos="3888">
          <p15:clr>
            <a:srgbClr val="F26B43"/>
          </p15:clr>
        </p15:guide>
        <p15:guide id="9" pos="7338">
          <p15:clr>
            <a:srgbClr val="F26B43"/>
          </p15:clr>
        </p15:guide>
        <p15:guide id="10" orient="horz" pos="1576">
          <p15:clr>
            <a:srgbClr val="F26B43"/>
          </p15:clr>
        </p15:guide>
        <p15:guide id="11" orient="horz" pos="3600">
          <p15:clr>
            <a:srgbClr val="F26B43"/>
          </p15:clr>
        </p15:guide>
        <p15:guide id="12" orient="horz" pos="374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082D6B9-2CCF-411E-A11F-550603F3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Transition or Quote</a:t>
            </a:r>
          </a:p>
        </p:txBody>
      </p:sp>
    </p:spTree>
    <p:extLst>
      <p:ext uri="{BB962C8B-B14F-4D97-AF65-F5344CB8AC3E}">
        <p14:creationId xmlns:p14="http://schemas.microsoft.com/office/powerpoint/2010/main" val="169580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  <p:sldLayoutId id="2147483726" r:id="rId4"/>
    <p:sldLayoutId id="2147483725" r:id="rId5"/>
    <p:sldLayoutId id="2147483727" r:id="rId6"/>
    <p:sldLayoutId id="2147483927" r:id="rId7"/>
  </p:sldLayoutIdLst>
  <p:hf hdr="0" dt="0"/>
  <p:txStyles>
    <p:titleStyle>
      <a:lvl1pPr marL="0" marR="0" indent="0" algn="ctr" defTabSz="914400" rtl="0" eaLnBrk="1" fontAlgn="auto" latinLnBrk="0" hangingPunct="1">
        <a:lnSpc>
          <a:spcPts val="5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4000" b="1" i="0" kern="1200" cap="all" spc="300" baseline="0" dirty="0">
          <a:solidFill>
            <a:schemeClr val="bg1"/>
          </a:solidFill>
          <a:latin typeface="Arial Narrow" panose="020B0604020202020204" pitchFamily="34" charset="0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AE780-1094-439D-ACC7-587E04B1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04800"/>
            <a:ext cx="11002962" cy="7894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1980E-4793-45A8-B440-1FE48B549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138" y="1327645"/>
            <a:ext cx="5276850" cy="4623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CA8741-4914-2F40-BD76-8758444C9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7481" y="304800"/>
            <a:ext cx="213519" cy="254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0D2E2CD8-1E7D-5049-BD11-66E90E22D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9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889" r:id="rId6"/>
    <p:sldLayoutId id="214748389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tx1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3" userDrawn="1">
          <p15:clr>
            <a:srgbClr val="F26B43"/>
          </p15:clr>
        </p15:guide>
        <p15:guide id="4" orient="horz" pos="192" userDrawn="1">
          <p15:clr>
            <a:srgbClr val="F26B43"/>
          </p15:clr>
        </p15:guide>
        <p15:guide id="5" pos="7304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8" orient="horz" pos="1289" userDrawn="1">
          <p15:clr>
            <a:srgbClr val="F26B43"/>
          </p15:clr>
        </p15:guide>
        <p15:guide id="10" pos="3984" userDrawn="1">
          <p15:clr>
            <a:srgbClr val="F26B43"/>
          </p15:clr>
        </p15:guide>
        <p15:guide id="11" pos="3697" userDrawn="1">
          <p15:clr>
            <a:srgbClr val="F26B43"/>
          </p15:clr>
        </p15:guide>
        <p15:guide id="12" orient="horz" pos="3749" userDrawn="1">
          <p15:clr>
            <a:srgbClr val="F26B43"/>
          </p15:clr>
        </p15:guide>
        <p15:guide id="13" orient="horz" pos="3602" userDrawn="1">
          <p15:clr>
            <a:srgbClr val="F26B43"/>
          </p15:clr>
        </p15:guide>
        <p15:guide id="14" orient="horz" pos="3890" userDrawn="1">
          <p15:clr>
            <a:srgbClr val="F26B43"/>
          </p15:clr>
        </p15:guide>
        <p15:guide id="15" orient="horz" pos="4120" userDrawn="1">
          <p15:clr>
            <a:srgbClr val="F26B43"/>
          </p15:clr>
        </p15:guide>
        <p15:guide id="16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7E926-BFFA-9CBA-411D-9DA740018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Arial Narrow"/>
              </a:rPr>
              <a:t>Native Workforce Development Data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80A9F-7505-867C-9634-B28C9B7BA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558" y="5228976"/>
            <a:ext cx="8872162" cy="139715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/>
              </a:rPr>
              <a:t>Casey Lozar</a:t>
            </a:r>
            <a:endParaRPr lang="en-US" sz="2000" b="0" dirty="0">
              <a:solidFill>
                <a:schemeClr val="bg1"/>
              </a:solidFill>
              <a:latin typeface="Arial Narrow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i="1" dirty="0">
                <a:solidFill>
                  <a:schemeClr val="bg1"/>
                </a:solidFill>
                <a:latin typeface="Arial Narrow"/>
              </a:rPr>
              <a:t>Vice President, Director-Center for Indian Country Development</a:t>
            </a:r>
            <a:endParaRPr lang="en-US" sz="2000" i="1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Arial Narrow"/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B226A-0C7E-8C93-2DD6-60C5D29CF4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875" y="3788323"/>
            <a:ext cx="6583363" cy="94456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100" b="1" cap="all" dirty="0">
                <a:solidFill>
                  <a:srgbClr val="FFFFFF"/>
                </a:solidFill>
                <a:latin typeface="Arial Narrow"/>
              </a:rPr>
              <a:t>December 7, 2023</a:t>
            </a:r>
            <a:endParaRPr lang="en-US" sz="3100" dirty="0">
              <a:solidFill>
                <a:srgbClr val="FFFFFF"/>
              </a:solidFill>
              <a:latin typeface="Arial Narrow"/>
            </a:endParaRPr>
          </a:p>
          <a:p>
            <a:r>
              <a:rPr lang="en-US" sz="1800" b="1" i="1" cap="all" dirty="0">
                <a:solidFill>
                  <a:srgbClr val="FFFFFF"/>
                </a:solidFill>
                <a:latin typeface="Arial Narrow"/>
              </a:rPr>
              <a:t>WGNNC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67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89F0-6D45-E367-E7FA-8EE109D8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gaps and quality issues for Indian 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B3480-CE4C-9E2F-6211-C97405DDD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Small sample sizes often lead to Natives being denoted with an asterisk and left invisible in many data sets (Asterisk Nation)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 samples size create considerable noise in longitudinal data (use of rolling averages typical)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quality constrained by self-certification of Native affiliation versus tribal citizenship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Siloing of Indian Country and tribal data within government agencies (tribal, state and federal)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Historical weaponization of Indian Country data impacts trust among Native 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best data in Indian Country is found among Native nations (administrative data capacity varied)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sovereignty is a critical principle in addressing data gaps in partnership with Indian Country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70EB0-E0A2-8393-DD1B-3D1B0A02D6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2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FF888-8ED5-764B-AC10-44F0F4B1B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Tx/>
              <a:buChar char="•"/>
            </a:pPr>
            <a:r>
              <a:rPr lang="en-US" i="0" dirty="0">
                <a:latin typeface="+mn-lt"/>
              </a:rPr>
              <a:t>Based in a Qualtrics platform</a:t>
            </a:r>
          </a:p>
          <a:p>
            <a:pPr marL="285750" indent="-285750">
              <a:buChar char="•"/>
            </a:pPr>
            <a:r>
              <a:rPr lang="en-US" i="0" dirty="0">
                <a:latin typeface="+mn-lt"/>
              </a:rPr>
              <a:t>Created by CICD and conducted in collaboration with tribal governments in Montana (others to follow)</a:t>
            </a:r>
          </a:p>
          <a:p>
            <a:pPr marL="285750" indent="-285750">
              <a:buChar char="•"/>
            </a:pPr>
            <a:r>
              <a:rPr lang="en-US" i="0" dirty="0">
                <a:latin typeface="+mn-lt"/>
              </a:rPr>
              <a:t>Gathers </a:t>
            </a:r>
            <a:r>
              <a:rPr lang="en-US" b="1" i="0" dirty="0">
                <a:latin typeface="+mn-lt"/>
              </a:rPr>
              <a:t>2019 </a:t>
            </a:r>
            <a:r>
              <a:rPr lang="en-US" i="0" dirty="0">
                <a:latin typeface="+mn-lt"/>
              </a:rPr>
              <a:t>tribal government revenues and expenditures (payroll, revenues sources, and categories of expenditures)</a:t>
            </a:r>
          </a:p>
          <a:p>
            <a:pPr marL="285750" indent="-285750">
              <a:buChar char="•"/>
            </a:pPr>
            <a:r>
              <a:rPr lang="en-US" i="0" dirty="0">
                <a:latin typeface="+mn-lt"/>
              </a:rPr>
              <a:t>Utilizes secure data collection and handling to protect tribal data</a:t>
            </a:r>
          </a:p>
          <a:p>
            <a:pPr marL="285750" indent="-285750">
              <a:buChar char="•"/>
            </a:pPr>
            <a:r>
              <a:rPr lang="en-US" i="0" dirty="0">
                <a:latin typeface="+mn-lt"/>
              </a:rPr>
              <a:t>Follows the </a:t>
            </a:r>
            <a:r>
              <a:rPr lang="en-US" dirty="0">
                <a:latin typeface="+mn-lt"/>
              </a:rPr>
              <a:t>Principles for Research and Data Use </a:t>
            </a:r>
          </a:p>
          <a:p>
            <a:pPr marL="285750" indent="-285750">
              <a:buChar char="•"/>
            </a:pPr>
            <a:r>
              <a:rPr lang="en-US" i="0" dirty="0">
                <a:latin typeface="+mn-lt"/>
              </a:rPr>
              <a:t>Honors tribal data sovereignty and governance</a:t>
            </a:r>
          </a:p>
          <a:p>
            <a:pPr marL="285750" indent="-285750">
              <a:buFontTx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Advances economic self-determination and the prosperity of Native nations and Indigenous communities through actionable data and research         </a:t>
            </a:r>
            <a:endParaRPr lang="en-US" i="0" dirty="0">
              <a:latin typeface="+mn-lt"/>
            </a:endParaRPr>
          </a:p>
          <a:p>
            <a:pPr marL="285750" indent="-285750">
              <a:buChar char="•"/>
            </a:pPr>
            <a:endParaRPr lang="en-US" i="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84340-7589-8F47-9C7B-5C01CBE6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Tribal administrative data- Survey of Native Nations Pilot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57C54A6-4329-1FFE-FB6A-5493E2B4FC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5" y="824195"/>
            <a:ext cx="4387273" cy="56392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E27EBC7-0D7C-0F63-30D9-A84BDB7E6696}"/>
              </a:ext>
            </a:extLst>
          </p:cNvPr>
          <p:cNvSpPr txBox="1">
            <a:spLocks/>
          </p:cNvSpPr>
          <p:nvPr/>
        </p:nvSpPr>
        <p:spPr>
          <a:xfrm>
            <a:off x="594519" y="824195"/>
            <a:ext cx="11002962" cy="7894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7776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67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905A3-4540-45C4-A499-A1681750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i="1" cap="none" dirty="0">
                <a:latin typeface="Arial Narrow"/>
              </a:rPr>
              <a:t>The views expressed here are the presenters’ and not necessarily those of the Federal Reserve Bank of Minneapolis or the Federal Reserve System.</a:t>
            </a:r>
          </a:p>
        </p:txBody>
      </p:sp>
    </p:spTree>
    <p:extLst>
      <p:ext uri="{BB962C8B-B14F-4D97-AF65-F5344CB8AC3E}">
        <p14:creationId xmlns:p14="http://schemas.microsoft.com/office/powerpoint/2010/main" val="20678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AE46-0A0E-87C5-B27E-769BA6D3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The Federal Reserve (“The Fed”) and Indian Country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B1708D-5969-BB35-D3E4-B5901B2135D8}"/>
              </a:ext>
            </a:extLst>
          </p:cNvPr>
          <p:cNvSpPr/>
          <p:nvPr/>
        </p:nvSpPr>
        <p:spPr>
          <a:xfrm>
            <a:off x="0" y="1191640"/>
            <a:ext cx="12192000" cy="1819564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D562B855-2786-795F-1A35-5E6A6F4D2FA8}"/>
              </a:ext>
            </a:extLst>
          </p:cNvPr>
          <p:cNvSpPr txBox="1">
            <a:spLocks/>
          </p:cNvSpPr>
          <p:nvPr/>
        </p:nvSpPr>
        <p:spPr>
          <a:xfrm>
            <a:off x="631537" y="1393955"/>
            <a:ext cx="10928927" cy="1405001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200" b="0" i="1" cap="none" dirty="0">
                <a:solidFill>
                  <a:schemeClr val="bg1"/>
                </a:solidFill>
                <a:latin typeface="+mn-lt"/>
              </a:rPr>
              <a:t>Federal Reserve Bank of Minneapolis mission statement:</a:t>
            </a:r>
          </a:p>
          <a:p>
            <a:pPr algn="ctr">
              <a:lnSpc>
                <a:spcPct val="120000"/>
              </a:lnSpc>
            </a:pPr>
            <a:r>
              <a:rPr lang="en-US" sz="3200" b="0" i="1" cap="none" dirty="0">
                <a:solidFill>
                  <a:schemeClr val="bg1"/>
                </a:solidFill>
                <a:latin typeface="+mn-lt"/>
              </a:rPr>
              <a:t>We serve the public by pursuing a growing economy and stable financial system that work for all of us.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986F54A-132E-E4C1-23E9-98BE1FE3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315" y="3699730"/>
            <a:ext cx="5673166" cy="178370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9BAE4D5-BD0C-A828-934C-725738A2C049}"/>
              </a:ext>
            </a:extLst>
          </p:cNvPr>
          <p:cNvSpPr/>
          <p:nvPr/>
        </p:nvSpPr>
        <p:spPr>
          <a:xfrm>
            <a:off x="7246621" y="2339340"/>
            <a:ext cx="2019300" cy="459615"/>
          </a:xfrm>
          <a:prstGeom prst="rect">
            <a:avLst/>
          </a:prstGeom>
          <a:noFill/>
          <a:ln w="41275">
            <a:solidFill>
              <a:srgbClr val="70C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5FB479-618C-44FD-A3DF-666DA0A8D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1" y="3429000"/>
            <a:ext cx="5296922" cy="273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5F9F3-1FFC-7949-BEAC-4633EB055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1" y="1370953"/>
            <a:ext cx="5246163" cy="4344047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Our mission </a:t>
            </a:r>
            <a:r>
              <a:rPr lang="en-US" dirty="0"/>
              <a:t>is to advance the economic self-determination and prosperity of Native nations and Indigenous communities through actionable data and research that make substantial contributions to public policy.</a:t>
            </a:r>
          </a:p>
          <a:p>
            <a:endParaRPr lang="en-US" dirty="0"/>
          </a:p>
          <a:p>
            <a:r>
              <a:rPr lang="en-US" b="1" dirty="0"/>
              <a:t>We envision </a:t>
            </a:r>
            <a:r>
              <a:rPr lang="en-US" dirty="0"/>
              <a:t>a future in which resilient and robust Indian Country economies enhance the economic, community, and cultural well-being of Native nations, Indigenous communities, and the United States.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5B2028-EB4E-C142-AC70-3D3E04A3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CICD mission and vision</a:t>
            </a:r>
          </a:p>
        </p:txBody>
      </p:sp>
      <p:pic>
        <p:nvPicPr>
          <p:cNvPr id="1026" name="Picture 2" descr="Woman holding a young girl in her arms">
            <a:extLst>
              <a:ext uri="{FF2B5EF4-FFF2-40B4-BE49-F238E27FC236}">
                <a16:creationId xmlns:a16="http://schemas.microsoft.com/office/drawing/2014/main" id="{D597FAD6-A051-8D41-62AC-AD5F6E8A536C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65" y="1370953"/>
            <a:ext cx="5037138" cy="28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3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2F022E-4EE0-F101-F1A1-0A306247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Labor Market Outcomes-Pre-Pandemic to Today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8FD34-AB31-E9A0-B7A9-91CFF1AD77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December 2019-November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F7D57-3BFB-B059-5B4E-3C5044DE7F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Graphical user interface, chart, line chart">
            <a:extLst>
              <a:ext uri="{FF2B5EF4-FFF2-40B4-BE49-F238E27FC236}">
                <a16:creationId xmlns:a16="http://schemas.microsoft.com/office/drawing/2014/main" id="{ED8076FD-C976-A8BE-4615-06757E3E9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93" y="853164"/>
            <a:ext cx="6404780" cy="5151671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7FF15B-6247-CF88-639D-3941EE387415}"/>
              </a:ext>
            </a:extLst>
          </p:cNvPr>
          <p:cNvSpPr txBox="1"/>
          <p:nvPr/>
        </p:nvSpPr>
        <p:spPr>
          <a:xfrm>
            <a:off x="472611" y="1109609"/>
            <a:ext cx="3462391" cy="473638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spc="0" baseline="0" dirty="0"/>
              <a:t>Labor Force Participation is lowest in the country for Natives in rural areas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spc="0" baseline="0" dirty="0"/>
              <a:t>Less than half of Native individuals employed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Unemployment rates are historically 2X more for all Natives and 3X for Natives on reservations</a:t>
            </a:r>
            <a:endParaRPr lang="en-US" sz="2400" cap="none" spc="0" baseline="0" dirty="0"/>
          </a:p>
        </p:txBody>
      </p:sp>
    </p:spTree>
    <p:extLst>
      <p:ext uri="{BB962C8B-B14F-4D97-AF65-F5344CB8AC3E}">
        <p14:creationId xmlns:p14="http://schemas.microsoft.com/office/powerpoint/2010/main" val="175298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AB56E8-6F9F-9D79-F14D-7FFCA008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Native workforce is disproportionately concentrated in service sector occupations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38E69-61FC-0413-DBFF-F5273E022D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AFFA0A-FAF6-75FA-14A8-64A9AECC04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77" y="1096698"/>
            <a:ext cx="6975418" cy="48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C2BC4F-A745-D72F-20A2-F66313D04D2B}"/>
              </a:ext>
            </a:extLst>
          </p:cNvPr>
          <p:cNvSpPr txBox="1"/>
          <p:nvPr/>
        </p:nvSpPr>
        <p:spPr>
          <a:xfrm>
            <a:off x="452063" y="1189233"/>
            <a:ext cx="3400746" cy="447953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spc="0" baseline="0" dirty="0"/>
              <a:t>18% of the nation’s labor in services compared to approx. 31% for 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Service sector incomes are generally low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spc="0" baseline="0" dirty="0"/>
              <a:t>Educational attainment rates may be a critical barrier to labor force participation as well as industry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76789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972379F3-3194-4A4D-39BD-E43DD3A75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96" y="1662472"/>
            <a:ext cx="8106252" cy="376100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C74F42-CA14-22F5-42C6-8368862C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effects of a concentrated Native labor market at the onset of the pandemic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9EE80-7482-5C32-AA73-E212AD013E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295A3-3E05-C7F5-0D48-311CAA8AE1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A4E74-91E9-06FF-BCD0-BE67C8BA14AD}"/>
              </a:ext>
            </a:extLst>
          </p:cNvPr>
          <p:cNvSpPr txBox="1"/>
          <p:nvPr/>
        </p:nvSpPr>
        <p:spPr>
          <a:xfrm>
            <a:off x="318499" y="1387011"/>
            <a:ext cx="3318553" cy="45587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Native unemployment rates spike to 26% in April 2020 (2.5X the national average)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spc="0" baseline="0" dirty="0"/>
              <a:t>Considerably higher for those on reservations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spc="0" baseline="0" dirty="0"/>
              <a:t>Ability to withstand economic and labor ma</a:t>
            </a:r>
            <a:r>
              <a:rPr lang="en-US" sz="2400" dirty="0"/>
              <a:t>rket shocks continue to be a challenge</a:t>
            </a:r>
            <a:endParaRPr lang="en-US" sz="2400" cap="none" spc="0" baseline="0" dirty="0"/>
          </a:p>
        </p:txBody>
      </p:sp>
    </p:spTree>
    <p:extLst>
      <p:ext uri="{BB962C8B-B14F-4D97-AF65-F5344CB8AC3E}">
        <p14:creationId xmlns:p14="http://schemas.microsoft.com/office/powerpoint/2010/main" val="151583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6FFF8EB6-99E6-B6F1-F644-C22C4242E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94" y="1191802"/>
            <a:ext cx="7129679" cy="429124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BFE94E-F6F0-A02E-FECB-02B57301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workers ability to do remote work lags other groups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BE0F8-447C-F84A-F201-B208DC99A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2BCEE-37B5-9081-B066-2989BC5DF579}"/>
              </a:ext>
            </a:extLst>
          </p:cNvPr>
          <p:cNvSpPr txBox="1"/>
          <p:nvPr/>
        </p:nvSpPr>
        <p:spPr>
          <a:xfrm>
            <a:off x="421240" y="1089061"/>
            <a:ext cx="3493214" cy="476720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8% fewer Natives could telework in the early pandemic (in total)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spc="0" baseline="0" dirty="0"/>
              <a:t>The telework ou</a:t>
            </a:r>
            <a:r>
              <a:rPr lang="en-US" sz="2400" dirty="0"/>
              <a:t>tcomes were much greater for Native workers on tribal lands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cap="none" spc="0" baseline="0" dirty="0"/>
              <a:t>Likely a product of worker concentration in services AND lack of broadband coverage and equipment</a:t>
            </a:r>
          </a:p>
        </p:txBody>
      </p:sp>
    </p:spTree>
    <p:extLst>
      <p:ext uri="{BB962C8B-B14F-4D97-AF65-F5344CB8AC3E}">
        <p14:creationId xmlns:p14="http://schemas.microsoft.com/office/powerpoint/2010/main" val="4139549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0967F4-EF53-419B-E4A9-9C820C2C9303}"/>
              </a:ext>
            </a:extLst>
          </p:cNvPr>
          <p:cNvSpPr txBox="1">
            <a:spLocks/>
          </p:cNvSpPr>
          <p:nvPr/>
        </p:nvSpPr>
        <p:spPr>
          <a:xfrm>
            <a:off x="592138" y="298593"/>
            <a:ext cx="11002962" cy="7894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cap="none" dirty="0"/>
              <a:t>Data initiative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ACF2606-E5DC-2282-8096-D9C29827F114}"/>
              </a:ext>
            </a:extLst>
          </p:cNvPr>
          <p:cNvSpPr txBox="1">
            <a:spLocks/>
          </p:cNvSpPr>
          <p:nvPr/>
        </p:nvSpPr>
        <p:spPr>
          <a:xfrm>
            <a:off x="589757" y="882505"/>
            <a:ext cx="11002962" cy="7894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Addressing chronic data gaps to empower Native individuals and communities to shape their economic futures and tell their stories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8F0592-96C7-FD4C-AD91-5B123ADD2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57" y="1856424"/>
            <a:ext cx="4291044" cy="4315776"/>
          </a:xfrm>
          <a:prstGeom prst="rect">
            <a:avLst/>
          </a:prstGeom>
        </p:spPr>
      </p:pic>
      <p:pic>
        <p:nvPicPr>
          <p:cNvPr id="7172" name="Picture 4" descr="USA map with reservations shaded in">
            <a:extLst>
              <a:ext uri="{FF2B5EF4-FFF2-40B4-BE49-F238E27FC236}">
                <a16:creationId xmlns:a16="http://schemas.microsoft.com/office/drawing/2014/main" id="{9DAC3EC2-C1C3-7361-14C7-371E3CB2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66" y="1868472"/>
            <a:ext cx="1424940" cy="8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C4E2AA-1B00-39DC-6E83-0DF588C94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366" y="2735847"/>
            <a:ext cx="1424940" cy="801529"/>
          </a:xfrm>
          <a:prstGeom prst="rect">
            <a:avLst/>
          </a:prstGeom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42163BE3-D5D9-8421-0267-958E5155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66" y="3603222"/>
            <a:ext cx="1424941" cy="8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88C081E7-B34C-753D-97F6-E7C9A897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54" y="4470597"/>
            <a:ext cx="1418752" cy="88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F5F76D28-DEEB-40F0-5D65-6B5A0A02DB07}"/>
              </a:ext>
            </a:extLst>
          </p:cNvPr>
          <p:cNvSpPr txBox="1"/>
          <p:nvPr/>
        </p:nvSpPr>
        <p:spPr>
          <a:xfrm>
            <a:off x="7072504" y="4760068"/>
            <a:ext cx="2170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Reservation Profiles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1E8DE654-3F61-5319-DA2D-1F64D8492A99}"/>
              </a:ext>
            </a:extLst>
          </p:cNvPr>
          <p:cNvSpPr txBox="1"/>
          <p:nvPr/>
        </p:nvSpPr>
        <p:spPr>
          <a:xfrm>
            <a:off x="7072504" y="3742376"/>
            <a:ext cx="2601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Native American Labor Market Dashboard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675702FF-908B-CBAD-BD03-42E9B4572891}"/>
              </a:ext>
            </a:extLst>
          </p:cNvPr>
          <p:cNvSpPr txBox="1"/>
          <p:nvPr/>
        </p:nvSpPr>
        <p:spPr>
          <a:xfrm>
            <a:off x="7072504" y="2875001"/>
            <a:ext cx="2601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Native American Financial Institutions Map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7C64C6CE-E042-F82A-A8A0-79019D4CA900}"/>
              </a:ext>
            </a:extLst>
          </p:cNvPr>
          <p:cNvSpPr txBox="1"/>
          <p:nvPr/>
        </p:nvSpPr>
        <p:spPr>
          <a:xfrm>
            <a:off x="7072504" y="2007626"/>
            <a:ext cx="2601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Native American Funding and Finance Atlas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80" name="Picture 12" descr="CICD image and logo">
            <a:extLst>
              <a:ext uri="{FF2B5EF4-FFF2-40B4-BE49-F238E27FC236}">
                <a16:creationId xmlns:a16="http://schemas.microsoft.com/office/drawing/2014/main" id="{3AB705F6-7EF1-20E5-DDD7-C77962636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" b="9483"/>
          <a:stretch/>
        </p:blipFill>
        <p:spPr bwMode="auto">
          <a:xfrm>
            <a:off x="5579272" y="5423163"/>
            <a:ext cx="1428034" cy="7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711C3CAD-3C73-11B9-73D5-F4CC4DD98FE6}"/>
              </a:ext>
            </a:extLst>
          </p:cNvPr>
          <p:cNvSpPr txBox="1"/>
          <p:nvPr/>
        </p:nvSpPr>
        <p:spPr>
          <a:xfrm>
            <a:off x="7072504" y="5554952"/>
            <a:ext cx="2601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Forthcoming: Native Entity Enterprise Dataset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BE863-D32F-4606-8854-083580729FFF}"/>
              </a:ext>
            </a:extLst>
          </p:cNvPr>
          <p:cNvSpPr txBox="1"/>
          <p:nvPr/>
        </p:nvSpPr>
        <p:spPr>
          <a:xfrm>
            <a:off x="589757" y="6410971"/>
            <a:ext cx="6825342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ea typeface="+mn-lt"/>
                <a:cs typeface="+mn-lt"/>
              </a:rPr>
              <a:t>www.minneapolisfed.org/indiancountry/about-us/principles-for-research-and-data-use</a:t>
            </a:r>
          </a:p>
        </p:txBody>
      </p:sp>
    </p:spTree>
    <p:extLst>
      <p:ext uri="{BB962C8B-B14F-4D97-AF65-F5344CB8AC3E}">
        <p14:creationId xmlns:p14="http://schemas.microsoft.com/office/powerpoint/2010/main" val="111496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">
  <a:themeElements>
    <a:clrScheme name="CICD color palette 2">
      <a:dk1>
        <a:srgbClr val="00314C"/>
      </a:dk1>
      <a:lt1>
        <a:srgbClr val="FFFFFF"/>
      </a:lt1>
      <a:dk2>
        <a:srgbClr val="77767A"/>
      </a:dk2>
      <a:lt2>
        <a:srgbClr val="A9A7A9"/>
      </a:lt2>
      <a:accent1>
        <a:srgbClr val="00314C"/>
      </a:accent1>
      <a:accent2>
        <a:srgbClr val="278BC0"/>
      </a:accent2>
      <a:accent3>
        <a:srgbClr val="6EC3E7"/>
      </a:accent3>
      <a:accent4>
        <a:srgbClr val="D2B53B"/>
      </a:accent4>
      <a:accent5>
        <a:srgbClr val="68457F"/>
      </a:accent5>
      <a:accent6>
        <a:srgbClr val="0B9C83"/>
      </a:accent6>
      <a:hlink>
        <a:srgbClr val="309AD5"/>
      </a:hlink>
      <a:folHlink>
        <a:srgbClr val="70C3E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ctr">
        <a:noAutofit/>
      </a:bodyPr>
      <a:lstStyle>
        <a:defPPr algn="l">
          <a:defRPr sz="2400" cap="none" spc="0" baseline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ICD overview for Senator Smith staff_01252023  -  Read-Only" id="{3F28901E-442E-480B-9C40-38C72CE1369B}" vid="{58EF7AE3-0084-4408-AF71-7502009A5139}"/>
    </a:ext>
  </a:extLst>
</a:theme>
</file>

<file path=ppt/theme/theme3.xml><?xml version="1.0" encoding="utf-8"?>
<a:theme xmlns:a="http://schemas.openxmlformats.org/drawingml/2006/main" name="3_Transition, and quote slides">
  <a:themeElements>
    <a:clrScheme name="CICD brand colors">
      <a:dk1>
        <a:srgbClr val="00314C"/>
      </a:dk1>
      <a:lt1>
        <a:srgbClr val="FFFFFF"/>
      </a:lt1>
      <a:dk2>
        <a:srgbClr val="44546A"/>
      </a:dk2>
      <a:lt2>
        <a:srgbClr val="A9A7A9"/>
      </a:lt2>
      <a:accent1>
        <a:srgbClr val="00314C"/>
      </a:accent1>
      <a:accent2>
        <a:srgbClr val="278BC0"/>
      </a:accent2>
      <a:accent3>
        <a:srgbClr val="6EC3E7"/>
      </a:accent3>
      <a:accent4>
        <a:srgbClr val="D2B53B"/>
      </a:accent4>
      <a:accent5>
        <a:srgbClr val="E47353"/>
      </a:accent5>
      <a:accent6>
        <a:srgbClr val="0B9C83"/>
      </a:accent6>
      <a:hlink>
        <a:srgbClr val="309AD5"/>
      </a:hlink>
      <a:folHlink>
        <a:srgbClr val="70C3E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CD Master Deck" id="{C7084993-D83B-4B08-B3C7-DEC6CD68C4A9}" vid="{C8634C2D-9907-4FE5-8390-1399696BC230}"/>
    </a:ext>
  </a:extLst>
</a:theme>
</file>

<file path=ppt/theme/theme4.xml><?xml version="1.0" encoding="utf-8"?>
<a:theme xmlns:a="http://schemas.openxmlformats.org/drawingml/2006/main" name="3_Custom Design">
  <a:themeElements>
    <a:clrScheme name="CICD brand colors">
      <a:dk1>
        <a:srgbClr val="00314C"/>
      </a:dk1>
      <a:lt1>
        <a:srgbClr val="FFFFFF"/>
      </a:lt1>
      <a:dk2>
        <a:srgbClr val="44546A"/>
      </a:dk2>
      <a:lt2>
        <a:srgbClr val="A9A7A9"/>
      </a:lt2>
      <a:accent1>
        <a:srgbClr val="00314C"/>
      </a:accent1>
      <a:accent2>
        <a:srgbClr val="278BC0"/>
      </a:accent2>
      <a:accent3>
        <a:srgbClr val="6EC3E7"/>
      </a:accent3>
      <a:accent4>
        <a:srgbClr val="D2B53B"/>
      </a:accent4>
      <a:accent5>
        <a:srgbClr val="E47353"/>
      </a:accent5>
      <a:accent6>
        <a:srgbClr val="0B9C83"/>
      </a:accent6>
      <a:hlink>
        <a:srgbClr val="309AD5"/>
      </a:hlink>
      <a:folHlink>
        <a:srgbClr val="70C3E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cd-2023-webinar-series-federal-contracting-template  -  Read-Only" id="{9C76F9FE-1521-476D-8124-7D35CEA34921}" vid="{15E7B70B-5E42-4AC0-B9FE-7ACA64B44EB4}"/>
    </a:ext>
  </a:extLst>
</a:theme>
</file>

<file path=ppt/theme/theme5.xml><?xml version="1.0" encoding="utf-8"?>
<a:theme xmlns:a="http://schemas.openxmlformats.org/drawingml/2006/main" name="Custom Design">
  <a:themeElements>
    <a:clrScheme name="CICD brand colors">
      <a:dk1>
        <a:srgbClr val="00314C"/>
      </a:dk1>
      <a:lt1>
        <a:srgbClr val="FFFFFF"/>
      </a:lt1>
      <a:dk2>
        <a:srgbClr val="44546A"/>
      </a:dk2>
      <a:lt2>
        <a:srgbClr val="A9A7A9"/>
      </a:lt2>
      <a:accent1>
        <a:srgbClr val="00314C"/>
      </a:accent1>
      <a:accent2>
        <a:srgbClr val="278BC0"/>
      </a:accent2>
      <a:accent3>
        <a:srgbClr val="6EC3E7"/>
      </a:accent3>
      <a:accent4>
        <a:srgbClr val="D2B53B"/>
      </a:accent4>
      <a:accent5>
        <a:srgbClr val="E47353"/>
      </a:accent5>
      <a:accent6>
        <a:srgbClr val="0B9C83"/>
      </a:accent6>
      <a:hlink>
        <a:srgbClr val="309AD5"/>
      </a:hlink>
      <a:folHlink>
        <a:srgbClr val="70C3E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CD-research-summit-presentation-2021-12-08" id="{1970E45F-CA32-514A-A22E-CB5E4A332CDB}" vid="{3EEB1BE6-F8BD-8640-8F13-329914A2A793}"/>
    </a:ext>
  </a:extLst>
</a:theme>
</file>

<file path=ppt/theme/theme6.xml><?xml version="1.0" encoding="utf-8"?>
<a:theme xmlns:a="http://schemas.openxmlformats.org/drawingml/2006/main" name="6_Content">
  <a:themeElements>
    <a:clrScheme name="CICD brand colors">
      <a:dk1>
        <a:srgbClr val="00314C"/>
      </a:dk1>
      <a:lt1>
        <a:srgbClr val="FFFFFF"/>
      </a:lt1>
      <a:dk2>
        <a:srgbClr val="44546A"/>
      </a:dk2>
      <a:lt2>
        <a:srgbClr val="A9A7A9"/>
      </a:lt2>
      <a:accent1>
        <a:srgbClr val="00314C"/>
      </a:accent1>
      <a:accent2>
        <a:srgbClr val="278BC0"/>
      </a:accent2>
      <a:accent3>
        <a:srgbClr val="6EC3E7"/>
      </a:accent3>
      <a:accent4>
        <a:srgbClr val="D2B53B"/>
      </a:accent4>
      <a:accent5>
        <a:srgbClr val="E47353"/>
      </a:accent5>
      <a:accent6>
        <a:srgbClr val="0B9C83"/>
      </a:accent6>
      <a:hlink>
        <a:srgbClr val="309AD5"/>
      </a:hlink>
      <a:folHlink>
        <a:srgbClr val="70C3E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ctr">
        <a:noAutofit/>
      </a:bodyPr>
      <a:lstStyle>
        <a:defPPr algn="l">
          <a:defRPr sz="2400" cap="none" spc="0" baseline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icd-2023-webinar-series-federal-contracting-template  -  Read-Only" id="{9C76F9FE-1521-476D-8124-7D35CEA34921}" vid="{40A623A5-7719-4278-8B95-F78CDA8468DE}"/>
    </a:ext>
  </a:extLst>
</a:theme>
</file>

<file path=ppt/theme/theme7.xml><?xml version="1.0" encoding="utf-8"?>
<a:theme xmlns:a="http://schemas.openxmlformats.org/drawingml/2006/main" name="1_Transition, and quote slides">
  <a:themeElements>
    <a:clrScheme name="CICD brand colors">
      <a:dk1>
        <a:srgbClr val="00314C"/>
      </a:dk1>
      <a:lt1>
        <a:srgbClr val="FFFFFF"/>
      </a:lt1>
      <a:dk2>
        <a:srgbClr val="44546A"/>
      </a:dk2>
      <a:lt2>
        <a:srgbClr val="A9A7A9"/>
      </a:lt2>
      <a:accent1>
        <a:srgbClr val="00314C"/>
      </a:accent1>
      <a:accent2>
        <a:srgbClr val="278BC0"/>
      </a:accent2>
      <a:accent3>
        <a:srgbClr val="6EC3E7"/>
      </a:accent3>
      <a:accent4>
        <a:srgbClr val="D2B53B"/>
      </a:accent4>
      <a:accent5>
        <a:srgbClr val="E47353"/>
      </a:accent5>
      <a:accent6>
        <a:srgbClr val="0B9C83"/>
      </a:accent6>
      <a:hlink>
        <a:srgbClr val="309AD5"/>
      </a:hlink>
      <a:folHlink>
        <a:srgbClr val="70C3E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CD-research-summit-presentation-2021-12-08" id="{1970E45F-CA32-514A-A22E-CB5E4A332CDB}" vid="{13E0BD33-AA2B-EA4C-80A6-C5FB486CBA0C}"/>
    </a:ext>
  </a:extLst>
</a:theme>
</file>

<file path=ppt/theme/theme8.xml><?xml version="1.0" encoding="utf-8"?>
<a:theme xmlns:a="http://schemas.openxmlformats.org/drawingml/2006/main" name="Custom Design">
  <a:themeElements>
    <a:clrScheme name="CICD color palette 2">
      <a:dk1>
        <a:srgbClr val="00314C"/>
      </a:dk1>
      <a:lt1>
        <a:srgbClr val="FFFFFF"/>
      </a:lt1>
      <a:dk2>
        <a:srgbClr val="77767A"/>
      </a:dk2>
      <a:lt2>
        <a:srgbClr val="A9A7A9"/>
      </a:lt2>
      <a:accent1>
        <a:srgbClr val="00314C"/>
      </a:accent1>
      <a:accent2>
        <a:srgbClr val="278BC0"/>
      </a:accent2>
      <a:accent3>
        <a:srgbClr val="6EC3E7"/>
      </a:accent3>
      <a:accent4>
        <a:srgbClr val="D2B53B"/>
      </a:accent4>
      <a:accent5>
        <a:srgbClr val="68457F"/>
      </a:accent5>
      <a:accent6>
        <a:srgbClr val="0B9C83"/>
      </a:accent6>
      <a:hlink>
        <a:srgbClr val="309AD5"/>
      </a:hlink>
      <a:folHlink>
        <a:srgbClr val="70C3E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CD Master Deck" id="{5FA552E0-355B-48CE-AB2E-AC50137936E5}" vid="{3005369B-9293-49EF-BB40-958D43F0D29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Areas xmlns="75c070a8-efc5-4d64-9753-3865b37a5174">
      <Value>Small Businesses</Value>
    </Content_x0020_Areas>
    <_dlc_DocId xmlns="9c03b96f-7522-43bf-bd4f-7707901eacdf">244KD4DX3VP4-849724046-120</_dlc_DocId>
    <_dlc_DocIdUrl xmlns="9c03b96f-7522-43bf-bd4f-7707901eacdf">
      <Url>https://frbprod1.sharepoint.com/sites/9I-CDE-CICD/_layouts/15/DocIdRedir.aspx?ID=244KD4DX3VP4-849724046-120</Url>
      <Description>244KD4DX3VP4-849724046-120</Description>
    </_dlc_DocIdUrl>
    <Event_x0020__x002f__x0020_Audience xmlns="75c070a8-efc5-4d64-9753-3865b37a5174">USET (details TBD)</Event_x0020__x002f__x0020_Audience>
    <Presenter_x0020__x0028_new_x0029_ xmlns="75c070a8-efc5-4d64-9753-3865b37a5174">
      <UserInfo>
        <DisplayName>i:0#.f|membership|casey.lozar@mpls.frb.org,#i:0#.f|membership|casey.lozar@mpls.frb.org,#Casey.Lozar@mpls.frb.org,#Casey.Lozar@mpls.frb.org,#Lozar, Casey W,#,#CC00693-09I - Community Development &amp; Center for Indian Country,#Vice President</DisplayName>
        <AccountId>26</AccountId>
        <AccountType/>
      </UserInfo>
    </Presenter_x0020__x0028_new_x0029_>
    <Date xmlns="75c070a8-efc5-4d64-9753-3865b37a5174">2023-10-26T04:00:00+00:00</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683EA5EAB8974185834BA10D757C15" ma:contentTypeVersion="12" ma:contentTypeDescription="Create a new document." ma:contentTypeScope="" ma:versionID="89e0026c6d3cb3aeff298db1e3fef743">
  <xsd:schema xmlns:xsd="http://www.w3.org/2001/XMLSchema" xmlns:xs="http://www.w3.org/2001/XMLSchema" xmlns:p="http://schemas.microsoft.com/office/2006/metadata/properties" xmlns:ns2="9c03b96f-7522-43bf-bd4f-7707901eacdf" xmlns:ns3="75c070a8-efc5-4d64-9753-3865b37a5174" targetNamespace="http://schemas.microsoft.com/office/2006/metadata/properties" ma:root="true" ma:fieldsID="51bd6c638a2c6cc7caee3e427a30ec44" ns2:_="" ns3:_="">
    <xsd:import namespace="9c03b96f-7522-43bf-bd4f-7707901eacdf"/>
    <xsd:import namespace="75c070a8-efc5-4d64-9753-3865b37a517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vent_x0020__x002f__x0020_Audience" minOccurs="0"/>
                <xsd:element ref="ns3:Date" minOccurs="0"/>
                <xsd:element ref="ns3:Content_x0020_Areas" minOccurs="0"/>
                <xsd:element ref="ns3:MediaServiceMetadata" minOccurs="0"/>
                <xsd:element ref="ns3:MediaServiceFastMetadata" minOccurs="0"/>
                <xsd:element ref="ns3:Presenter_x0020__x0028_new_x0029_" minOccurs="0"/>
                <xsd:element ref="ns2:SharedWithUsers" minOccurs="0"/>
                <xsd:element ref="ns2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3b96f-7522-43bf-bd4f-7707901eacd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070a8-efc5-4d64-9753-3865b37a5174" elementFormDefault="qualified">
    <xsd:import namespace="http://schemas.microsoft.com/office/2006/documentManagement/types"/>
    <xsd:import namespace="http://schemas.microsoft.com/office/infopath/2007/PartnerControls"/>
    <xsd:element name="Event_x0020__x002f__x0020_Audience" ma:index="11" nillable="true" ma:displayName="Event / Audience" ma:internalName="Event_x0020__x002f__x0020_Audience">
      <xsd:simpleType>
        <xsd:restriction base="dms:Text">
          <xsd:maxLength value="255"/>
        </xsd:restriction>
      </xsd:simpleType>
    </xsd:element>
    <xsd:element name="Date" ma:index="12" nillable="true" ma:displayName="Date" ma:format="DateOnly" ma:internalName="Date">
      <xsd:simpleType>
        <xsd:restriction base="dms:DateTime"/>
      </xsd:simpleType>
    </xsd:element>
    <xsd:element name="Content_x0020_Areas" ma:index="13" nillable="true" ma:displayName="Content Areas" ma:default="Intro to CICD" ma:internalName="Content_x0020_Area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Intro to CICD"/>
                        <xsd:enumeration value="Broadband"/>
                        <xsd:enumeration value="Data Initiative"/>
                        <xsd:enumeration value="Financing Programs"/>
                        <xsd:enumeration value="Homeownership"/>
                        <xsd:enumeration value="Housing"/>
                        <xsd:enumeration value="Infrastructure"/>
                        <xsd:enumeration value="Leadership Council"/>
                        <xsd:enumeration value="Native Enterprises"/>
                        <xsd:enumeration value="Public Finance"/>
                        <xsd:enumeration value="Small Businesses"/>
                        <xsd:enumeration value="Taxatio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Presenter_x0020__x0028_new_x0029_" ma:index="16" nillable="true" ma:displayName="Presenter(s)" ma:list="UserInfo" ma:SharePointGroup="0" ma:internalName="Presenter_x0020__x0028_new_x0029_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58CA0-3529-4D97-BF5F-5E79D4A4321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A850890-4FBF-497B-BDBC-5FF2CB41908F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5c070a8-efc5-4d64-9753-3865b37a5174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9c03b96f-7522-43bf-bd4f-7707901eacdf"/>
  </ds:schemaRefs>
</ds:datastoreItem>
</file>

<file path=customXml/itemProps3.xml><?xml version="1.0" encoding="utf-8"?>
<ds:datastoreItem xmlns:ds="http://schemas.openxmlformats.org/officeDocument/2006/customXml" ds:itemID="{C86D0976-F1E6-440E-A6A8-EA207E40D112}">
  <ds:schemaRefs>
    <ds:schemaRef ds:uri="75c070a8-efc5-4d64-9753-3865b37a5174"/>
    <ds:schemaRef ds:uri="9c03b96f-7522-43bf-bd4f-7707901eac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3D47010-8A04-407E-800C-0592093CA1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737</Words>
  <Application>Microsoft Office PowerPoint</Application>
  <PresentationFormat>Widescreen</PresentationFormat>
  <Paragraphs>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Times New Roman</vt:lpstr>
      <vt:lpstr>office theme</vt:lpstr>
      <vt:lpstr>2_Content</vt:lpstr>
      <vt:lpstr>3_Transition, and quote slides</vt:lpstr>
      <vt:lpstr>3_Custom Design</vt:lpstr>
      <vt:lpstr>Custom Design</vt:lpstr>
      <vt:lpstr>6_Content</vt:lpstr>
      <vt:lpstr>1_Transition, and quote slides</vt:lpstr>
      <vt:lpstr>Custom Design</vt:lpstr>
      <vt:lpstr>PowerPoint Presentation</vt:lpstr>
      <vt:lpstr>The views expressed here are the presenters’ and not necessarily those of the Federal Reserve Bank of Minneapolis or the Federal Reserve System.</vt:lpstr>
      <vt:lpstr>The Federal Reserve (“The Fed”) and Indian Country</vt:lpstr>
      <vt:lpstr>CICD mission and vision</vt:lpstr>
      <vt:lpstr>Native Labor Market Outcomes-Pre-Pandemic to Today</vt:lpstr>
      <vt:lpstr>The Native workforce is disproportionately concentrated in service sector occupations</vt:lpstr>
      <vt:lpstr>The effects of a concentrated Native labor market at the onset of the pandemic</vt:lpstr>
      <vt:lpstr>Native workers ability to do remote work lags other groups</vt:lpstr>
      <vt:lpstr>PowerPoint Presentation</vt:lpstr>
      <vt:lpstr>Data gaps and quality issues for Indian  Country</vt:lpstr>
      <vt:lpstr>Tribal administrative data- Survey of Native Nations Pilot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10.2023 USET Federal Contracting</dc:title>
  <dc:creator>Lozar, Casey W</dc:creator>
  <cp:lastModifiedBy>Lozar, Casey W</cp:lastModifiedBy>
  <cp:revision>9</cp:revision>
  <dcterms:created xsi:type="dcterms:W3CDTF">2023-10-13T21:16:28Z</dcterms:created>
  <dcterms:modified xsi:type="dcterms:W3CDTF">2023-12-07T18:47:03Z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ff9e4714-799b-4516-a067-fe43b8aa34c1</vt:lpwstr>
  </property>
  <property fmtid="{D5CDD505-2E9C-101B-9397-08002B2CF9AE}" pid="3" name="ContentTypeId">
    <vt:lpwstr>0x01010045683EA5EAB8974185834BA10D757C15</vt:lpwstr>
  </property>
  <property fmtid="{D5CDD505-2E9C-101B-9397-08002B2CF9AE}" pid="4" name="MSIP_Label_b51c2f0d-b3ff-4d77-9838-7b0e82bdd7ab_Enabled">
    <vt:lpwstr>true</vt:lpwstr>
  </property>
  <property fmtid="{D5CDD505-2E9C-101B-9397-08002B2CF9AE}" pid="5" name="MSIP_Label_b51c2f0d-b3ff-4d77-9838-7b0e82bdd7ab_SetDate">
    <vt:lpwstr>2023-10-13T21:21:44Z</vt:lpwstr>
  </property>
  <property fmtid="{D5CDD505-2E9C-101B-9397-08002B2CF9AE}" pid="6" name="MSIP_Label_b51c2f0d-b3ff-4d77-9838-7b0e82bdd7ab_Method">
    <vt:lpwstr>Privileged</vt:lpwstr>
  </property>
  <property fmtid="{D5CDD505-2E9C-101B-9397-08002B2CF9AE}" pid="7" name="MSIP_Label_b51c2f0d-b3ff-4d77-9838-7b0e82bdd7ab_Name">
    <vt:lpwstr>b51c2f0d-b3ff-4d77-9838-7b0e82bdd7ab</vt:lpwstr>
  </property>
  <property fmtid="{D5CDD505-2E9C-101B-9397-08002B2CF9AE}" pid="8" name="MSIP_Label_b51c2f0d-b3ff-4d77-9838-7b0e82bdd7ab_SiteId">
    <vt:lpwstr>b397c653-5b19-463f-b9fc-af658ded9128</vt:lpwstr>
  </property>
  <property fmtid="{D5CDD505-2E9C-101B-9397-08002B2CF9AE}" pid="9" name="MSIP_Label_b51c2f0d-b3ff-4d77-9838-7b0e82bdd7ab_ActionId">
    <vt:lpwstr>37ea4341-2097-49b0-9f65-798dbde9cb25</vt:lpwstr>
  </property>
  <property fmtid="{D5CDD505-2E9C-101B-9397-08002B2CF9AE}" pid="10" name="MSIP_Label_b51c2f0d-b3ff-4d77-9838-7b0e82bdd7ab_ContentBits">
    <vt:lpwstr>1</vt:lpwstr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NONCONFIDENTIAL // EXTERNAL</vt:lpwstr>
  </property>
</Properties>
</file>