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762" r:id="rId3"/>
  </p:sldMasterIdLst>
  <p:notesMasterIdLst>
    <p:notesMasterId r:id="rId22"/>
  </p:notesMasterIdLst>
  <p:sldIdLst>
    <p:sldId id="329" r:id="rId4"/>
    <p:sldId id="326" r:id="rId5"/>
    <p:sldId id="2147327149" r:id="rId6"/>
    <p:sldId id="2147327148" r:id="rId7"/>
    <p:sldId id="2147327189" r:id="rId8"/>
    <p:sldId id="2147327186" r:id="rId9"/>
    <p:sldId id="2147327194" r:id="rId10"/>
    <p:sldId id="655" r:id="rId11"/>
    <p:sldId id="2147327190" r:id="rId12"/>
    <p:sldId id="2147327191" r:id="rId13"/>
    <p:sldId id="2147327192" r:id="rId14"/>
    <p:sldId id="2147327193" r:id="rId15"/>
    <p:sldId id="2147327187" r:id="rId16"/>
    <p:sldId id="349" r:id="rId17"/>
    <p:sldId id="280" r:id="rId18"/>
    <p:sldId id="292" r:id="rId19"/>
    <p:sldId id="2147327184" r:id="rId20"/>
    <p:sldId id="3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538751-83AF-9880-5CD4-C4B47A4BFA91}" name="Fernkas, Robin - ETA" initials="RF" userId="S::Fernkas.Robin@dol.gov::177631bd-cd9e-44dd-84f5-d1c535672577" providerId="AD"/>
  <p188:author id="{F7893D8D-6A6E-9639-8C40-2F6D7843749F}" name="Smith, Jenn - ETA" initials="JS" userId="S::smith.jenn@dol.gov::51c1642c-1557-4ea6-b52a-1b9e4622c78b" providerId="AD"/>
  <p188:author id="{037489BD-47D9-A462-25B6-643326A326E8}" name="Bashay, Molly M - ETA" initials="MB - ETA" userId="Bashay, Molly M - ETA"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E845C-2125-B731-F710-4E277C87FF5D}" v="366" dt="2024-12-12T21:35:11.735"/>
    <p1510:client id="{1A60D186-39EF-9AF1-9DEE-D7001FD1BBF8}" v="60" dt="2024-12-13T16:36:37.345"/>
    <p1510:client id="{415349B0-07D4-48B8-8810-3697CDC3B49C}" v="1" dt="2025-01-08T21:18:07.594"/>
    <p1510:client id="{7BC9720E-E2BB-420E-92BA-421C39BF4CEB}" v="629" dt="2024-12-13T17:10:21.183"/>
    <p1510:client id="{82D48D5D-4BCF-BF5E-E7A4-90D87AE9533B}" v="55" dt="2024-12-12T23:09:52.669"/>
    <p1510:client id="{875090EB-EA49-CE66-42CC-75A62351278E}" v="1" dt="2024-12-13T14:28:41.914"/>
    <p1510:client id="{9436FE4C-0A09-6DEE-6B3F-E1A0AFD04D6D}" v="129" dt="2024-12-13T18:13:52.471"/>
    <p1510:client id="{B978EC0F-26D0-B090-8369-3459F4097BB8}" v="55" dt="2024-12-13T16:52:03.006"/>
    <p1510:client id="{D250E044-C0F3-405C-AA03-2C3C013AB0E1}" v="316" dt="2024-12-13T16:47:53.638"/>
    <p1510:client id="{F43DDB76-C39F-386B-DE63-A910F0658F85}" v="3" dt="2024-12-13T13:58:16.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60"/>
        <p:guide pos="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90AE2-1A12-424C-906D-9810178C33FD}"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C54FF-9251-4B92-BE31-863A57EB6AE4}" type="slidenum">
              <a:rPr lang="en-US" smtClean="0"/>
              <a:t>‹#›</a:t>
            </a:fld>
            <a:endParaRPr lang="en-US"/>
          </a:p>
        </p:txBody>
      </p:sp>
    </p:spTree>
    <p:extLst>
      <p:ext uri="{BB962C8B-B14F-4D97-AF65-F5344CB8AC3E}">
        <p14:creationId xmlns:p14="http://schemas.microsoft.com/office/powerpoint/2010/main" val="248877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87FEF39-136B-40B0-BFF6-7DAC074EC0C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53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1C54FF-9251-4B92-BE31-863A57EB6AE4}" type="slidenum">
              <a:rPr lang="en-US" smtClean="0"/>
              <a:t>5</a:t>
            </a:fld>
            <a:endParaRPr lang="en-US"/>
          </a:p>
        </p:txBody>
      </p:sp>
    </p:spTree>
    <p:extLst>
      <p:ext uri="{BB962C8B-B14F-4D97-AF65-F5344CB8AC3E}">
        <p14:creationId xmlns:p14="http://schemas.microsoft.com/office/powerpoint/2010/main" val="335495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1563" y="457200"/>
            <a:ext cx="4867275" cy="2738438"/>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a:xfrm>
            <a:off x="6732148" y="9095578"/>
            <a:ext cx="65724" cy="200930"/>
          </a:xfrm>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121317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987C8B-FA66-440C-BD7B-7705FFC6B726}" type="slidenum">
              <a:rPr lang="en-US" smtClean="0"/>
              <a:t>10</a:t>
            </a:fld>
            <a:endParaRPr lang="en-US"/>
          </a:p>
        </p:txBody>
      </p:sp>
    </p:spTree>
    <p:extLst>
      <p:ext uri="{BB962C8B-B14F-4D97-AF65-F5344CB8AC3E}">
        <p14:creationId xmlns:p14="http://schemas.microsoft.com/office/powerpoint/2010/main" val="286051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 min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987C8B-FA66-440C-BD7B-7705FFC6B7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08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17</a:t>
            </a:fld>
            <a:endParaRPr lang="en-US" altLang="en-US"/>
          </a:p>
        </p:txBody>
      </p:sp>
    </p:spTree>
    <p:extLst>
      <p:ext uri="{BB962C8B-B14F-4D97-AF65-F5344CB8AC3E}">
        <p14:creationId xmlns:p14="http://schemas.microsoft.com/office/powerpoint/2010/main" val="78043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16802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1" y="0"/>
            <a:ext cx="7789659"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62029"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6" y="571500"/>
            <a:ext cx="6580415"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62029"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8171966"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Informational – Not For Distribution</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12/13/2024</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45843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7556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295400" y="1828801"/>
            <a:ext cx="9601200" cy="396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Informational – Not For Distribution</a:t>
            </a:r>
          </a:p>
        </p:txBody>
      </p:sp>
      <p:sp>
        <p:nvSpPr>
          <p:cNvPr id="4" name="Date Placeholder 3"/>
          <p:cNvSpPr>
            <a:spLocks noGrp="1"/>
          </p:cNvSpPr>
          <p:nvPr>
            <p:ph type="dt" sz="half" idx="10"/>
          </p:nvPr>
        </p:nvSpPr>
        <p:spPr/>
        <p:txBody>
          <a:bodyPr/>
          <a:lstStyle/>
          <a:p>
            <a:r>
              <a:rPr lang="en-US"/>
              <a:t>12/13/2024</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31535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1104181"/>
            <a:ext cx="1687286" cy="46870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9" y="1104181"/>
            <a:ext cx="7587344" cy="46870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Informational – Not For Distribution</a:t>
            </a:r>
          </a:p>
        </p:txBody>
      </p:sp>
      <p:sp>
        <p:nvSpPr>
          <p:cNvPr id="4" name="Date Placeholder 3"/>
          <p:cNvSpPr>
            <a:spLocks noGrp="1"/>
          </p:cNvSpPr>
          <p:nvPr>
            <p:ph type="dt" sz="half" idx="10"/>
          </p:nvPr>
        </p:nvSpPr>
        <p:spPr/>
        <p:txBody>
          <a:bodyPr/>
          <a:lstStyle/>
          <a:p>
            <a:r>
              <a:rPr lang="en-US"/>
              <a:t>12/13/2024</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0823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6ADCEE5-A0E4-3646-AA1F-A1B0A53C3EBE}"/>
              </a:ext>
            </a:extLst>
          </p:cNvPr>
          <p:cNvSpPr>
            <a:spLocks noGrp="1"/>
          </p:cNvSpPr>
          <p:nvPr>
            <p:ph type="sldNum" sz="quarter" idx="4"/>
          </p:nvPr>
        </p:nvSpPr>
        <p:spPr>
          <a:xfrm>
            <a:off x="842755" y="6215444"/>
            <a:ext cx="352884"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pPr defTabSz="914400" eaLnBrk="1" hangingPunct="1"/>
            <a:fld id="{D61AABEC-672F-4B68-B914-690DA978312C}" type="slidenum">
              <a:rPr lang="en-US" smtClean="0"/>
              <a:pPr defTabSz="914400" eaLnBrk="1" hangingPunct="1"/>
              <a:t>‹#›</a:t>
            </a:fld>
            <a:r>
              <a:rPr lang="en-US"/>
              <a:t> </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756" y="5726437"/>
            <a:ext cx="10506487"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pPr defTabSz="914400" eaLnBrk="1" hangingPunct="1"/>
            <a:r>
              <a:rPr lang="en-US">
                <a:solidFill>
                  <a:schemeClr val="bg1">
                    <a:lumMod val="50000"/>
                  </a:schemeClr>
                </a:solidFill>
              </a:rPr>
              <a:t>Informational – Not For Distribution</a:t>
            </a:r>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8200" y="556051"/>
            <a:ext cx="10678512" cy="480131"/>
          </a:xfrm>
        </p:spPr>
        <p:txBody>
          <a:bodyPr wrap="square" anchor="t" anchorCtr="0">
            <a:spAutoFit/>
          </a:bodyPr>
          <a:lstStyle>
            <a:lvl1pPr>
              <a:defRPr sz="2800" b="0">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4215300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Dar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3499E5-29E8-4432-9BA9-36DDCEB8971F}"/>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Title and Content</a:t>
            </a:r>
          </a:p>
        </p:txBody>
      </p:sp>
      <p:sp>
        <p:nvSpPr>
          <p:cNvPr id="5" name="Content Placeholder 4">
            <a:extLst>
              <a:ext uri="{FF2B5EF4-FFF2-40B4-BE49-F238E27FC236}">
                <a16:creationId xmlns:a16="http://schemas.microsoft.com/office/drawing/2014/main" id="{91CEAEE3-00A2-4A16-A25C-835906E99E4C}"/>
              </a:ext>
            </a:extLst>
          </p:cNvPr>
          <p:cNvSpPr>
            <a:spLocks noGrp="1"/>
          </p:cNvSpPr>
          <p:nvPr>
            <p:ph sz="quarter" idx="17" hasCustomPrompt="1"/>
          </p:nvPr>
        </p:nvSpPr>
        <p:spPr>
          <a:xfrm>
            <a:off x="457202" y="1307592"/>
            <a:ext cx="11274425" cy="4498848"/>
          </a:xfrm>
          <a:prstGeom prst="rect">
            <a:avLst/>
          </a:prstGeom>
        </p:spPr>
        <p:txBody>
          <a:bodyPr/>
          <a:lstStyle>
            <a:lvl1pPr>
              <a:defRPr/>
            </a:lvl1pPr>
            <a:lvl4pPr>
              <a:defRPr/>
            </a:lvl4pPr>
          </a:lstStyle>
          <a:p>
            <a:pPr lvl="0"/>
            <a:r>
              <a:rPr lang="en-US"/>
              <a:t>Bullet 1. 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Bullet 2</a:t>
            </a:r>
          </a:p>
          <a:p>
            <a:pPr lvl="2"/>
            <a:r>
              <a:rPr lang="en-US"/>
              <a:t>Bullet 3</a:t>
            </a:r>
          </a:p>
          <a:p>
            <a:pPr lvl="3"/>
            <a:r>
              <a:rPr lang="en-US"/>
              <a:t>Bullet 4</a:t>
            </a:r>
          </a:p>
          <a:p>
            <a:pPr lvl="4"/>
            <a:r>
              <a:rPr lang="en-US"/>
              <a:t>Bullet 5</a:t>
            </a:r>
          </a:p>
        </p:txBody>
      </p:sp>
      <p:sp>
        <p:nvSpPr>
          <p:cNvPr id="23" name="Note Placeholder 3">
            <a:extLst>
              <a:ext uri="{FF2B5EF4-FFF2-40B4-BE49-F238E27FC236}">
                <a16:creationId xmlns:a16="http://schemas.microsoft.com/office/drawing/2014/main" id="{FA0D4DFA-B38E-4523-8B37-BBEE0BDDE72E}"/>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750"/>
            </a:lvl1pPr>
          </a:lstStyle>
          <a:p>
            <a:r>
              <a:rPr lang="en-US" i="1"/>
              <a:t>Note.</a:t>
            </a:r>
            <a:r>
              <a:rPr lang="en-US"/>
              <a:t> Placeholder for notes, sources, and permissions (if needed). “</a:t>
            </a:r>
            <a:r>
              <a:rPr lang="en-US" i="1"/>
              <a:t>Note.</a:t>
            </a:r>
            <a:r>
              <a:rPr lang="en-US"/>
              <a:t>” (including a period) is italicized.</a:t>
            </a:r>
          </a:p>
        </p:txBody>
      </p:sp>
      <p:sp>
        <p:nvSpPr>
          <p:cNvPr id="2" name="Slide Number Placeholder 1">
            <a:extLst>
              <a:ext uri="{FF2B5EF4-FFF2-40B4-BE49-F238E27FC236}">
                <a16:creationId xmlns:a16="http://schemas.microsoft.com/office/drawing/2014/main" id="{E3B686E0-935F-48AB-86D9-C0CA09FEB3A7}"/>
              </a:ext>
            </a:extLst>
          </p:cNvPr>
          <p:cNvSpPr>
            <a:spLocks noGrp="1"/>
          </p:cNvSpPr>
          <p:nvPr>
            <p:ph type="sldNum" sz="quarter" idx="18"/>
          </p:nvPr>
        </p:nvSpPr>
        <p:spPr>
          <a:xfrm>
            <a:off x="457203" y="6422601"/>
            <a:ext cx="243015" cy="246221"/>
          </a:xfrm>
          <a:prstGeom prst="rect">
            <a:avLst/>
          </a:prstGeom>
        </p:spPr>
        <p:txBody>
          <a:bodyPr/>
          <a:lstStyle/>
          <a:p>
            <a:fld id="{DF2BF9F9-8A6D-4E51-9385-E6189FFC85C3}" type="slidenum">
              <a:rPr lang="en-US" smtClean="0"/>
              <a:t>‹#›</a:t>
            </a:fld>
            <a:endParaRPr lang="en-US"/>
          </a:p>
        </p:txBody>
      </p:sp>
    </p:spTree>
    <p:extLst>
      <p:ext uri="{BB962C8B-B14F-4D97-AF65-F5344CB8AC3E}">
        <p14:creationId xmlns:p14="http://schemas.microsoft.com/office/powerpoint/2010/main" val="1097175888"/>
      </p:ext>
    </p:extLst>
  </p:cSld>
  <p:clrMapOvr>
    <a:masterClrMapping/>
  </p:clrMapOvr>
  <p:extLst>
    <p:ext uri="{DCECCB84-F9BA-43D5-87BE-67443E8EF086}">
      <p15:sldGuideLst xmlns:p15="http://schemas.microsoft.com/office/powerpoint/2012/main">
        <p15:guide id="1" orient="horz" pos="600">
          <p15:clr>
            <a:srgbClr val="FBAE40"/>
          </p15:clr>
        </p15:guide>
        <p15:guide id="2" pos="288">
          <p15:clr>
            <a:srgbClr val="FBAE40"/>
          </p15:clr>
        </p15:guide>
        <p15:guide id="3" pos="73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eft and Right Content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B4ED-C386-4348-81C7-E7982A82A559}"/>
              </a:ext>
            </a:extLst>
          </p:cNvPr>
          <p:cNvSpPr>
            <a:spLocks noGrp="1"/>
          </p:cNvSpPr>
          <p:nvPr>
            <p:ph type="title" hasCustomPrompt="1"/>
          </p:nvPr>
        </p:nvSpPr>
        <p:spPr>
          <a:xfrm>
            <a:off x="458724" y="0"/>
            <a:ext cx="11274552" cy="1051560"/>
          </a:xfrm>
          <a:prstGeom prst="rect">
            <a:avLst/>
          </a:prstGeom>
        </p:spPr>
        <p:txBody>
          <a:bodyPr/>
          <a:lstStyle>
            <a:lvl1pPr>
              <a:defRPr/>
            </a:lvl1pPr>
          </a:lstStyle>
          <a:p>
            <a:r>
              <a:rPr lang="en-US"/>
              <a:t>Left and Right Content</a:t>
            </a:r>
          </a:p>
        </p:txBody>
      </p:sp>
      <p:sp>
        <p:nvSpPr>
          <p:cNvPr id="3" name="Left Content"/>
          <p:cNvSpPr>
            <a:spLocks noGrp="1"/>
          </p:cNvSpPr>
          <p:nvPr>
            <p:ph sz="half" idx="1" hasCustomPrompt="1"/>
          </p:nvPr>
        </p:nvSpPr>
        <p:spPr>
          <a:xfrm>
            <a:off x="457200"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8" name="Right Content">
            <a:extLst>
              <a:ext uri="{FF2B5EF4-FFF2-40B4-BE49-F238E27FC236}">
                <a16:creationId xmlns:a16="http://schemas.microsoft.com/office/drawing/2014/main" id="{484B7A05-FEA0-4FC5-88D7-67D4BE44383B}"/>
              </a:ext>
            </a:extLst>
          </p:cNvPr>
          <p:cNvSpPr>
            <a:spLocks noGrp="1"/>
          </p:cNvSpPr>
          <p:nvPr>
            <p:ph sz="half" idx="17" hasCustomPrompt="1"/>
          </p:nvPr>
        </p:nvSpPr>
        <p:spPr>
          <a:xfrm>
            <a:off x="6226429" y="1307592"/>
            <a:ext cx="5506848" cy="4498848"/>
          </a:xfrm>
          <a:prstGeom prst="rect">
            <a:avLst/>
          </a:prstGeom>
        </p:spPr>
        <p:txBody>
          <a:bodyPr>
            <a:noAutofit/>
          </a:bodyPr>
          <a:lstStyle>
            <a:lvl1pPr>
              <a:defRPr sz="2200"/>
            </a:lvl1pPr>
            <a:lvl2pPr>
              <a:defRPr sz="2200"/>
            </a:lvl2pPr>
            <a:lvl3pPr>
              <a:defRPr sz="2200"/>
            </a:lvl3pPr>
            <a:lvl4pPr>
              <a:defRPr sz="2200"/>
            </a:lvl4pPr>
            <a:lvl5pPr>
              <a:defRPr sz="2200"/>
            </a:lvl5pPr>
          </a:lstStyle>
          <a:p>
            <a:pPr lvl="0"/>
            <a:r>
              <a:rPr lang="en-US"/>
              <a:t>Click here to add text, or click on an icon below to add a table, chart, SmartArt object, or picture. Use “Increase List Level” and “Decrease List Level” icons in the “Paragraph” group on the “Home” tab to move between text without bullets and text with bullets.</a:t>
            </a:r>
          </a:p>
          <a:p>
            <a:pPr lvl="1"/>
            <a:r>
              <a:rPr lang="en-US"/>
              <a:t>Second level</a:t>
            </a:r>
          </a:p>
          <a:p>
            <a:pPr lvl="2"/>
            <a:r>
              <a:rPr lang="en-US"/>
              <a:t>Third level</a:t>
            </a:r>
          </a:p>
          <a:p>
            <a:pPr lvl="3"/>
            <a:r>
              <a:rPr lang="en-US"/>
              <a:t>Fourth level</a:t>
            </a:r>
          </a:p>
          <a:p>
            <a:pPr lvl="4"/>
            <a:r>
              <a:rPr lang="en-US"/>
              <a:t>Fifth level</a:t>
            </a:r>
          </a:p>
        </p:txBody>
      </p:sp>
      <p:sp>
        <p:nvSpPr>
          <p:cNvPr id="10" name="Note Placeholder 3">
            <a:extLst>
              <a:ext uri="{FF2B5EF4-FFF2-40B4-BE49-F238E27FC236}">
                <a16:creationId xmlns:a16="http://schemas.microsoft.com/office/drawing/2014/main" id="{B1DFD400-A394-4A79-9BD8-2DDE10A63902}"/>
              </a:ext>
            </a:extLst>
          </p:cNvPr>
          <p:cNvSpPr>
            <a:spLocks noGrp="1"/>
          </p:cNvSpPr>
          <p:nvPr>
            <p:ph type="body" sz="quarter" idx="14" hasCustomPrompt="1"/>
          </p:nvPr>
        </p:nvSpPr>
        <p:spPr>
          <a:xfrm>
            <a:off x="457201" y="5806276"/>
            <a:ext cx="11277600" cy="338328"/>
          </a:xfrm>
          <a:prstGeom prst="rect">
            <a:avLst/>
          </a:prstGeom>
        </p:spPr>
        <p:txBody>
          <a:bodyPr anchor="b" anchorCtr="0">
            <a:noAutofit/>
          </a:bodyPr>
          <a:lstStyle>
            <a:lvl1pPr marL="0" indent="0">
              <a:buNone/>
              <a:defRPr sz="1000"/>
            </a:lvl1pPr>
          </a:lstStyle>
          <a:p>
            <a:r>
              <a:rPr lang="en-US" i="1"/>
              <a:t>Note.</a:t>
            </a:r>
            <a:r>
              <a:rPr lang="en-US"/>
              <a:t> Placeholder for notes, sources, and permissions (if needed). “</a:t>
            </a:r>
            <a:r>
              <a:rPr lang="en-US" i="1"/>
              <a:t>Note.</a:t>
            </a:r>
            <a:r>
              <a:rPr lang="en-US"/>
              <a:t>” (including a period) is italicized.</a:t>
            </a:r>
          </a:p>
        </p:txBody>
      </p:sp>
      <p:sp>
        <p:nvSpPr>
          <p:cNvPr id="5" name="Slide Number Placeholder 4">
            <a:extLst>
              <a:ext uri="{FF2B5EF4-FFF2-40B4-BE49-F238E27FC236}">
                <a16:creationId xmlns:a16="http://schemas.microsoft.com/office/drawing/2014/main" id="{FF497026-E75A-4113-A610-345D210A3FA6}"/>
              </a:ext>
            </a:extLst>
          </p:cNvPr>
          <p:cNvSpPr>
            <a:spLocks noGrp="1"/>
          </p:cNvSpPr>
          <p:nvPr>
            <p:ph type="sldNum" sz="quarter" idx="18"/>
          </p:nvPr>
        </p:nvSpPr>
        <p:spPr>
          <a:xfrm>
            <a:off x="457203" y="6422601"/>
            <a:ext cx="243015" cy="246221"/>
          </a:xfrm>
          <a:prstGeom prst="rect">
            <a:avLst/>
          </a:prstGeom>
        </p:spPr>
        <p:txBody>
          <a:bodyPr/>
          <a:lstStyle/>
          <a:p>
            <a:fld id="{0EED5372-A02C-4D60-B7E7-703745FB413E}" type="slidenum">
              <a:rPr lang="en-US" smtClean="0"/>
              <a:t>‹#›</a:t>
            </a:fld>
            <a:endParaRPr lang="en-US"/>
          </a:p>
        </p:txBody>
      </p:sp>
    </p:spTree>
    <p:extLst>
      <p:ext uri="{BB962C8B-B14F-4D97-AF65-F5344CB8AC3E}">
        <p14:creationId xmlns:p14="http://schemas.microsoft.com/office/powerpoint/2010/main" val="2732094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sources: One Column">
    <p:spTree>
      <p:nvGrpSpPr>
        <p:cNvPr id="1" name=""/>
        <p:cNvGrpSpPr/>
        <p:nvPr/>
      </p:nvGrpSpPr>
      <p:grpSpPr>
        <a:xfrm>
          <a:off x="0" y="0"/>
          <a:ext cx="0" cy="0"/>
          <a:chOff x="0" y="0"/>
          <a:chExt cx="0" cy="0"/>
        </a:xfrm>
      </p:grpSpPr>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199" y="1379510"/>
            <a:ext cx="10354057" cy="4584562"/>
          </a:xfrm>
        </p:spPr>
        <p:txBody>
          <a:bodyPr>
            <a:noAutofit/>
          </a:bodyPr>
          <a:lstStyle>
            <a:lvl1pPr>
              <a:defRPr sz="2000"/>
            </a:lvl1pPr>
            <a:lvl2pPr marL="228600" indent="0">
              <a:spcBef>
                <a:spcPts val="400"/>
              </a:spcBef>
              <a:buNone/>
              <a:defRPr sz="1600" i="1">
                <a:solidFill>
                  <a:schemeClr val="bg1">
                    <a:lumMod val="50000"/>
                  </a:schemeClr>
                </a:solidFill>
                <a:latin typeface="+mj-lt"/>
              </a:defRPr>
            </a:lvl2pPr>
            <a:lvl3pPr marL="457200" indent="-228600">
              <a:buClr>
                <a:schemeClr val="accent1"/>
              </a:buClr>
              <a:buSzPct val="70000"/>
              <a:buFont typeface="Wingdings 3" panose="05040102010807070707" pitchFamily="18" charset="2"/>
              <a:buChar char=""/>
              <a:defRPr sz="1600" u="sng">
                <a:solidFill>
                  <a:schemeClr val="bg1">
                    <a:lumMod val="50000"/>
                  </a:schemeClr>
                </a:solidFill>
              </a:defRPr>
            </a:lvl3pPr>
          </a:lstStyle>
          <a:p>
            <a:pPr lvl="0"/>
            <a:r>
              <a:rPr lang="en-US"/>
              <a:t>Name of Reference Item</a:t>
            </a:r>
          </a:p>
          <a:p>
            <a:pPr lvl="1"/>
            <a:r>
              <a:rPr lang="en-US"/>
              <a:t>Details about resource here</a:t>
            </a:r>
          </a:p>
          <a:p>
            <a:pPr lvl="2"/>
            <a:r>
              <a:rPr lang="en-US"/>
              <a:t>www.address.com</a:t>
            </a:r>
          </a:p>
        </p:txBody>
      </p:sp>
      <p:sp>
        <p:nvSpPr>
          <p:cNvPr id="5" name="Title">
            <a:extLst>
              <a:ext uri="{FF2B5EF4-FFF2-40B4-BE49-F238E27FC236}">
                <a16:creationId xmlns:a16="http://schemas.microsoft.com/office/drawing/2014/main" id="{811D1B78-6374-257A-408A-A9940BC7CE38}"/>
              </a:ext>
            </a:extLst>
          </p:cNvPr>
          <p:cNvSpPr>
            <a:spLocks noGrp="1"/>
          </p:cNvSpPr>
          <p:nvPr>
            <p:ph type="title" hasCustomPrompt="1"/>
          </p:nvPr>
        </p:nvSpPr>
        <p:spPr>
          <a:xfrm>
            <a:off x="621792" y="466344"/>
            <a:ext cx="10570464" cy="694944"/>
          </a:xfrm>
          <a:prstGeom prst="rect">
            <a:avLst/>
          </a:prstGeom>
        </p:spPr>
        <p:txBody>
          <a:bodyPr>
            <a:normAutofit/>
          </a:bodyPr>
          <a:lstStyle>
            <a:lvl1pPr>
              <a:defRPr sz="3600">
                <a:solidFill>
                  <a:schemeClr val="accent1"/>
                </a:solidFill>
              </a:defRPr>
            </a:lvl1pPr>
          </a:lstStyle>
          <a:p>
            <a:r>
              <a:rPr lang="en-US"/>
              <a:t>Resources</a:t>
            </a:r>
          </a:p>
        </p:txBody>
      </p:sp>
      <p:sp>
        <p:nvSpPr>
          <p:cNvPr id="2" name="Slide Number Placeholder 5">
            <a:extLst>
              <a:ext uri="{FF2B5EF4-FFF2-40B4-BE49-F238E27FC236}">
                <a16:creationId xmlns:a16="http://schemas.microsoft.com/office/drawing/2014/main" id="{6E21F768-296F-2F59-6B1C-CA41C11AFA67}"/>
              </a:ext>
            </a:extLst>
          </p:cNvPr>
          <p:cNvSpPr>
            <a:spLocks noGrp="1"/>
          </p:cNvSpPr>
          <p:nvPr>
            <p:ph type="sldNum" sz="quarter" idx="4"/>
          </p:nvPr>
        </p:nvSpPr>
        <p:spPr>
          <a:xfrm>
            <a:off x="11657099" y="6477918"/>
            <a:ext cx="500408" cy="344811"/>
          </a:xfrm>
          <a:prstGeom prst="rect">
            <a:avLst/>
          </a:prstGeom>
        </p:spPr>
        <p:txBody>
          <a:bodyPr vert="horz" lIns="91440" tIns="45720" rIns="91440" bIns="45720" rtlCol="0" anchor="ctr"/>
          <a:lstStyle>
            <a:lvl1pPr algn="r">
              <a:defRPr sz="1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fld id="{E1CE52AA-BB93-4FDB-9629-C6421C98F39B}" type="slidenum">
              <a:rPr lang="en-US" smtClean="0"/>
              <a:pPr/>
              <a:t>‹#›</a:t>
            </a:fld>
            <a:endParaRPr lang="en-US"/>
          </a:p>
        </p:txBody>
      </p:sp>
    </p:spTree>
    <p:extLst>
      <p:ext uri="{BB962C8B-B14F-4D97-AF65-F5344CB8AC3E}">
        <p14:creationId xmlns:p14="http://schemas.microsoft.com/office/powerpoint/2010/main" val="352170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339A9-D16B-AE9D-A0D0-4B8E2AEBC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BCCF38-74E6-4547-D4FD-44A0C128719A}"/>
              </a:ext>
            </a:extLst>
          </p:cNvPr>
          <p:cNvSpPr>
            <a:spLocks noGrp="1"/>
          </p:cNvSpPr>
          <p:nvPr>
            <p:ph type="ctrTitle"/>
          </p:nvPr>
        </p:nvSpPr>
        <p:spPr>
          <a:xfrm>
            <a:off x="4841276" y="2232839"/>
            <a:ext cx="6807200" cy="1962582"/>
          </a:xfrm>
        </p:spPr>
        <p:txBody>
          <a:bodyPr anchor="ctr" anchorCtr="0">
            <a:normAutofit/>
          </a:bodyPr>
          <a:lstStyle>
            <a:lvl1pPr algn="l">
              <a:defRPr sz="4400" b="1">
                <a:solidFill>
                  <a:srgbClr val="26247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EC6F9AA-A8E3-7057-9DFD-7775701A1471}"/>
              </a:ext>
            </a:extLst>
          </p:cNvPr>
          <p:cNvSpPr>
            <a:spLocks noGrp="1"/>
          </p:cNvSpPr>
          <p:nvPr>
            <p:ph type="subTitle" idx="1"/>
          </p:nvPr>
        </p:nvSpPr>
        <p:spPr>
          <a:xfrm>
            <a:off x="4841276" y="4995500"/>
            <a:ext cx="7018214" cy="721809"/>
          </a:xfrm>
        </p:spPr>
        <p:txBody>
          <a:bodyPr>
            <a:noAutofit/>
          </a:bodyPr>
          <a:lstStyle>
            <a:lvl1pPr marL="0" indent="0" algn="l">
              <a:buNone/>
              <a:defRPr sz="3600" b="1">
                <a:solidFill>
                  <a:srgbClr val="26247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A6A6757D-2D74-E46E-E087-90629FB30E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40"/>
          <a:stretch/>
        </p:blipFill>
        <p:spPr>
          <a:xfrm>
            <a:off x="2300296" y="1965161"/>
            <a:ext cx="2377440" cy="2508919"/>
          </a:xfrm>
          <a:prstGeom prst="rect">
            <a:avLst/>
          </a:prstGeom>
        </p:spPr>
      </p:pic>
    </p:spTree>
    <p:extLst>
      <p:ext uri="{BB962C8B-B14F-4D97-AF65-F5344CB8AC3E}">
        <p14:creationId xmlns:p14="http://schemas.microsoft.com/office/powerpoint/2010/main" val="400332568"/>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96EE2A-5A75-54F1-09BF-9B00CE677CFC}"/>
              </a:ext>
            </a:extLst>
          </p:cNvPr>
          <p:cNvSpPr/>
          <p:nvPr userDrawn="1"/>
        </p:nvSpPr>
        <p:spPr>
          <a:xfrm>
            <a:off x="2170574" y="6345936"/>
            <a:ext cx="10021426" cy="512064"/>
          </a:xfrm>
          <a:prstGeom prst="rect">
            <a:avLst/>
          </a:prstGeom>
          <a:solidFill>
            <a:srgbClr val="26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CCF38-74E6-4547-D4FD-44A0C128719A}"/>
              </a:ext>
            </a:extLst>
          </p:cNvPr>
          <p:cNvSpPr>
            <a:spLocks noGrp="1"/>
          </p:cNvSpPr>
          <p:nvPr>
            <p:ph type="ctrTitle"/>
          </p:nvPr>
        </p:nvSpPr>
        <p:spPr>
          <a:xfrm>
            <a:off x="4749836" y="2679271"/>
            <a:ext cx="6807200" cy="1962582"/>
          </a:xfrm>
        </p:spPr>
        <p:txBody>
          <a:bodyPr anchor="ctr" anchorCtr="0">
            <a:normAutofit/>
          </a:bodyPr>
          <a:lstStyle>
            <a:lvl1pPr algn="l">
              <a:lnSpc>
                <a:spcPct val="100000"/>
              </a:lnSpc>
              <a:defRPr sz="4800" b="1">
                <a:solidFill>
                  <a:srgbClr val="26247B"/>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A6A6757D-2D74-E46E-E087-90629FB30E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40"/>
          <a:stretch/>
        </p:blipFill>
        <p:spPr>
          <a:xfrm>
            <a:off x="2320616" y="2454351"/>
            <a:ext cx="2286000" cy="2412422"/>
          </a:xfrm>
          <a:prstGeom prst="rect">
            <a:avLst/>
          </a:prstGeom>
        </p:spPr>
      </p:pic>
      <p:sp>
        <p:nvSpPr>
          <p:cNvPr id="4" name="Slide Number Placeholder 5">
            <a:extLst>
              <a:ext uri="{FF2B5EF4-FFF2-40B4-BE49-F238E27FC236}">
                <a16:creationId xmlns:a16="http://schemas.microsoft.com/office/drawing/2014/main" id="{8606CAE6-2C05-7959-7B34-853E41B46311}"/>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4185510352"/>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Top Bar with 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3994590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22FB-1926-5652-4036-FBDF6A3EE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14923-880E-67EF-870A-DB0493662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EDF3CF02-6C88-F664-D301-F94DC216D1E4}"/>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8" name="Slide Number Placeholder 5">
            <a:extLst>
              <a:ext uri="{FF2B5EF4-FFF2-40B4-BE49-F238E27FC236}">
                <a16:creationId xmlns:a16="http://schemas.microsoft.com/office/drawing/2014/main" id="{7286EEE9-9D66-7692-B508-C55E79F61334}"/>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11135357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flip="none" rotWithShape="1">
          <a:gsLst>
            <a:gs pos="0">
              <a:schemeClr val="accent1">
                <a:lumMod val="5000"/>
                <a:lumOff val="95000"/>
              </a:schemeClr>
            </a:gs>
            <a:gs pos="100000">
              <a:srgbClr val="FBE4C5"/>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122FB-1926-5652-4036-FBDF6A3EE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14923-880E-67EF-870A-DB04936625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EDF3CF02-6C88-F664-D301-F94DC216D1E4}"/>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8" name="Slide Number Placeholder 5">
            <a:extLst>
              <a:ext uri="{FF2B5EF4-FFF2-40B4-BE49-F238E27FC236}">
                <a16:creationId xmlns:a16="http://schemas.microsoft.com/office/drawing/2014/main" id="{7286EEE9-9D66-7692-B508-C55E79F61334}"/>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33513458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2A2F2E-0EE8-4466-4C42-970B7B77C789}"/>
              </a:ext>
            </a:extLst>
          </p:cNvPr>
          <p:cNvSpPr/>
          <p:nvPr userDrawn="1"/>
        </p:nvSpPr>
        <p:spPr>
          <a:xfrm>
            <a:off x="0" y="6345936"/>
            <a:ext cx="12192000" cy="512064"/>
          </a:xfrm>
          <a:prstGeom prst="rect">
            <a:avLst/>
          </a:prstGeom>
          <a:solidFill>
            <a:srgbClr val="26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DE6D4-E3CA-5AA4-6EA0-78CC127D40C0}"/>
              </a:ext>
            </a:extLst>
          </p:cNvPr>
          <p:cNvSpPr>
            <a:spLocks noGrp="1"/>
          </p:cNvSpPr>
          <p:nvPr>
            <p:ph type="title"/>
          </p:nvPr>
        </p:nvSpPr>
        <p:spPr>
          <a:xfrm>
            <a:off x="831850" y="3863916"/>
            <a:ext cx="10515600" cy="1244477"/>
          </a:xfrm>
        </p:spPr>
        <p:txBody>
          <a:bodyPr anchor="t" anchorCtr="0">
            <a:normAutofit/>
          </a:bodyPr>
          <a:lstStyle>
            <a:lvl1pPr algn="ctr">
              <a:defRPr sz="4800"/>
            </a:lvl1pPr>
          </a:lstStyle>
          <a:p>
            <a:r>
              <a:rPr lang="en-US"/>
              <a:t>Click to edit Master title style</a:t>
            </a:r>
          </a:p>
        </p:txBody>
      </p:sp>
      <p:sp>
        <p:nvSpPr>
          <p:cNvPr id="4" name="Date Placeholder 3">
            <a:extLst>
              <a:ext uri="{FF2B5EF4-FFF2-40B4-BE49-F238E27FC236}">
                <a16:creationId xmlns:a16="http://schemas.microsoft.com/office/drawing/2014/main" id="{A8253C46-375E-44E4-4A9A-60220F7BF730}"/>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8" name="Rectangle 7">
            <a:extLst>
              <a:ext uri="{FF2B5EF4-FFF2-40B4-BE49-F238E27FC236}">
                <a16:creationId xmlns:a16="http://schemas.microsoft.com/office/drawing/2014/main" id="{9779BA4B-45CD-D021-8FD7-AE08BCC8162D}"/>
              </a:ext>
            </a:extLst>
          </p:cNvPr>
          <p:cNvSpPr/>
          <p:nvPr userDrawn="1"/>
        </p:nvSpPr>
        <p:spPr>
          <a:xfrm>
            <a:off x="0" y="0"/>
            <a:ext cx="12192000" cy="914400"/>
          </a:xfrm>
          <a:prstGeom prst="rect">
            <a:avLst/>
          </a:prstGeom>
          <a:solidFill>
            <a:srgbClr val="0B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2F32749-1878-3ABB-F263-C5E376CEC8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09"/>
          <a:stretch/>
        </p:blipFill>
        <p:spPr>
          <a:xfrm>
            <a:off x="5227320" y="1231506"/>
            <a:ext cx="1737360" cy="1898942"/>
          </a:xfrm>
          <a:prstGeom prst="rect">
            <a:avLst/>
          </a:prstGeom>
        </p:spPr>
      </p:pic>
      <p:cxnSp>
        <p:nvCxnSpPr>
          <p:cNvPr id="10" name="Straight Connector 9">
            <a:extLst>
              <a:ext uri="{FF2B5EF4-FFF2-40B4-BE49-F238E27FC236}">
                <a16:creationId xmlns:a16="http://schemas.microsoft.com/office/drawing/2014/main" id="{44F122EA-E96F-31CF-ADEB-D4F8C49305D3}"/>
              </a:ext>
            </a:extLst>
          </p:cNvPr>
          <p:cNvCxnSpPr>
            <a:cxnSpLocks/>
          </p:cNvCxnSpPr>
          <p:nvPr userDrawn="1"/>
        </p:nvCxnSpPr>
        <p:spPr>
          <a:xfrm>
            <a:off x="3620770" y="3727553"/>
            <a:ext cx="4937760" cy="0"/>
          </a:xfrm>
          <a:prstGeom prst="line">
            <a:avLst/>
          </a:prstGeom>
          <a:ln w="63500">
            <a:solidFill>
              <a:srgbClr val="0BA59C"/>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9966FC6E-E490-5DEB-CA5B-0FFD64BDC127}"/>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62544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3EDED-BAC8-B0B6-9F33-40746925D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11DB7-2A2D-E93D-DA5B-B2C95FACE0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17046-39DF-9D16-6201-819043CF94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1E58A7-82F6-9635-A2CE-2A7011CCEF54}"/>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9" name="Slide Number Placeholder 5">
            <a:extLst>
              <a:ext uri="{FF2B5EF4-FFF2-40B4-BE49-F238E27FC236}">
                <a16:creationId xmlns:a16="http://schemas.microsoft.com/office/drawing/2014/main" id="{6729933C-3E9F-62B7-CBFB-91C4348DD965}"/>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1680904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56438B-EA60-F11B-E3AF-8527B6EF859F}"/>
              </a:ext>
            </a:extLst>
          </p:cNvPr>
          <p:cNvSpPr/>
          <p:nvPr userDrawn="1"/>
        </p:nvSpPr>
        <p:spPr>
          <a:xfrm>
            <a:off x="0" y="6345936"/>
            <a:ext cx="12192000" cy="512064"/>
          </a:xfrm>
          <a:prstGeom prst="rect">
            <a:avLst/>
          </a:prstGeom>
          <a:solidFill>
            <a:srgbClr val="26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DAFB99D-A4DF-44BC-5FB3-21B63C9EB940}"/>
              </a:ext>
            </a:extLst>
          </p:cNvPr>
          <p:cNvSpPr/>
          <p:nvPr userDrawn="1"/>
        </p:nvSpPr>
        <p:spPr>
          <a:xfrm>
            <a:off x="0" y="0"/>
            <a:ext cx="4114800" cy="6858000"/>
          </a:xfrm>
          <a:prstGeom prst="rect">
            <a:avLst/>
          </a:prstGeom>
          <a:solidFill>
            <a:srgbClr val="EE9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EDE93-FCF6-9154-7D93-62E436477C2B}"/>
              </a:ext>
            </a:extLst>
          </p:cNvPr>
          <p:cNvSpPr>
            <a:spLocks noGrp="1"/>
          </p:cNvSpPr>
          <p:nvPr>
            <p:ph type="title"/>
          </p:nvPr>
        </p:nvSpPr>
        <p:spPr>
          <a:xfrm>
            <a:off x="317274" y="2131506"/>
            <a:ext cx="3410664" cy="2594987"/>
          </a:xfrm>
        </p:spPr>
        <p:txBody>
          <a:bodyPr/>
          <a:lstStyle>
            <a:lvl1pPr algn="ctr">
              <a:defRPr/>
            </a:lvl1pPr>
          </a:lstStyle>
          <a:p>
            <a:r>
              <a:rPr lang="en-US"/>
              <a:t>Click to edit Master title style</a:t>
            </a:r>
          </a:p>
        </p:txBody>
      </p:sp>
      <p:sp>
        <p:nvSpPr>
          <p:cNvPr id="4" name="Content Placeholder 3">
            <a:extLst>
              <a:ext uri="{FF2B5EF4-FFF2-40B4-BE49-F238E27FC236}">
                <a16:creationId xmlns:a16="http://schemas.microsoft.com/office/drawing/2014/main" id="{F92C2437-E83E-D415-32A1-C84E911BBA14}"/>
              </a:ext>
            </a:extLst>
          </p:cNvPr>
          <p:cNvSpPr>
            <a:spLocks noGrp="1"/>
          </p:cNvSpPr>
          <p:nvPr>
            <p:ph sz="half" idx="2"/>
          </p:nvPr>
        </p:nvSpPr>
        <p:spPr>
          <a:xfrm>
            <a:off x="4541018" y="1586705"/>
            <a:ext cx="6812782" cy="3684588"/>
          </a:xfrm>
        </p:spPr>
        <p:txBody>
          <a:bodyPr anchor="ctr"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05824014-4BA2-4324-4046-EEABD6C77750}"/>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13" name="Slide Number Placeholder 5">
            <a:extLst>
              <a:ext uri="{FF2B5EF4-FFF2-40B4-BE49-F238E27FC236}">
                <a16:creationId xmlns:a16="http://schemas.microsoft.com/office/drawing/2014/main" id="{E3519637-78BE-8FF0-CF1D-D794620B19E0}"/>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966457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omparison">
    <p:bg>
      <p:bgPr>
        <a:gradFill>
          <a:gsLst>
            <a:gs pos="0">
              <a:schemeClr val="accent1">
                <a:lumMod val="5000"/>
                <a:lumOff val="95000"/>
              </a:schemeClr>
            </a:gs>
            <a:gs pos="100000">
              <a:srgbClr val="FBE4C5"/>
            </a:gs>
          </a:gsLst>
          <a:lin ang="2700000" scaled="1"/>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AFB99D-A4DF-44BC-5FB3-21B63C9EB940}"/>
              </a:ext>
            </a:extLst>
          </p:cNvPr>
          <p:cNvSpPr/>
          <p:nvPr userDrawn="1"/>
        </p:nvSpPr>
        <p:spPr>
          <a:xfrm>
            <a:off x="0" y="0"/>
            <a:ext cx="4114800" cy="6858000"/>
          </a:xfrm>
          <a:prstGeom prst="rect">
            <a:avLst/>
          </a:prstGeom>
          <a:solidFill>
            <a:srgbClr val="26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EDE93-FCF6-9154-7D93-62E436477C2B}"/>
              </a:ext>
            </a:extLst>
          </p:cNvPr>
          <p:cNvSpPr>
            <a:spLocks noGrp="1"/>
          </p:cNvSpPr>
          <p:nvPr>
            <p:ph type="title"/>
          </p:nvPr>
        </p:nvSpPr>
        <p:spPr>
          <a:xfrm>
            <a:off x="317274" y="2245806"/>
            <a:ext cx="3410664" cy="2594987"/>
          </a:xfrm>
        </p:spPr>
        <p:txBody>
          <a:bodyPr/>
          <a:lstStyle>
            <a:lvl1pPr algn="ct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F92C2437-E83E-D415-32A1-C84E911BBA14}"/>
              </a:ext>
            </a:extLst>
          </p:cNvPr>
          <p:cNvSpPr>
            <a:spLocks noGrp="1"/>
          </p:cNvSpPr>
          <p:nvPr>
            <p:ph sz="half" idx="2"/>
          </p:nvPr>
        </p:nvSpPr>
        <p:spPr>
          <a:xfrm>
            <a:off x="4541018" y="1586705"/>
            <a:ext cx="6812782" cy="3684588"/>
          </a:xfrm>
        </p:spPr>
        <p:txBody>
          <a:bodyPr anchor="ctr"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7" name="Date Placeholder 6">
            <a:extLst>
              <a:ext uri="{FF2B5EF4-FFF2-40B4-BE49-F238E27FC236}">
                <a16:creationId xmlns:a16="http://schemas.microsoft.com/office/drawing/2014/main" id="{05824014-4BA2-4324-4046-EEABD6C77750}"/>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6" name="Rectangle 5">
            <a:extLst>
              <a:ext uri="{FF2B5EF4-FFF2-40B4-BE49-F238E27FC236}">
                <a16:creationId xmlns:a16="http://schemas.microsoft.com/office/drawing/2014/main" id="{A2B1765F-E62D-BE97-C029-557E2B7DCAF7}"/>
              </a:ext>
            </a:extLst>
          </p:cNvPr>
          <p:cNvSpPr/>
          <p:nvPr userDrawn="1"/>
        </p:nvSpPr>
        <p:spPr>
          <a:xfrm>
            <a:off x="0" y="0"/>
            <a:ext cx="12192000" cy="228600"/>
          </a:xfrm>
          <a:prstGeom prst="rect">
            <a:avLst/>
          </a:prstGeom>
          <a:solidFill>
            <a:srgbClr val="0B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B86F65F9-F650-6239-6620-751DFB10443B}"/>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rgbClr val="26247B"/>
                </a:solidFill>
                <a:latin typeface="Arial" panose="020B0604020202020204" pitchFamily="34" charset="0"/>
                <a:cs typeface="Arial" panose="020B0604020202020204" pitchFamily="34" charset="0"/>
              </a:defRPr>
            </a:lvl1pPr>
          </a:lstStyle>
          <a:p>
            <a:r>
              <a:rPr lang="en-US"/>
              <a:t> </a:t>
            </a:r>
            <a:r>
              <a:rPr lang="en-US" b="1"/>
              <a:t>ETA VISION 2023 Workforce Convening </a:t>
            </a:r>
            <a:r>
              <a:rPr lang="en-US">
                <a:solidFill>
                  <a:srgbClr val="EE9621"/>
                </a:solidFill>
                <a:sym typeface="Symbol" panose="05050102010706020507" pitchFamily="18" charset="2"/>
              </a:rPr>
              <a:t></a:t>
            </a:r>
            <a:r>
              <a:rPr lang="en-US" b="1"/>
              <a:t> </a:t>
            </a:r>
            <a:fld id="{7EEF20E7-61B7-4A1B-9981-CE401E058B28}" type="slidenum">
              <a:rPr lang="en-US" smtClean="0"/>
              <a:pPr/>
              <a:t>‹#›</a:t>
            </a:fld>
            <a:endParaRPr lang="en-US"/>
          </a:p>
        </p:txBody>
      </p:sp>
    </p:spTree>
    <p:extLst>
      <p:ext uri="{BB962C8B-B14F-4D97-AF65-F5344CB8AC3E}">
        <p14:creationId xmlns:p14="http://schemas.microsoft.com/office/powerpoint/2010/main" val="3055049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89AE-B8DA-D5BF-D714-A576301AC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200CA7-577F-B1E8-1EBF-0C45AB0E1610}"/>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7" name="Slide Number Placeholder 5">
            <a:extLst>
              <a:ext uri="{FF2B5EF4-FFF2-40B4-BE49-F238E27FC236}">
                <a16:creationId xmlns:a16="http://schemas.microsoft.com/office/drawing/2014/main" id="{F88E0271-5043-3B63-B703-F0A448CAA5CE}"/>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1177249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DFD9C-BE33-C6EE-2155-49065CCCBA62}"/>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6" name="Slide Number Placeholder 5">
            <a:extLst>
              <a:ext uri="{FF2B5EF4-FFF2-40B4-BE49-F238E27FC236}">
                <a16:creationId xmlns:a16="http://schemas.microsoft.com/office/drawing/2014/main" id="{D9963C9C-77FB-351D-2664-45DC661B8A33}"/>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4046888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963C9C-77FB-351D-2664-45DC661B8A33}"/>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rgbClr val="26247B"/>
                </a:solidFill>
                <a:latin typeface="Arial" panose="020B0604020202020204" pitchFamily="34" charset="0"/>
                <a:cs typeface="Arial" panose="020B0604020202020204" pitchFamily="34" charset="0"/>
              </a:defRPr>
            </a:lvl1pPr>
          </a:lstStyle>
          <a:p>
            <a:fld id="{7EEF20E7-61B7-4A1B-9981-CE401E058B28}" type="slidenum">
              <a:rPr lang="en-US" smtClean="0"/>
              <a:pPr/>
              <a:t>‹#›</a:t>
            </a:fld>
            <a:endParaRPr lang="en-US"/>
          </a:p>
        </p:txBody>
      </p:sp>
    </p:spTree>
    <p:extLst>
      <p:ext uri="{BB962C8B-B14F-4D97-AF65-F5344CB8AC3E}">
        <p14:creationId xmlns:p14="http://schemas.microsoft.com/office/powerpoint/2010/main" val="3200740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2D87-D200-062E-48E9-AE719D4E60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661E0-E191-648F-551A-297DF9E0E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8EB98-B020-F61F-79C3-C98314757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B3790-D912-3EED-5AA4-40218BA22118}"/>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9" name="Slide Number Placeholder 5">
            <a:extLst>
              <a:ext uri="{FF2B5EF4-FFF2-40B4-BE49-F238E27FC236}">
                <a16:creationId xmlns:a16="http://schemas.microsoft.com/office/drawing/2014/main" id="{4C939A6E-B0AB-7043-DD77-B54D29CFE85F}"/>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59050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Informational – Not For Distribution</a:t>
            </a:r>
          </a:p>
        </p:txBody>
      </p:sp>
      <p:sp>
        <p:nvSpPr>
          <p:cNvPr id="4" name="Date Placeholder 3"/>
          <p:cNvSpPr>
            <a:spLocks noGrp="1"/>
          </p:cNvSpPr>
          <p:nvPr>
            <p:ph type="dt" sz="half" idx="10"/>
          </p:nvPr>
        </p:nvSpPr>
        <p:spPr/>
        <p:txBody>
          <a:bodyPr/>
          <a:lstStyle/>
          <a:p>
            <a:r>
              <a:rPr lang="en-US"/>
              <a:t>12/13/2024</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15985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5FDDE-C470-3F92-24BE-51937C8CB0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D4F29-371D-CAED-EF0C-31BC3CB6D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2305AE-0A1E-696F-223E-6B5C8B2A7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CFAD7-4E37-8DC1-6535-0ED0449D3883}"/>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8" name="Slide Number Placeholder 5">
            <a:extLst>
              <a:ext uri="{FF2B5EF4-FFF2-40B4-BE49-F238E27FC236}">
                <a16:creationId xmlns:a16="http://schemas.microsoft.com/office/drawing/2014/main" id="{1D92F2F8-6FF5-B950-8B7C-17421F5AF8A8}"/>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Tree>
    <p:extLst>
      <p:ext uri="{BB962C8B-B14F-4D97-AF65-F5344CB8AC3E}">
        <p14:creationId xmlns:p14="http://schemas.microsoft.com/office/powerpoint/2010/main" val="333681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8A51-EA3B-78A2-CF75-4AF91423A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61033-09AE-E2B2-4DBE-7B337C1985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25034-6513-47D4-CCD3-B21CFB584767}"/>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5" name="Footer Placeholder 4">
            <a:extLst>
              <a:ext uri="{FF2B5EF4-FFF2-40B4-BE49-F238E27FC236}">
                <a16:creationId xmlns:a16="http://schemas.microsoft.com/office/drawing/2014/main" id="{27D18DAF-FEA6-6210-C25C-C8C63600E52D}"/>
              </a:ext>
            </a:extLst>
          </p:cNvPr>
          <p:cNvSpPr>
            <a:spLocks noGrp="1"/>
          </p:cNvSpPr>
          <p:nvPr>
            <p:ph type="ftr" sz="quarter" idx="11"/>
          </p:nvPr>
        </p:nvSpPr>
        <p:spPr>
          <a:xfrm>
            <a:off x="7455459" y="6436734"/>
            <a:ext cx="4114800" cy="365125"/>
          </a:xfrm>
          <a:prstGeom prst="rect">
            <a:avLst/>
          </a:prstGeom>
        </p:spPr>
        <p:txBody>
          <a:bodyPr/>
          <a:lstStyle/>
          <a:p>
            <a:r>
              <a:rPr lang="en-US"/>
              <a:t>Informational – Not For Distribution</a:t>
            </a:r>
          </a:p>
        </p:txBody>
      </p:sp>
      <p:sp>
        <p:nvSpPr>
          <p:cNvPr id="6" name="Slide Number Placeholder 5">
            <a:extLst>
              <a:ext uri="{FF2B5EF4-FFF2-40B4-BE49-F238E27FC236}">
                <a16:creationId xmlns:a16="http://schemas.microsoft.com/office/drawing/2014/main" id="{ACFA1DAB-9743-E9E0-FED8-2AFAA4B1B3AA}"/>
              </a:ext>
            </a:extLst>
          </p:cNvPr>
          <p:cNvSpPr>
            <a:spLocks noGrp="1"/>
          </p:cNvSpPr>
          <p:nvPr>
            <p:ph type="sldNum" sz="quarter" idx="12"/>
          </p:nvPr>
        </p:nvSpPr>
        <p:spPr/>
        <p:txBody>
          <a:bodyPr/>
          <a:lstStyle/>
          <a:p>
            <a:fld id="{7EEF20E7-61B7-4A1B-9981-CE401E058B28}" type="slidenum">
              <a:rPr lang="en-US" smtClean="0"/>
              <a:t>‹#›</a:t>
            </a:fld>
            <a:endParaRPr lang="en-US"/>
          </a:p>
        </p:txBody>
      </p:sp>
    </p:spTree>
    <p:extLst>
      <p:ext uri="{BB962C8B-B14F-4D97-AF65-F5344CB8AC3E}">
        <p14:creationId xmlns:p14="http://schemas.microsoft.com/office/powerpoint/2010/main" val="3471907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D4F5E-681D-10CE-39D4-E48E7F6D8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C83BA-0A2C-1B5C-17FD-209307F77B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60083D-B55C-FF6E-08A7-48518A3F31A9}"/>
              </a:ext>
            </a:extLst>
          </p:cNvPr>
          <p:cNvSpPr>
            <a:spLocks noGrp="1"/>
          </p:cNvSpPr>
          <p:nvPr>
            <p:ph type="dt" sz="half" idx="10"/>
          </p:nvPr>
        </p:nvSpPr>
        <p:spPr>
          <a:xfrm>
            <a:off x="838200" y="6386494"/>
            <a:ext cx="2743200" cy="365125"/>
          </a:xfrm>
          <a:prstGeom prst="rect">
            <a:avLst/>
          </a:prstGeom>
        </p:spPr>
        <p:txBody>
          <a:bodyPr/>
          <a:lstStyle/>
          <a:p>
            <a:r>
              <a:rPr lang="en-US"/>
              <a:t>12/13/2024</a:t>
            </a:r>
          </a:p>
        </p:txBody>
      </p:sp>
      <p:sp>
        <p:nvSpPr>
          <p:cNvPr id="5" name="Footer Placeholder 4">
            <a:extLst>
              <a:ext uri="{FF2B5EF4-FFF2-40B4-BE49-F238E27FC236}">
                <a16:creationId xmlns:a16="http://schemas.microsoft.com/office/drawing/2014/main" id="{982F57BE-3938-26F2-972E-16F30E384083}"/>
              </a:ext>
            </a:extLst>
          </p:cNvPr>
          <p:cNvSpPr>
            <a:spLocks noGrp="1"/>
          </p:cNvSpPr>
          <p:nvPr>
            <p:ph type="ftr" sz="quarter" idx="11"/>
          </p:nvPr>
        </p:nvSpPr>
        <p:spPr>
          <a:xfrm>
            <a:off x="7455459" y="6436734"/>
            <a:ext cx="4114800" cy="365125"/>
          </a:xfrm>
          <a:prstGeom prst="rect">
            <a:avLst/>
          </a:prstGeom>
        </p:spPr>
        <p:txBody>
          <a:bodyPr/>
          <a:lstStyle/>
          <a:p>
            <a:r>
              <a:rPr lang="en-US"/>
              <a:t>Informational – Not For Distribution</a:t>
            </a:r>
          </a:p>
        </p:txBody>
      </p:sp>
      <p:sp>
        <p:nvSpPr>
          <p:cNvPr id="6" name="Slide Number Placeholder 5">
            <a:extLst>
              <a:ext uri="{FF2B5EF4-FFF2-40B4-BE49-F238E27FC236}">
                <a16:creationId xmlns:a16="http://schemas.microsoft.com/office/drawing/2014/main" id="{3C4758B5-35DD-839B-50A7-791339CCE322}"/>
              </a:ext>
            </a:extLst>
          </p:cNvPr>
          <p:cNvSpPr>
            <a:spLocks noGrp="1"/>
          </p:cNvSpPr>
          <p:nvPr>
            <p:ph type="sldNum" sz="quarter" idx="12"/>
          </p:nvPr>
        </p:nvSpPr>
        <p:spPr/>
        <p:txBody>
          <a:bodyPr/>
          <a:lstStyle/>
          <a:p>
            <a:fld id="{7EEF20E7-61B7-4A1B-9981-CE401E058B28}" type="slidenum">
              <a:rPr lang="en-US" smtClean="0"/>
              <a:t>‹#›</a:t>
            </a:fld>
            <a:endParaRPr lang="en-US"/>
          </a:p>
        </p:txBody>
      </p:sp>
    </p:spTree>
    <p:extLst>
      <p:ext uri="{BB962C8B-B14F-4D97-AF65-F5344CB8AC3E}">
        <p14:creationId xmlns:p14="http://schemas.microsoft.com/office/powerpoint/2010/main" val="4259890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02155525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Informational – Not For Distribution</a:t>
            </a:r>
          </a:p>
        </p:txBody>
      </p:sp>
      <p:sp>
        <p:nvSpPr>
          <p:cNvPr id="5" name="Date Placeholder 4"/>
          <p:cNvSpPr>
            <a:spLocks noGrp="1"/>
          </p:cNvSpPr>
          <p:nvPr>
            <p:ph type="dt" sz="half" idx="10"/>
          </p:nvPr>
        </p:nvSpPr>
        <p:spPr/>
        <p:txBody>
          <a:bodyPr/>
          <a:lstStyle/>
          <a:p>
            <a:r>
              <a:rPr lang="en-US"/>
              <a:t>12/13/2024</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66510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Informational – Not For Distribution</a:t>
            </a:r>
          </a:p>
        </p:txBody>
      </p:sp>
      <p:sp>
        <p:nvSpPr>
          <p:cNvPr id="7" name="Date Placeholder 6"/>
          <p:cNvSpPr>
            <a:spLocks noGrp="1"/>
          </p:cNvSpPr>
          <p:nvPr>
            <p:ph type="dt" sz="half" idx="10"/>
          </p:nvPr>
        </p:nvSpPr>
        <p:spPr/>
        <p:txBody>
          <a:bodyPr/>
          <a:lstStyle/>
          <a:p>
            <a:r>
              <a:rPr lang="en-US"/>
              <a:t>12/13/2024</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14946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4" name="Footer Placeholder 3"/>
          <p:cNvSpPr>
            <a:spLocks noGrp="1"/>
          </p:cNvSpPr>
          <p:nvPr>
            <p:ph type="ftr" sz="quarter" idx="11"/>
          </p:nvPr>
        </p:nvSpPr>
        <p:spPr/>
        <p:txBody>
          <a:bodyPr/>
          <a:lstStyle/>
          <a:p>
            <a:r>
              <a:rPr lang="en-US"/>
              <a:t>Informational – Not For Distribution</a:t>
            </a:r>
          </a:p>
        </p:txBody>
      </p:sp>
      <p:sp>
        <p:nvSpPr>
          <p:cNvPr id="3" name="Date Placeholder 2"/>
          <p:cNvSpPr>
            <a:spLocks noGrp="1"/>
          </p:cNvSpPr>
          <p:nvPr>
            <p:ph type="dt" sz="half" idx="10"/>
          </p:nvPr>
        </p:nvSpPr>
        <p:spPr/>
        <p:txBody>
          <a:bodyPr/>
          <a:lstStyle/>
          <a:p>
            <a:r>
              <a:rPr lang="en-US"/>
              <a:t>12/13/2024</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13342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13" name="Footer Placeholder 212"/>
          <p:cNvSpPr>
            <a:spLocks noGrp="1"/>
          </p:cNvSpPr>
          <p:nvPr>
            <p:ph type="ftr" sz="quarter" idx="11"/>
          </p:nvPr>
        </p:nvSpPr>
        <p:spPr/>
        <p:txBody>
          <a:bodyPr/>
          <a:lstStyle/>
          <a:p>
            <a:r>
              <a:rPr lang="en-US"/>
              <a:t>Informational – Not For Distribution</a:t>
            </a:r>
          </a:p>
        </p:txBody>
      </p:sp>
      <p:sp>
        <p:nvSpPr>
          <p:cNvPr id="212" name="Date Placeholder 211"/>
          <p:cNvSpPr>
            <a:spLocks noGrp="1"/>
          </p:cNvSpPr>
          <p:nvPr>
            <p:ph type="dt" sz="half" idx="10"/>
          </p:nvPr>
        </p:nvSpPr>
        <p:spPr/>
        <p:txBody>
          <a:bodyPr/>
          <a:lstStyle/>
          <a:p>
            <a:r>
              <a:rPr lang="en-US"/>
              <a:t>12/13/2024</a:t>
            </a:r>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77410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Informational – Not For Distribution</a:t>
            </a:r>
          </a:p>
        </p:txBody>
      </p:sp>
      <p:sp>
        <p:nvSpPr>
          <p:cNvPr id="5" name="Date Placeholder 4"/>
          <p:cNvSpPr>
            <a:spLocks noGrp="1"/>
          </p:cNvSpPr>
          <p:nvPr>
            <p:ph type="dt" sz="half" idx="10"/>
          </p:nvPr>
        </p:nvSpPr>
        <p:spPr/>
        <p:txBody>
          <a:bodyPr/>
          <a:lstStyle>
            <a:lvl1pPr>
              <a:defRPr>
                <a:solidFill>
                  <a:schemeClr val="bg1"/>
                </a:solidFill>
              </a:defRPr>
            </a:lvl1pPr>
          </a:lstStyle>
          <a:p>
            <a:r>
              <a:rPr lang="en-US"/>
              <a:t>12/13/2024</a:t>
            </a:r>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215917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a:ln>
                  <a:noFill/>
                </a:ln>
                <a:solidFill>
                  <a:prstClr val="white">
                    <a:lumMod val="75000"/>
                  </a:prstClr>
                </a:solidFill>
                <a:effectLst/>
                <a:uLnTx/>
                <a:uFillTx/>
                <a:latin typeface="+mn-lt"/>
                <a:ea typeface="+mn-ea"/>
                <a:cs typeface="+mn-cs"/>
              </a:rPr>
              <a:t>.com</a:t>
            </a:r>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3"/>
            <a:stretch>
              <a:fillRect/>
            </a:stretch>
          </p:blipFill>
          <p:spPr>
            <a:xfrm>
              <a:off x="-2018604" y="234547"/>
              <a:ext cx="1405251" cy="185944"/>
            </a:xfrm>
            <a:prstGeom prst="rect">
              <a:avLst/>
            </a:prstGeom>
          </p:spPr>
        </p:pic>
      </p:grpSp>
      <p:sp>
        <p:nvSpPr>
          <p:cNvPr id="18" name="Rectangle 17"/>
          <p:cNvSpPr/>
          <p:nvPr userDrawn="1"/>
        </p:nvSpPr>
        <p:spPr>
          <a:xfrm>
            <a:off x="-12701" y="6959601"/>
            <a:ext cx="1661032" cy="261610"/>
          </a:xfrm>
          <a:prstGeom prst="rect">
            <a:avLst/>
          </a:prstGeom>
        </p:spPr>
        <p:txBody>
          <a:bodyPr wrap="none">
            <a:spAutoFit/>
          </a:bodyPr>
          <a:lstStyle/>
          <a:p>
            <a:r>
              <a:rPr lang="en-US" sz="1100" b="0" i="0">
                <a:solidFill>
                  <a:srgbClr val="555555"/>
                </a:solidFill>
                <a:effectLst/>
                <a:latin typeface="Open Sans" panose="020B0606030504020204" pitchFamily="34" charset="0"/>
              </a:rPr>
              <a:t>© </a:t>
            </a:r>
            <a:r>
              <a:rPr lang="en-US" sz="1100" b="0" i="0" u="none" strike="noStrike">
                <a:solidFill>
                  <a:srgbClr val="A5CD28"/>
                </a:solidFill>
                <a:effectLst/>
                <a:latin typeface="Open Sans" panose="020B0606030504020204" pitchFamily="34" charset="0"/>
                <a:hlinkClick r:id="rId4" tooltip="PresentationGo!"/>
              </a:rPr>
              <a:t>presentationgo.com</a:t>
            </a:r>
            <a:endParaRPr lang="en-US" sz="1100"/>
          </a:p>
        </p:txBody>
      </p:sp>
    </p:spTree>
    <p:extLst>
      <p:ext uri="{BB962C8B-B14F-4D97-AF65-F5344CB8AC3E}">
        <p14:creationId xmlns:p14="http://schemas.microsoft.com/office/powerpoint/2010/main" val="1567668169"/>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12" name="Picture 11" descr="Top Bar with Title.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8" name="Straight Connector 147"/>
          <p:cNvCxnSpPr/>
          <p:nvPr userDrawn="1"/>
        </p:nvCxnSpPr>
        <p:spPr>
          <a:xfrm>
            <a:off x="609600" y="629412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2848" y="63801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a:t>Informational – Not For Distribution</a:t>
            </a:r>
          </a:p>
        </p:txBody>
      </p:sp>
      <p:sp>
        <p:nvSpPr>
          <p:cNvPr id="4" name="Date Placeholder 3"/>
          <p:cNvSpPr>
            <a:spLocks noGrp="1"/>
          </p:cNvSpPr>
          <p:nvPr>
            <p:ph type="dt" sz="half" idx="2"/>
          </p:nvPr>
        </p:nvSpPr>
        <p:spPr>
          <a:xfrm>
            <a:off x="10616454" y="63801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r>
              <a:rPr lang="en-US"/>
              <a:t>12/13/2024</a:t>
            </a:r>
          </a:p>
        </p:txBody>
      </p:sp>
      <p:sp>
        <p:nvSpPr>
          <p:cNvPr id="6" name="Slide Number Placeholder 5"/>
          <p:cNvSpPr>
            <a:spLocks noGrp="1"/>
          </p:cNvSpPr>
          <p:nvPr>
            <p:ph type="sldNum" sz="quarter" idx="4"/>
          </p:nvPr>
        </p:nvSpPr>
        <p:spPr>
          <a:xfrm>
            <a:off x="617160" y="63801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a:p>
        </p:txBody>
      </p:sp>
      <p:pic>
        <p:nvPicPr>
          <p:cNvPr id="64" name="Picture 6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677" y="113724"/>
            <a:ext cx="1113096" cy="1113096"/>
          </a:xfrm>
          <a:prstGeom prst="rect">
            <a:avLst/>
          </a:prstGeom>
        </p:spPr>
      </p:pic>
    </p:spTree>
    <p:extLst>
      <p:ext uri="{BB962C8B-B14F-4D97-AF65-F5344CB8AC3E}">
        <p14:creationId xmlns:p14="http://schemas.microsoft.com/office/powerpoint/2010/main" val="25300343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778" r:id="rId14"/>
    <p:sldLayoutId id="2147483779" r:id="rId15"/>
    <p:sldLayoutId id="2147483780" r:id="rId16"/>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4DA6D0-2BBC-2B5E-114F-C3C7E352A6A1}"/>
              </a:ext>
            </a:extLst>
          </p:cNvPr>
          <p:cNvSpPr/>
          <p:nvPr userDrawn="1"/>
        </p:nvSpPr>
        <p:spPr>
          <a:xfrm>
            <a:off x="0" y="6345936"/>
            <a:ext cx="12192000" cy="512064"/>
          </a:xfrm>
          <a:prstGeom prst="rect">
            <a:avLst/>
          </a:prstGeom>
          <a:solidFill>
            <a:srgbClr val="262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1486101-3779-1AB5-AE4A-B17B0185DE99}"/>
              </a:ext>
            </a:extLst>
          </p:cNvPr>
          <p:cNvSpPr>
            <a:spLocks noGrp="1"/>
          </p:cNvSpPr>
          <p:nvPr>
            <p:ph type="title"/>
          </p:nvPr>
        </p:nvSpPr>
        <p:spPr>
          <a:xfrm>
            <a:off x="838200" y="39734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F775F0-9C5C-01A3-77F0-F0C17AE459C1}"/>
              </a:ext>
            </a:extLst>
          </p:cNvPr>
          <p:cNvSpPr>
            <a:spLocks noGrp="1"/>
          </p:cNvSpPr>
          <p:nvPr>
            <p:ph type="body" idx="1"/>
          </p:nvPr>
        </p:nvSpPr>
        <p:spPr>
          <a:xfrm>
            <a:off x="838200" y="1805529"/>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42EFB3C-E5BD-9F32-86FA-589889CC7B59}"/>
              </a:ext>
            </a:extLst>
          </p:cNvPr>
          <p:cNvSpPr>
            <a:spLocks noGrp="1"/>
          </p:cNvSpPr>
          <p:nvPr>
            <p:ph type="sldNum" sz="quarter" idx="4"/>
          </p:nvPr>
        </p:nvSpPr>
        <p:spPr>
          <a:xfrm>
            <a:off x="8214792" y="6436734"/>
            <a:ext cx="3786708" cy="365125"/>
          </a:xfrm>
          <a:prstGeom prst="rect">
            <a:avLst/>
          </a:prstGeom>
        </p:spPr>
        <p:txBody>
          <a:bodyPr vert="horz" lIns="91440" tIns="45720" rIns="91440" bIns="45720" rtlCol="0" anchor="ctr"/>
          <a:lstStyle>
            <a:lvl1pPr algn="r">
              <a:defRPr sz="1200" b="0">
                <a:solidFill>
                  <a:schemeClr val="bg1"/>
                </a:solidFill>
                <a:latin typeface="Arial" panose="020B0604020202020204" pitchFamily="34" charset="0"/>
                <a:cs typeface="Arial" panose="020B0604020202020204" pitchFamily="34" charset="0"/>
              </a:defRPr>
            </a:lvl1pPr>
          </a:lstStyle>
          <a:p>
            <a:r>
              <a:rPr lang="en-US"/>
              <a:t> </a:t>
            </a:r>
            <a:r>
              <a:rPr lang="en-US" b="1">
                <a:solidFill>
                  <a:srgbClr val="F6C482"/>
                </a:solidFill>
              </a:rPr>
              <a:t>ETA VISION 2023 Workforce Convening </a:t>
            </a:r>
            <a:r>
              <a:rPr lang="en-US">
                <a:sym typeface="Symbol" panose="05050102010706020507" pitchFamily="18" charset="2"/>
              </a:rPr>
              <a:t></a:t>
            </a:r>
            <a:r>
              <a:rPr lang="en-US" b="1">
                <a:solidFill>
                  <a:srgbClr val="F6C482"/>
                </a:solidFill>
              </a:rPr>
              <a:t> </a:t>
            </a:r>
            <a:fld id="{7EEF20E7-61B7-4A1B-9981-CE401E058B28}" type="slidenum">
              <a:rPr lang="en-US" smtClean="0">
                <a:solidFill>
                  <a:srgbClr val="F6C482"/>
                </a:solidFill>
              </a:rPr>
              <a:pPr/>
              <a:t>‹#›</a:t>
            </a:fld>
            <a:endParaRPr lang="en-US">
              <a:solidFill>
                <a:srgbClr val="F6C482"/>
              </a:solidFill>
            </a:endParaRPr>
          </a:p>
        </p:txBody>
      </p:sp>
      <p:sp>
        <p:nvSpPr>
          <p:cNvPr id="7" name="Rectangle 6">
            <a:extLst>
              <a:ext uri="{FF2B5EF4-FFF2-40B4-BE49-F238E27FC236}">
                <a16:creationId xmlns:a16="http://schemas.microsoft.com/office/drawing/2014/main" id="{C5150168-F038-1C80-53B5-FBE40E97B3D3}"/>
              </a:ext>
            </a:extLst>
          </p:cNvPr>
          <p:cNvSpPr/>
          <p:nvPr userDrawn="1"/>
        </p:nvSpPr>
        <p:spPr>
          <a:xfrm>
            <a:off x="4267200" y="0"/>
            <a:ext cx="3657600" cy="228600"/>
          </a:xfrm>
          <a:prstGeom prst="rect">
            <a:avLst/>
          </a:prstGeom>
          <a:solidFill>
            <a:srgbClr val="0BA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55248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p:txStyles>
    <p:titleStyle>
      <a:lvl1pPr algn="ctr" defTabSz="914400" rtl="0" eaLnBrk="1" latinLnBrk="0" hangingPunct="1">
        <a:lnSpc>
          <a:spcPct val="90000"/>
        </a:lnSpc>
        <a:spcBef>
          <a:spcPct val="0"/>
        </a:spcBef>
        <a:buNone/>
        <a:defRPr sz="4000" b="1" kern="1200">
          <a:solidFill>
            <a:srgbClr val="26247B"/>
          </a:solidFill>
          <a:latin typeface="Arial" panose="020B0604020202020204" pitchFamily="34" charset="0"/>
          <a:ea typeface="+mj-ea"/>
          <a:cs typeface="Arial" panose="020B0604020202020204" pitchFamily="34" charset="0"/>
        </a:defRPr>
      </a:lvl1pPr>
    </p:titleStyle>
    <p:bodyStyle>
      <a:lvl1pPr marL="461963" indent="-461963" algn="l" defTabSz="914400" rtl="0" eaLnBrk="1" latinLnBrk="0" hangingPunct="1">
        <a:lnSpc>
          <a:spcPct val="100000"/>
        </a:lnSpc>
        <a:spcBef>
          <a:spcPts val="600"/>
        </a:spcBef>
        <a:buClr>
          <a:srgbClr val="EE9621"/>
        </a:buClr>
        <a:buFont typeface="Arial" panose="020B0604020202020204" pitchFamily="34" charset="0"/>
        <a:buChar char="►"/>
        <a:defRPr sz="2800" kern="1200">
          <a:solidFill>
            <a:srgbClr val="26247B"/>
          </a:solidFill>
          <a:latin typeface="Arial" panose="020B0604020202020204" pitchFamily="34" charset="0"/>
          <a:ea typeface="+mn-ea"/>
          <a:cs typeface="Arial" panose="020B0604020202020204" pitchFamily="34" charset="0"/>
        </a:defRPr>
      </a:lvl1pPr>
      <a:lvl2pPr marL="854075" indent="-336550" algn="l" defTabSz="914400" rtl="0" eaLnBrk="1" latinLnBrk="0" hangingPunct="1">
        <a:lnSpc>
          <a:spcPct val="100000"/>
        </a:lnSpc>
        <a:spcBef>
          <a:spcPts val="600"/>
        </a:spcBef>
        <a:buClr>
          <a:srgbClr val="EE9621"/>
        </a:buClr>
        <a:buFont typeface="Courier New" panose="02070309020205020404" pitchFamily="49" charset="0"/>
        <a:buChar char="-"/>
        <a:defRPr sz="2400" kern="1200">
          <a:solidFill>
            <a:srgbClr val="26247B"/>
          </a:solidFill>
          <a:latin typeface="Arial" panose="020B0604020202020204" pitchFamily="34" charset="0"/>
          <a:ea typeface="+mn-ea"/>
          <a:cs typeface="Arial" panose="020B0604020202020204" pitchFamily="34" charset="0"/>
        </a:defRPr>
      </a:lvl2pPr>
      <a:lvl3pPr marL="1195388" indent="-280988" algn="l" defTabSz="914400" rtl="0" eaLnBrk="1" latinLnBrk="0" hangingPunct="1">
        <a:lnSpc>
          <a:spcPct val="100000"/>
        </a:lnSpc>
        <a:spcBef>
          <a:spcPts val="600"/>
        </a:spcBef>
        <a:buClr>
          <a:srgbClr val="EE9621"/>
        </a:buClr>
        <a:buFont typeface="Courier New" panose="02070309020205020404" pitchFamily="49" charset="0"/>
        <a:buChar char="o"/>
        <a:defRPr sz="2000" kern="1200">
          <a:solidFill>
            <a:srgbClr val="26247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47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47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businessengagement.workforcegps.org/resources/2024/08/21/17/35/2024-Sector-Strategies-Framework"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www.resource-link-here.com/" TargetMode="External"/><Relationship Id="rId4" Type="http://schemas.openxmlformats.org/officeDocument/2006/relationships/hyperlink" Target="https://businessengagement.workforcegps.org/resources/2024/08/23/15/10/Sector-Strategies-Framework-Implementation-Guide"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dol.gov/agencies/eta/advisories/ten-08-22"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vectors/stool-three-legged-chair-furniture-309589/" TargetMode="External"/><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h1bskillstraining.workforcegps.org/resources/2024/06/18/17/38/ILC-Landing-Pag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hyperlink" Target="mailto:ILC@dol.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4C94-BB93-F7DC-5A4F-DBE7C39C3C88}"/>
              </a:ext>
            </a:extLst>
          </p:cNvPr>
          <p:cNvSpPr>
            <a:spLocks noGrp="1"/>
          </p:cNvSpPr>
          <p:nvPr>
            <p:ph type="title"/>
          </p:nvPr>
        </p:nvSpPr>
        <p:spPr/>
        <p:txBody>
          <a:bodyPr/>
          <a:lstStyle/>
          <a:p>
            <a:r>
              <a:rPr lang="en-US">
                <a:latin typeface="Georgia" panose="02040502050405020303" pitchFamily="18" charset="0"/>
              </a:rPr>
              <a:t>Workforce Matters 2024 Q4 Policy Update</a:t>
            </a:r>
          </a:p>
        </p:txBody>
      </p:sp>
      <p:sp>
        <p:nvSpPr>
          <p:cNvPr id="3" name="Text Placeholder 2">
            <a:extLst>
              <a:ext uri="{FF2B5EF4-FFF2-40B4-BE49-F238E27FC236}">
                <a16:creationId xmlns:a16="http://schemas.microsoft.com/office/drawing/2014/main" id="{772AEE99-5392-BE39-874E-C984B0ED6F87}"/>
              </a:ext>
            </a:extLst>
          </p:cNvPr>
          <p:cNvSpPr>
            <a:spLocks noGrp="1"/>
          </p:cNvSpPr>
          <p:nvPr>
            <p:ph type="body" idx="1"/>
          </p:nvPr>
        </p:nvSpPr>
        <p:spPr/>
        <p:txBody>
          <a:bodyPr>
            <a:normAutofit/>
          </a:bodyPr>
          <a:lstStyle/>
          <a:p>
            <a:r>
              <a:rPr lang="en-US" sz="1600" i="1">
                <a:latin typeface="Aptos" panose="020B0004020202020204" pitchFamily="34" charset="0"/>
              </a:rPr>
              <a:t>December 13, 2024</a:t>
            </a:r>
          </a:p>
        </p:txBody>
      </p:sp>
    </p:spTree>
    <p:extLst>
      <p:ext uri="{BB962C8B-B14F-4D97-AF65-F5344CB8AC3E}">
        <p14:creationId xmlns:p14="http://schemas.microsoft.com/office/powerpoint/2010/main" val="171653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46C555-306C-821B-8D08-35D693E16E41}"/>
              </a:ext>
            </a:extLst>
          </p:cNvPr>
          <p:cNvSpPr/>
          <p:nvPr/>
        </p:nvSpPr>
        <p:spPr>
          <a:xfrm>
            <a:off x="99509" y="1618488"/>
            <a:ext cx="5860703" cy="1012368"/>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254125" lvl="0" defTabSz="622300">
              <a:lnSpc>
                <a:spcPct val="90000"/>
              </a:lnSpc>
              <a:spcBef>
                <a:spcPct val="0"/>
              </a:spcBef>
              <a:buNone/>
            </a:pPr>
            <a:r>
              <a:rPr lang="en-US" sz="2000" kern="1200" baseline="0">
                <a:solidFill>
                  <a:schemeClr val="accent1"/>
                </a:solidFill>
                <a:latin typeface="Aptos" panose="020B0004020202020204" pitchFamily="34" charset="0"/>
              </a:rPr>
              <a:t>More clarity around </a:t>
            </a:r>
            <a:r>
              <a:rPr lang="en-US" sz="2000" b="1" kern="1200" baseline="0">
                <a:solidFill>
                  <a:schemeClr val="accent1"/>
                </a:solidFill>
                <a:latin typeface="Aptos" panose="020B0004020202020204" pitchFamily="34" charset="0"/>
              </a:rPr>
              <a:t>distinctions and </a:t>
            </a:r>
          </a:p>
          <a:p>
            <a:pPr marL="1254125" lvl="0" defTabSz="622300">
              <a:lnSpc>
                <a:spcPct val="90000"/>
              </a:lnSpc>
              <a:spcBef>
                <a:spcPct val="0"/>
              </a:spcBef>
              <a:buNone/>
            </a:pPr>
            <a:r>
              <a:rPr lang="en-US" sz="2000" b="1" kern="1200" baseline="0">
                <a:solidFill>
                  <a:schemeClr val="accent1"/>
                </a:solidFill>
                <a:latin typeface="Aptos" panose="020B0004020202020204" pitchFamily="34" charset="0"/>
              </a:rPr>
              <a:t>relationships among sector partnerships, strategies, and training programs</a:t>
            </a:r>
            <a:r>
              <a:rPr lang="en-US" sz="2000" kern="1200" baseline="0">
                <a:solidFill>
                  <a:schemeClr val="accent1"/>
                </a:solidFill>
                <a:latin typeface="Aptos" panose="020B0004020202020204" pitchFamily="34" charset="0"/>
              </a:rPr>
              <a:t>.</a:t>
            </a:r>
            <a:endParaRPr lang="en-US" sz="2000" kern="1200">
              <a:solidFill>
                <a:schemeClr val="accent1"/>
              </a:solidFill>
              <a:latin typeface="Aptos" panose="020B0004020202020204" pitchFamily="34" charset="0"/>
            </a:endParaRPr>
          </a:p>
        </p:txBody>
      </p:sp>
      <p:sp>
        <p:nvSpPr>
          <p:cNvPr id="12" name="Rectangle 11">
            <a:extLst>
              <a:ext uri="{FF2B5EF4-FFF2-40B4-BE49-F238E27FC236}">
                <a16:creationId xmlns:a16="http://schemas.microsoft.com/office/drawing/2014/main" id="{9A588361-FCD7-5905-ED87-CB95BD69BCFE}"/>
              </a:ext>
            </a:extLst>
          </p:cNvPr>
          <p:cNvSpPr/>
          <p:nvPr/>
        </p:nvSpPr>
        <p:spPr>
          <a:xfrm>
            <a:off x="6095999" y="1618488"/>
            <a:ext cx="5860704" cy="1012368"/>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312863" lvl="0" defTabSz="622300">
              <a:lnSpc>
                <a:spcPct val="90000"/>
              </a:lnSpc>
              <a:spcBef>
                <a:spcPct val="0"/>
              </a:spcBef>
              <a:spcAft>
                <a:spcPct val="35000"/>
              </a:spcAft>
              <a:buNone/>
            </a:pPr>
            <a:r>
              <a:rPr lang="en-US" sz="2000" b="1" kern="1200" baseline="0">
                <a:solidFill>
                  <a:srgbClr val="602468"/>
                </a:solidFill>
                <a:latin typeface="Aptos" panose="020B0004020202020204" pitchFamily="34" charset="0"/>
              </a:rPr>
              <a:t>Clarify definitions</a:t>
            </a:r>
            <a:r>
              <a:rPr lang="en-US" sz="2000" kern="1200" baseline="0">
                <a:solidFill>
                  <a:srgbClr val="602468"/>
                </a:solidFill>
                <a:latin typeface="Aptos" panose="020B0004020202020204" pitchFamily="34" charset="0"/>
              </a:rPr>
              <a:t> for intermediary, backbone organization, and other roles. </a:t>
            </a:r>
            <a:endParaRPr lang="en-US" sz="2000" kern="1200">
              <a:solidFill>
                <a:srgbClr val="602468"/>
              </a:solidFill>
              <a:latin typeface="Aptos" panose="020B0004020202020204" pitchFamily="34" charset="0"/>
            </a:endParaRPr>
          </a:p>
        </p:txBody>
      </p:sp>
      <p:sp>
        <p:nvSpPr>
          <p:cNvPr id="13" name="Rectangle 12">
            <a:extLst>
              <a:ext uri="{FF2B5EF4-FFF2-40B4-BE49-F238E27FC236}">
                <a16:creationId xmlns:a16="http://schemas.microsoft.com/office/drawing/2014/main" id="{2A32E878-3F57-4046-0FE0-48EA319A28EC}"/>
              </a:ext>
            </a:extLst>
          </p:cNvPr>
          <p:cNvSpPr/>
          <p:nvPr/>
        </p:nvSpPr>
        <p:spPr>
          <a:xfrm>
            <a:off x="99509" y="2831110"/>
            <a:ext cx="5860703" cy="1012370"/>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254125" lvl="0" defTabSz="622300">
              <a:lnSpc>
                <a:spcPct val="90000"/>
              </a:lnSpc>
              <a:spcBef>
                <a:spcPct val="0"/>
              </a:spcBef>
              <a:buNone/>
              <a:tabLst>
                <a:tab pos="1254125" algn="l"/>
              </a:tabLst>
            </a:pPr>
            <a:r>
              <a:rPr lang="en-US" sz="2000" b="1" kern="1200" baseline="0">
                <a:solidFill>
                  <a:schemeClr val="accent2"/>
                </a:solidFill>
                <a:latin typeface="Aptos" panose="020B0004020202020204" pitchFamily="34" charset="0"/>
              </a:rPr>
              <a:t>Leadership and vision</a:t>
            </a:r>
            <a:r>
              <a:rPr lang="en-US" sz="2000" kern="1200" baseline="0">
                <a:solidFill>
                  <a:schemeClr val="accent2"/>
                </a:solidFill>
                <a:latin typeface="Aptos" panose="020B0004020202020204" pitchFamily="34" charset="0"/>
              </a:rPr>
              <a:t> are critical </a:t>
            </a:r>
          </a:p>
          <a:p>
            <a:pPr marL="1254125" lvl="0" defTabSz="622300">
              <a:lnSpc>
                <a:spcPct val="90000"/>
              </a:lnSpc>
              <a:spcBef>
                <a:spcPct val="0"/>
              </a:spcBef>
              <a:buNone/>
              <a:tabLst>
                <a:tab pos="1254125" algn="l"/>
              </a:tabLst>
            </a:pPr>
            <a:r>
              <a:rPr lang="en-US" sz="2000" kern="1200" baseline="0">
                <a:solidFill>
                  <a:schemeClr val="accent2"/>
                </a:solidFill>
                <a:latin typeface="Aptos" panose="020B0004020202020204" pitchFamily="34" charset="0"/>
              </a:rPr>
              <a:t>pieces that appear to need more focus.</a:t>
            </a:r>
            <a:endParaRPr lang="en-US" sz="2000" kern="1200">
              <a:solidFill>
                <a:schemeClr val="accent2"/>
              </a:solidFill>
              <a:latin typeface="Aptos" panose="020B0004020202020204" pitchFamily="34" charset="0"/>
            </a:endParaRPr>
          </a:p>
        </p:txBody>
      </p:sp>
      <p:sp>
        <p:nvSpPr>
          <p:cNvPr id="14" name="Rectangle 13">
            <a:extLst>
              <a:ext uri="{FF2B5EF4-FFF2-40B4-BE49-F238E27FC236}">
                <a16:creationId xmlns:a16="http://schemas.microsoft.com/office/drawing/2014/main" id="{7B4168B2-7A0E-CF3E-201E-2BA3F184B073}"/>
              </a:ext>
            </a:extLst>
          </p:cNvPr>
          <p:cNvSpPr/>
          <p:nvPr/>
        </p:nvSpPr>
        <p:spPr>
          <a:xfrm>
            <a:off x="6095999" y="2831110"/>
            <a:ext cx="5860703" cy="1012369"/>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312863" defTabSz="622300">
              <a:lnSpc>
                <a:spcPct val="90000"/>
              </a:lnSpc>
              <a:spcBef>
                <a:spcPct val="0"/>
              </a:spcBef>
            </a:pPr>
            <a:r>
              <a:rPr lang="en-US" sz="2000" b="1">
                <a:solidFill>
                  <a:srgbClr val="006E9F"/>
                </a:solidFill>
                <a:latin typeface="Aptos" panose="020B0004020202020204" pitchFamily="34" charset="0"/>
              </a:rPr>
              <a:t>Weave worker voice and equity </a:t>
            </a:r>
          </a:p>
          <a:p>
            <a:pPr marL="1312863" lvl="0" defTabSz="622300">
              <a:lnSpc>
                <a:spcPct val="90000"/>
              </a:lnSpc>
              <a:spcBef>
                <a:spcPct val="0"/>
              </a:spcBef>
              <a:buNone/>
            </a:pPr>
            <a:r>
              <a:rPr lang="en-US" sz="2000" b="1">
                <a:solidFill>
                  <a:srgbClr val="006E9F"/>
                </a:solidFill>
                <a:latin typeface="Aptos" panose="020B0004020202020204" pitchFamily="34" charset="0"/>
              </a:rPr>
              <a:t>throu</a:t>
            </a:r>
            <a:r>
              <a:rPr lang="en-US" sz="2000" b="1" kern="1200" baseline="0">
                <a:solidFill>
                  <a:srgbClr val="006E9F"/>
                </a:solidFill>
                <a:latin typeface="Aptos" panose="020B0004020202020204" pitchFamily="34" charset="0"/>
              </a:rPr>
              <a:t>ghout</a:t>
            </a:r>
            <a:r>
              <a:rPr lang="en-US" sz="2000" kern="1200" baseline="0">
                <a:solidFill>
                  <a:srgbClr val="006E9F"/>
                </a:solidFill>
                <a:latin typeface="Aptos" panose="020B0004020202020204" pitchFamily="34" charset="0"/>
              </a:rPr>
              <a:t> all Framework elements.</a:t>
            </a:r>
            <a:endParaRPr lang="en-US" sz="2000" kern="1200">
              <a:solidFill>
                <a:srgbClr val="006E9F"/>
              </a:solidFill>
              <a:latin typeface="Aptos" panose="020B0004020202020204" pitchFamily="34" charset="0"/>
            </a:endParaRPr>
          </a:p>
        </p:txBody>
      </p:sp>
      <p:sp>
        <p:nvSpPr>
          <p:cNvPr id="15" name="Rectangle 14">
            <a:extLst>
              <a:ext uri="{FF2B5EF4-FFF2-40B4-BE49-F238E27FC236}">
                <a16:creationId xmlns:a16="http://schemas.microsoft.com/office/drawing/2014/main" id="{4FAE47D1-5891-CED7-CFC4-AA2AC8E8ECB9}"/>
              </a:ext>
            </a:extLst>
          </p:cNvPr>
          <p:cNvSpPr/>
          <p:nvPr/>
        </p:nvSpPr>
        <p:spPr>
          <a:xfrm>
            <a:off x="99509" y="4040876"/>
            <a:ext cx="5860703" cy="990983"/>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254125" lvl="0" defTabSz="622300">
              <a:lnSpc>
                <a:spcPct val="90000"/>
              </a:lnSpc>
              <a:spcBef>
                <a:spcPct val="0"/>
              </a:spcBef>
              <a:buNone/>
            </a:pPr>
            <a:r>
              <a:rPr lang="en-US" sz="2000" kern="1200" baseline="0">
                <a:solidFill>
                  <a:srgbClr val="028342"/>
                </a:solidFill>
                <a:latin typeface="Aptos" panose="020B0004020202020204" pitchFamily="34" charset="0"/>
              </a:rPr>
              <a:t>Enhanced </a:t>
            </a:r>
            <a:r>
              <a:rPr lang="en-US" sz="2000" b="1" kern="1200" baseline="0">
                <a:solidFill>
                  <a:srgbClr val="028342"/>
                </a:solidFill>
                <a:latin typeface="Aptos" panose="020B0004020202020204" pitchFamily="34" charset="0"/>
              </a:rPr>
              <a:t>connection </a:t>
            </a:r>
            <a:r>
              <a:rPr lang="en-US" sz="2000" kern="1200" baseline="0">
                <a:solidFill>
                  <a:srgbClr val="028342"/>
                </a:solidFill>
                <a:latin typeface="Aptos" panose="020B0004020202020204" pitchFamily="34" charset="0"/>
              </a:rPr>
              <a:t>between</a:t>
            </a:r>
            <a:r>
              <a:rPr lang="en-US" sz="2000" b="1" kern="1200" baseline="0">
                <a:solidFill>
                  <a:srgbClr val="028342"/>
                </a:solidFill>
                <a:latin typeface="Aptos" panose="020B0004020202020204" pitchFamily="34" charset="0"/>
              </a:rPr>
              <a:t> </a:t>
            </a:r>
          </a:p>
          <a:p>
            <a:pPr marL="1254125" lvl="0" defTabSz="622300">
              <a:lnSpc>
                <a:spcPct val="90000"/>
              </a:lnSpc>
              <a:spcBef>
                <a:spcPct val="0"/>
              </a:spcBef>
              <a:buNone/>
            </a:pPr>
            <a:r>
              <a:rPr lang="en-US" sz="2000" b="1" kern="1200" baseline="0">
                <a:solidFill>
                  <a:srgbClr val="028342"/>
                </a:solidFill>
                <a:latin typeface="Aptos" panose="020B0004020202020204" pitchFamily="34" charset="0"/>
              </a:rPr>
              <a:t>sector strategies and career pathways</a:t>
            </a:r>
            <a:r>
              <a:rPr lang="en-US" sz="2000" kern="1200" baseline="0">
                <a:solidFill>
                  <a:srgbClr val="028342"/>
                </a:solidFill>
                <a:latin typeface="Aptos" panose="020B0004020202020204" pitchFamily="34" charset="0"/>
              </a:rPr>
              <a:t>.</a:t>
            </a:r>
            <a:endParaRPr lang="en-US" sz="2000" kern="1200">
              <a:solidFill>
                <a:srgbClr val="028342"/>
              </a:solidFill>
              <a:latin typeface="Aptos" panose="020B0004020202020204" pitchFamily="34" charset="0"/>
            </a:endParaRPr>
          </a:p>
        </p:txBody>
      </p:sp>
      <p:sp>
        <p:nvSpPr>
          <p:cNvPr id="17" name="Arrow: Chevron 16">
            <a:extLst>
              <a:ext uri="{FF2B5EF4-FFF2-40B4-BE49-F238E27FC236}">
                <a16:creationId xmlns:a16="http://schemas.microsoft.com/office/drawing/2014/main" id="{FF26F6DF-FA15-CDBD-D1D4-2512D7F70BF8}"/>
              </a:ext>
            </a:extLst>
          </p:cNvPr>
          <p:cNvSpPr/>
          <p:nvPr/>
        </p:nvSpPr>
        <p:spPr>
          <a:xfrm>
            <a:off x="349596" y="2961420"/>
            <a:ext cx="906308" cy="799522"/>
          </a:xfrm>
          <a:prstGeom prst="chevron">
            <a:avLst/>
          </a:prstGeom>
          <a:solidFill>
            <a:srgbClr val="009DD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hevron 17">
            <a:extLst>
              <a:ext uri="{FF2B5EF4-FFF2-40B4-BE49-F238E27FC236}">
                <a16:creationId xmlns:a16="http://schemas.microsoft.com/office/drawing/2014/main" id="{DEC33C15-8ABF-6779-B893-BF9C8A15998E}"/>
              </a:ext>
            </a:extLst>
          </p:cNvPr>
          <p:cNvSpPr/>
          <p:nvPr/>
        </p:nvSpPr>
        <p:spPr>
          <a:xfrm>
            <a:off x="349596" y="4161920"/>
            <a:ext cx="906308" cy="799522"/>
          </a:xfrm>
          <a:prstGeom prst="chevron">
            <a:avLst/>
          </a:prstGeom>
          <a:solidFill>
            <a:srgbClr val="0283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id="{AB90A083-041B-0AE1-FA13-058FCD6BD900}"/>
              </a:ext>
            </a:extLst>
          </p:cNvPr>
          <p:cNvSpPr/>
          <p:nvPr/>
        </p:nvSpPr>
        <p:spPr>
          <a:xfrm>
            <a:off x="6296946" y="1710697"/>
            <a:ext cx="906308" cy="799522"/>
          </a:xfrm>
          <a:prstGeom prst="chevron">
            <a:avLst/>
          </a:prstGeom>
          <a:solidFill>
            <a:srgbClr val="6024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Arrow: Chevron 19">
            <a:extLst>
              <a:ext uri="{FF2B5EF4-FFF2-40B4-BE49-F238E27FC236}">
                <a16:creationId xmlns:a16="http://schemas.microsoft.com/office/drawing/2014/main" id="{FFD32AA1-4252-8ABC-5088-201FC6DF3F44}"/>
              </a:ext>
            </a:extLst>
          </p:cNvPr>
          <p:cNvSpPr/>
          <p:nvPr/>
        </p:nvSpPr>
        <p:spPr>
          <a:xfrm>
            <a:off x="6296946" y="2923319"/>
            <a:ext cx="906308" cy="799522"/>
          </a:xfrm>
          <a:prstGeom prst="chevron">
            <a:avLst/>
          </a:prstGeom>
          <a:solidFill>
            <a:srgbClr val="00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026E4CE7-9EB9-A244-96BB-6A7C85993BCE}"/>
              </a:ext>
            </a:extLst>
          </p:cNvPr>
          <p:cNvSpPr/>
          <p:nvPr/>
        </p:nvSpPr>
        <p:spPr>
          <a:xfrm>
            <a:off x="349596" y="1748797"/>
            <a:ext cx="906308" cy="799522"/>
          </a:xfrm>
          <a:prstGeom prst="chevron">
            <a:avLst/>
          </a:prstGeom>
          <a:solidFill>
            <a:srgbClr val="00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a:extLst>
              <a:ext uri="{FF2B5EF4-FFF2-40B4-BE49-F238E27FC236}">
                <a16:creationId xmlns:a16="http://schemas.microsoft.com/office/drawing/2014/main" id="{5103827B-BD9C-E11E-5C84-7E8F93AFFF2F}"/>
              </a:ext>
            </a:extLst>
          </p:cNvPr>
          <p:cNvSpPr/>
          <p:nvPr/>
        </p:nvSpPr>
        <p:spPr>
          <a:xfrm>
            <a:off x="99509" y="5221514"/>
            <a:ext cx="5860703" cy="990984"/>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254125" lvl="0" defTabSz="622300">
              <a:lnSpc>
                <a:spcPct val="90000"/>
              </a:lnSpc>
              <a:spcBef>
                <a:spcPct val="0"/>
              </a:spcBef>
              <a:spcAft>
                <a:spcPct val="35000"/>
              </a:spcAft>
              <a:buNone/>
            </a:pPr>
            <a:r>
              <a:rPr lang="en-US" sz="2000" kern="1200" baseline="0">
                <a:solidFill>
                  <a:schemeClr val="tx1">
                    <a:lumMod val="65000"/>
                    <a:lumOff val="35000"/>
                  </a:schemeClr>
                </a:solidFill>
                <a:latin typeface="Aptos" panose="020B0004020202020204" pitchFamily="34" charset="0"/>
              </a:rPr>
              <a:t>Ongoing </a:t>
            </a:r>
            <a:r>
              <a:rPr lang="en-US" sz="2000" b="1" kern="1200" baseline="0">
                <a:solidFill>
                  <a:schemeClr val="tx1">
                    <a:lumMod val="65000"/>
                    <a:lumOff val="35000"/>
                  </a:schemeClr>
                </a:solidFill>
                <a:latin typeface="Aptos" panose="020B0004020202020204" pitchFamily="34" charset="0"/>
              </a:rPr>
              <a:t>data review is important</a:t>
            </a:r>
            <a:r>
              <a:rPr lang="en-US" sz="2000" kern="1200" baseline="0">
                <a:solidFill>
                  <a:schemeClr val="tx1">
                    <a:lumMod val="65000"/>
                    <a:lumOff val="35000"/>
                  </a:schemeClr>
                </a:solidFill>
                <a:latin typeface="Aptos" panose="020B0004020202020204" pitchFamily="34" charset="0"/>
              </a:rPr>
              <a:t>, including </a:t>
            </a:r>
            <a:r>
              <a:rPr lang="en-US" sz="2000" b="1" kern="1200" baseline="0">
                <a:solidFill>
                  <a:schemeClr val="tx1">
                    <a:lumMod val="65000"/>
                    <a:lumOff val="35000"/>
                  </a:schemeClr>
                </a:solidFill>
                <a:latin typeface="Aptos" panose="020B0004020202020204" pitchFamily="34" charset="0"/>
              </a:rPr>
              <a:t>industry</a:t>
            </a:r>
            <a:r>
              <a:rPr lang="en-US" sz="2000" kern="1200" baseline="0">
                <a:solidFill>
                  <a:schemeClr val="tx1">
                    <a:lumMod val="65000"/>
                    <a:lumOff val="35000"/>
                  </a:schemeClr>
                </a:solidFill>
                <a:latin typeface="Aptos" panose="020B0004020202020204" pitchFamily="34" charset="0"/>
              </a:rPr>
              <a:t> and </a:t>
            </a:r>
            <a:r>
              <a:rPr lang="en-US" sz="2000" b="1" kern="1200" baseline="0">
                <a:solidFill>
                  <a:schemeClr val="tx1">
                    <a:lumMod val="65000"/>
                    <a:lumOff val="35000"/>
                  </a:schemeClr>
                </a:solidFill>
                <a:latin typeface="Aptos" panose="020B0004020202020204" pitchFamily="34" charset="0"/>
              </a:rPr>
              <a:t>worker</a:t>
            </a:r>
            <a:r>
              <a:rPr lang="en-US" sz="2000" kern="1200" baseline="0">
                <a:solidFill>
                  <a:schemeClr val="tx1">
                    <a:lumMod val="65000"/>
                    <a:lumOff val="35000"/>
                  </a:schemeClr>
                </a:solidFill>
                <a:latin typeface="Aptos" panose="020B0004020202020204" pitchFamily="34" charset="0"/>
              </a:rPr>
              <a:t> engagement and goal refinement.</a:t>
            </a:r>
            <a:endParaRPr lang="en-US" sz="2000" kern="1200">
              <a:solidFill>
                <a:schemeClr val="tx1">
                  <a:lumMod val="65000"/>
                  <a:lumOff val="35000"/>
                </a:schemeClr>
              </a:solidFill>
              <a:latin typeface="Aptos" panose="020B0004020202020204" pitchFamily="34" charset="0"/>
            </a:endParaRPr>
          </a:p>
        </p:txBody>
      </p:sp>
      <p:sp>
        <p:nvSpPr>
          <p:cNvPr id="24" name="Arrow: Chevron 23">
            <a:extLst>
              <a:ext uri="{FF2B5EF4-FFF2-40B4-BE49-F238E27FC236}">
                <a16:creationId xmlns:a16="http://schemas.microsoft.com/office/drawing/2014/main" id="{8AA879D3-D307-C2AD-6BA5-5992C3C9D46E}"/>
              </a:ext>
            </a:extLst>
          </p:cNvPr>
          <p:cNvSpPr/>
          <p:nvPr/>
        </p:nvSpPr>
        <p:spPr>
          <a:xfrm>
            <a:off x="311237" y="5342559"/>
            <a:ext cx="906308" cy="799522"/>
          </a:xfrm>
          <a:prstGeom prst="chevron">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5B411CE5-E90F-9CD7-0EFC-1FD375F1014D}"/>
              </a:ext>
            </a:extLst>
          </p:cNvPr>
          <p:cNvSpPr/>
          <p:nvPr/>
        </p:nvSpPr>
        <p:spPr>
          <a:xfrm>
            <a:off x="6095999" y="5221514"/>
            <a:ext cx="5860703" cy="990984"/>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312863" lvl="0" defTabSz="622300">
              <a:lnSpc>
                <a:spcPct val="90000"/>
              </a:lnSpc>
              <a:spcBef>
                <a:spcPct val="0"/>
              </a:spcBef>
              <a:spcAft>
                <a:spcPct val="35000"/>
              </a:spcAft>
              <a:buNone/>
            </a:pPr>
            <a:r>
              <a:rPr lang="en-US" sz="2000" kern="1200" baseline="0">
                <a:solidFill>
                  <a:srgbClr val="006E9F"/>
                </a:solidFill>
                <a:latin typeface="Aptos" panose="020B0004020202020204" pitchFamily="34" charset="0"/>
              </a:rPr>
              <a:t>Additional focus on </a:t>
            </a:r>
            <a:r>
              <a:rPr lang="en-US" sz="2000" b="1" kern="1200" baseline="0">
                <a:solidFill>
                  <a:srgbClr val="006E9F"/>
                </a:solidFill>
                <a:latin typeface="Aptos" panose="020B0004020202020204" pitchFamily="34" charset="0"/>
              </a:rPr>
              <a:t>desired industry engagement</a:t>
            </a:r>
            <a:r>
              <a:rPr lang="en-US" sz="2000" kern="1200" baseline="0">
                <a:solidFill>
                  <a:srgbClr val="006E9F"/>
                </a:solidFill>
                <a:latin typeface="Aptos" panose="020B0004020202020204" pitchFamily="34" charset="0"/>
              </a:rPr>
              <a:t> levels, including employer collaboration in </a:t>
            </a:r>
            <a:r>
              <a:rPr lang="en-US" sz="2000" b="1" kern="1200" baseline="0">
                <a:solidFill>
                  <a:srgbClr val="006E9F"/>
                </a:solidFill>
                <a:latin typeface="Aptos" panose="020B0004020202020204" pitchFamily="34" charset="0"/>
              </a:rPr>
              <a:t>program design</a:t>
            </a:r>
            <a:r>
              <a:rPr lang="en-US" sz="2000" kern="1200" baseline="0">
                <a:solidFill>
                  <a:srgbClr val="006E9F"/>
                </a:solidFill>
                <a:latin typeface="Aptos" panose="020B0004020202020204" pitchFamily="34" charset="0"/>
              </a:rPr>
              <a:t>.</a:t>
            </a:r>
            <a:endParaRPr lang="en-US" sz="2000" kern="1200">
              <a:solidFill>
                <a:srgbClr val="006E9F"/>
              </a:solidFill>
              <a:latin typeface="Aptos" panose="020B0004020202020204" pitchFamily="34" charset="0"/>
            </a:endParaRPr>
          </a:p>
        </p:txBody>
      </p:sp>
      <p:sp>
        <p:nvSpPr>
          <p:cNvPr id="26" name="Arrow: Chevron 25">
            <a:extLst>
              <a:ext uri="{FF2B5EF4-FFF2-40B4-BE49-F238E27FC236}">
                <a16:creationId xmlns:a16="http://schemas.microsoft.com/office/drawing/2014/main" id="{F8A2BE64-FF4F-8FAD-4249-31FD16A64374}"/>
              </a:ext>
            </a:extLst>
          </p:cNvPr>
          <p:cNvSpPr/>
          <p:nvPr/>
        </p:nvSpPr>
        <p:spPr>
          <a:xfrm>
            <a:off x="6296947" y="5304459"/>
            <a:ext cx="906308" cy="799522"/>
          </a:xfrm>
          <a:prstGeom prst="chevron">
            <a:avLst/>
          </a:prstGeom>
          <a:solidFill>
            <a:srgbClr val="00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D4F4F072-B518-A817-019C-44006F9607A7}"/>
              </a:ext>
            </a:extLst>
          </p:cNvPr>
          <p:cNvSpPr/>
          <p:nvPr/>
        </p:nvSpPr>
        <p:spPr>
          <a:xfrm>
            <a:off x="6096000" y="4040875"/>
            <a:ext cx="5860704" cy="990984"/>
          </a:xfrm>
          <a:prstGeom prst="rect">
            <a:avLst/>
          </a:prstGeom>
          <a:noFill/>
          <a:ln w="381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59" tIns="61789" rIns="274320" bIns="61789" numCol="1" spcCol="1270" anchor="ctr" anchorCtr="0">
            <a:noAutofit/>
          </a:bodyPr>
          <a:lstStyle/>
          <a:p>
            <a:pPr marL="1312863" lvl="0" defTabSz="622300">
              <a:lnSpc>
                <a:spcPct val="90000"/>
              </a:lnSpc>
              <a:spcBef>
                <a:spcPct val="0"/>
              </a:spcBef>
              <a:buNone/>
            </a:pPr>
            <a:r>
              <a:rPr lang="en-US" sz="2000" kern="1200" baseline="0">
                <a:solidFill>
                  <a:srgbClr val="BC4A26"/>
                </a:solidFill>
                <a:latin typeface="Aptos" panose="020B0004020202020204" pitchFamily="34" charset="0"/>
              </a:rPr>
              <a:t>Further address </a:t>
            </a:r>
            <a:r>
              <a:rPr lang="en-US" sz="2000" b="1" kern="1200" baseline="0">
                <a:solidFill>
                  <a:srgbClr val="BC4A26"/>
                </a:solidFill>
                <a:latin typeface="Aptos" panose="020B0004020202020204" pitchFamily="34" charset="0"/>
              </a:rPr>
              <a:t>funding, staffing, </a:t>
            </a:r>
          </a:p>
          <a:p>
            <a:pPr marL="1312863" lvl="0" defTabSz="622300">
              <a:lnSpc>
                <a:spcPct val="90000"/>
              </a:lnSpc>
              <a:spcBef>
                <a:spcPct val="0"/>
              </a:spcBef>
              <a:buNone/>
            </a:pPr>
            <a:r>
              <a:rPr lang="en-US" sz="2000" b="1" kern="1200" baseline="0">
                <a:solidFill>
                  <a:srgbClr val="BC4A26"/>
                </a:solidFill>
                <a:latin typeface="Aptos" panose="020B0004020202020204" pitchFamily="34" charset="0"/>
              </a:rPr>
              <a:t>and organizational support needs</a:t>
            </a:r>
            <a:r>
              <a:rPr lang="en-US" sz="2000" kern="1200" baseline="0">
                <a:solidFill>
                  <a:srgbClr val="BC4A26"/>
                </a:solidFill>
                <a:latin typeface="Aptos" panose="020B0004020202020204" pitchFamily="34" charset="0"/>
              </a:rPr>
              <a:t>.</a:t>
            </a:r>
            <a:endParaRPr lang="en-US" sz="2000" kern="1200">
              <a:solidFill>
                <a:srgbClr val="BC4A26"/>
              </a:solidFill>
              <a:latin typeface="Aptos" panose="020B0004020202020204" pitchFamily="34" charset="0"/>
            </a:endParaRPr>
          </a:p>
        </p:txBody>
      </p:sp>
      <p:sp>
        <p:nvSpPr>
          <p:cNvPr id="2" name="Title 1">
            <a:extLst>
              <a:ext uri="{FF2B5EF4-FFF2-40B4-BE49-F238E27FC236}">
                <a16:creationId xmlns:a16="http://schemas.microsoft.com/office/drawing/2014/main" id="{B56922EF-6DB1-62A3-8D4D-C5EBD826D01F}"/>
              </a:ext>
            </a:extLst>
          </p:cNvPr>
          <p:cNvSpPr>
            <a:spLocks noGrp="1"/>
          </p:cNvSpPr>
          <p:nvPr>
            <p:ph type="title"/>
          </p:nvPr>
        </p:nvSpPr>
        <p:spPr>
          <a:xfrm>
            <a:off x="307722" y="671804"/>
            <a:ext cx="11293602" cy="735123"/>
          </a:xfrm>
        </p:spPr>
        <p:txBody>
          <a:bodyPr>
            <a:normAutofit/>
          </a:bodyPr>
          <a:lstStyle/>
          <a:p>
            <a:pPr algn="ctr">
              <a:spcBef>
                <a:spcPts val="1000"/>
              </a:spcBef>
              <a:buFont typeface="Arial" panose="020B0604020202020204" pitchFamily="34" charset="0"/>
            </a:pPr>
            <a:r>
              <a:rPr lang="en-US" sz="2800" b="1">
                <a:solidFill>
                  <a:srgbClr val="002F5D"/>
                </a:solidFill>
                <a:latin typeface="Georgia" panose="02040502050405020303" pitchFamily="18" charset="0"/>
                <a:ea typeface="+mn-ea"/>
                <a:cs typeface="+mn-cs"/>
              </a:rPr>
              <a:t>Insights from Research and Listening Sessions</a:t>
            </a:r>
            <a:endParaRPr lang="en-US" sz="3600">
              <a:latin typeface="Georgia" panose="02040502050405020303" pitchFamily="18" charset="0"/>
              <a:ea typeface="+mn-ea"/>
              <a:cs typeface="+mn-cs"/>
            </a:endParaRPr>
          </a:p>
        </p:txBody>
      </p:sp>
      <p:sp>
        <p:nvSpPr>
          <p:cNvPr id="21" name="Arrow: Chevron 20">
            <a:extLst>
              <a:ext uri="{FF2B5EF4-FFF2-40B4-BE49-F238E27FC236}">
                <a16:creationId xmlns:a16="http://schemas.microsoft.com/office/drawing/2014/main" id="{CD958165-8223-4F91-A922-C2A3AFD920B8}"/>
              </a:ext>
            </a:extLst>
          </p:cNvPr>
          <p:cNvSpPr/>
          <p:nvPr/>
        </p:nvSpPr>
        <p:spPr>
          <a:xfrm>
            <a:off x="6296946" y="4123820"/>
            <a:ext cx="906308" cy="799522"/>
          </a:xfrm>
          <a:prstGeom prst="chevron">
            <a:avLst/>
          </a:prstGeom>
          <a:solidFill>
            <a:srgbClr val="BC4A2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lide Number Placeholder 2">
            <a:extLst>
              <a:ext uri="{FF2B5EF4-FFF2-40B4-BE49-F238E27FC236}">
                <a16:creationId xmlns:a16="http://schemas.microsoft.com/office/drawing/2014/main" id="{BDF11B83-83EE-7768-BB8A-67AC3E07225F}"/>
              </a:ext>
            </a:extLst>
          </p:cNvPr>
          <p:cNvSpPr>
            <a:spLocks noGrp="1"/>
          </p:cNvSpPr>
          <p:nvPr>
            <p:ph type="sldNum" sz="quarter" idx="18"/>
          </p:nvPr>
        </p:nvSpPr>
        <p:spPr>
          <a:xfrm>
            <a:off x="457203" y="6422601"/>
            <a:ext cx="384045" cy="246221"/>
          </a:xfrm>
        </p:spPr>
        <p:txBody>
          <a:bodyPr/>
          <a:lstStyle/>
          <a:p>
            <a:fld id="{0EED5372-A02C-4D60-B7E7-703745FB413E}" type="slidenum">
              <a:rPr lang="en-US" smtClean="0">
                <a:latin typeface="Aptos" panose="020B0004020202020204" pitchFamily="34" charset="0"/>
              </a:rPr>
              <a:t>10</a:t>
            </a:fld>
            <a:endParaRPr lang="en-US">
              <a:latin typeface="Aptos" panose="020B0004020202020204" pitchFamily="34" charset="0"/>
            </a:endParaRPr>
          </a:p>
        </p:txBody>
      </p:sp>
      <p:sp>
        <p:nvSpPr>
          <p:cNvPr id="6" name="Footer Placeholder 3">
            <a:extLst>
              <a:ext uri="{FF2B5EF4-FFF2-40B4-BE49-F238E27FC236}">
                <a16:creationId xmlns:a16="http://schemas.microsoft.com/office/drawing/2014/main" id="{2C0956FF-548F-9835-F153-FDC6E43DE267}"/>
              </a:ext>
            </a:extLst>
          </p:cNvPr>
          <p:cNvSpPr txBox="1">
            <a:spLocks/>
          </p:cNvSpPr>
          <p:nvPr/>
        </p:nvSpPr>
        <p:spPr>
          <a:xfrm>
            <a:off x="1732848" y="6380170"/>
            <a:ext cx="8686799"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latin typeface="Aptos" panose="020B0004020202020204" pitchFamily="34" charset="0"/>
              </a:rPr>
              <a:t>Informational – Not For Distribution</a:t>
            </a:r>
          </a:p>
        </p:txBody>
      </p:sp>
      <p:sp>
        <p:nvSpPr>
          <p:cNvPr id="7" name="Date Placeholder 4">
            <a:extLst>
              <a:ext uri="{FF2B5EF4-FFF2-40B4-BE49-F238E27FC236}">
                <a16:creationId xmlns:a16="http://schemas.microsoft.com/office/drawing/2014/main" id="{DD8A90C9-41DC-C3AD-41C6-01B7EB66976D}"/>
              </a:ext>
            </a:extLst>
          </p:cNvPr>
          <p:cNvSpPr txBox="1">
            <a:spLocks/>
          </p:cNvSpPr>
          <p:nvPr/>
        </p:nvSpPr>
        <p:spPr>
          <a:xfrm>
            <a:off x="10609640" y="6380170"/>
            <a:ext cx="965200" cy="222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prstClr val="black">
                    <a:lumMod val="90000"/>
                    <a:lumOff val="10000"/>
                  </a:prstClr>
                </a:solidFill>
                <a:latin typeface="Aptos" panose="020B0004020202020204" pitchFamily="34" charset="0"/>
              </a:rPr>
              <a:t>12/13/2024</a:t>
            </a:r>
          </a:p>
        </p:txBody>
      </p:sp>
    </p:spTree>
    <p:extLst>
      <p:ext uri="{BB962C8B-B14F-4D97-AF65-F5344CB8AC3E}">
        <p14:creationId xmlns:p14="http://schemas.microsoft.com/office/powerpoint/2010/main" val="393549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7EE2-B97D-5DE2-A603-B9C5B4CD4918}"/>
              </a:ext>
            </a:extLst>
          </p:cNvPr>
          <p:cNvSpPr>
            <a:spLocks noGrp="1"/>
          </p:cNvSpPr>
          <p:nvPr>
            <p:ph type="title"/>
          </p:nvPr>
        </p:nvSpPr>
        <p:spPr>
          <a:xfrm>
            <a:off x="1234440" y="1088136"/>
            <a:ext cx="6105274" cy="1014984"/>
          </a:xfrm>
        </p:spPr>
        <p:txBody>
          <a:bodyPr>
            <a:normAutofit fontScale="90000"/>
          </a:bodyPr>
          <a:lstStyle/>
          <a:p>
            <a:pPr>
              <a:spcBef>
                <a:spcPts val="1000"/>
              </a:spcBef>
              <a:buFont typeface="Arial" panose="020B0604020202020204" pitchFamily="34" charset="0"/>
            </a:pPr>
            <a:r>
              <a:rPr lang="en-US" sz="3500" b="1">
                <a:latin typeface="Georgia" panose="02040502050405020303" pitchFamily="18" charset="0"/>
                <a:ea typeface="+mn-ea"/>
                <a:cs typeface="+mn-cs"/>
              </a:rPr>
              <a:t>Updated Framework Structure</a:t>
            </a:r>
          </a:p>
        </p:txBody>
      </p:sp>
      <p:sp>
        <p:nvSpPr>
          <p:cNvPr id="18" name="Content Placeholder 17">
            <a:extLst>
              <a:ext uri="{FF2B5EF4-FFF2-40B4-BE49-F238E27FC236}">
                <a16:creationId xmlns:a16="http://schemas.microsoft.com/office/drawing/2014/main" id="{5F0827C9-4BC1-CAC0-51B1-F27B17381650}"/>
              </a:ext>
            </a:extLst>
          </p:cNvPr>
          <p:cNvSpPr>
            <a:spLocks noGrp="1"/>
          </p:cNvSpPr>
          <p:nvPr>
            <p:ph sz="quarter" idx="17"/>
          </p:nvPr>
        </p:nvSpPr>
        <p:spPr>
          <a:xfrm>
            <a:off x="1234440" y="2215524"/>
            <a:ext cx="4637050" cy="3666354"/>
          </a:xfrm>
        </p:spPr>
        <p:txBody>
          <a:bodyPr>
            <a:normAutofit/>
          </a:bodyPr>
          <a:lstStyle/>
          <a:p>
            <a:pPr>
              <a:buBlip>
                <a:blip r:embed="rId2"/>
              </a:buBlip>
            </a:pPr>
            <a:r>
              <a:rPr lang="en-US" sz="2800">
                <a:solidFill>
                  <a:srgbClr val="44546A"/>
                </a:solidFill>
                <a:latin typeface="Aptos" panose="020B0004020202020204" pitchFamily="34" charset="0"/>
              </a:rPr>
              <a:t>Industry-Driven Foundation</a:t>
            </a:r>
          </a:p>
          <a:p>
            <a:pPr>
              <a:buBlip>
                <a:blip r:embed="rId2"/>
              </a:buBlip>
            </a:pPr>
            <a:r>
              <a:rPr lang="en-US" sz="2800">
                <a:solidFill>
                  <a:srgbClr val="44546A"/>
                </a:solidFill>
                <a:latin typeface="Aptos" panose="020B0004020202020204" pitchFamily="34" charset="0"/>
              </a:rPr>
              <a:t>Three Core Components</a:t>
            </a:r>
          </a:p>
          <a:p>
            <a:pPr>
              <a:buBlip>
                <a:blip r:embed="rId2"/>
              </a:buBlip>
            </a:pPr>
            <a:r>
              <a:rPr lang="en-US" sz="2800">
                <a:solidFill>
                  <a:srgbClr val="44546A"/>
                </a:solidFill>
                <a:latin typeface="Aptos" panose="020B0004020202020204" pitchFamily="34" charset="0"/>
              </a:rPr>
              <a:t>Five Key Elements</a:t>
            </a:r>
          </a:p>
        </p:txBody>
      </p:sp>
      <p:sp>
        <p:nvSpPr>
          <p:cNvPr id="5" name="Slide Number Placeholder 4">
            <a:extLst>
              <a:ext uri="{FF2B5EF4-FFF2-40B4-BE49-F238E27FC236}">
                <a16:creationId xmlns:a16="http://schemas.microsoft.com/office/drawing/2014/main" id="{F8F8ECC9-363A-A958-8A84-8B68B467EDDF}"/>
              </a:ext>
            </a:extLst>
          </p:cNvPr>
          <p:cNvSpPr>
            <a:spLocks noGrp="1"/>
          </p:cNvSpPr>
          <p:nvPr>
            <p:ph type="sldNum" sz="quarter" idx="18"/>
          </p:nvPr>
        </p:nvSpPr>
        <p:spPr>
          <a:xfrm>
            <a:off x="457203" y="6422601"/>
            <a:ext cx="539493" cy="246221"/>
          </a:xfrm>
        </p:spPr>
        <p:txBody>
          <a:bodyPr/>
          <a:lstStyle/>
          <a:p>
            <a:fld id="{DF2BF9F9-8A6D-4E51-9385-E6189FFC85C3}" type="slidenum">
              <a:rPr lang="en-US" smtClean="0">
                <a:latin typeface="Aptos" panose="020B0004020202020204" pitchFamily="34" charset="0"/>
              </a:rPr>
              <a:t>11</a:t>
            </a:fld>
            <a:endParaRPr lang="en-US" sz="1000">
              <a:latin typeface="Aptos" panose="020B0004020202020204" pitchFamily="34" charset="0"/>
            </a:endParaRPr>
          </a:p>
        </p:txBody>
      </p:sp>
      <p:pic>
        <p:nvPicPr>
          <p:cNvPr id="10" name="Picture 9">
            <a:extLst>
              <a:ext uri="{FF2B5EF4-FFF2-40B4-BE49-F238E27FC236}">
                <a16:creationId xmlns:a16="http://schemas.microsoft.com/office/drawing/2014/main" id="{A59D5F67-BF83-051A-259A-9833B47DB63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020728" y="857250"/>
            <a:ext cx="5868769" cy="5380322"/>
          </a:xfrm>
          <a:prstGeom prst="rect">
            <a:avLst/>
          </a:prstGeom>
        </p:spPr>
      </p:pic>
      <p:sp>
        <p:nvSpPr>
          <p:cNvPr id="3" name="Footer Placeholder 3">
            <a:extLst>
              <a:ext uri="{FF2B5EF4-FFF2-40B4-BE49-F238E27FC236}">
                <a16:creationId xmlns:a16="http://schemas.microsoft.com/office/drawing/2014/main" id="{7811FE57-546E-F4E7-695B-902EBF577978}"/>
              </a:ext>
            </a:extLst>
          </p:cNvPr>
          <p:cNvSpPr txBox="1">
            <a:spLocks/>
          </p:cNvSpPr>
          <p:nvPr/>
        </p:nvSpPr>
        <p:spPr>
          <a:xfrm>
            <a:off x="1732848" y="6380170"/>
            <a:ext cx="8686799"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latin typeface="Aptos" panose="020B0004020202020204" pitchFamily="34" charset="0"/>
              </a:rPr>
              <a:t>Informational – Not For Distribution</a:t>
            </a:r>
          </a:p>
        </p:txBody>
      </p:sp>
      <p:sp>
        <p:nvSpPr>
          <p:cNvPr id="4" name="Date Placeholder 4">
            <a:extLst>
              <a:ext uri="{FF2B5EF4-FFF2-40B4-BE49-F238E27FC236}">
                <a16:creationId xmlns:a16="http://schemas.microsoft.com/office/drawing/2014/main" id="{631B3FA4-719C-2BE4-C625-C41691D5FDEB}"/>
              </a:ext>
            </a:extLst>
          </p:cNvPr>
          <p:cNvSpPr txBox="1">
            <a:spLocks/>
          </p:cNvSpPr>
          <p:nvPr/>
        </p:nvSpPr>
        <p:spPr>
          <a:xfrm>
            <a:off x="10609640" y="6380170"/>
            <a:ext cx="965200" cy="222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prstClr val="black">
                    <a:lumMod val="90000"/>
                    <a:lumOff val="10000"/>
                  </a:prstClr>
                </a:solidFill>
                <a:latin typeface="Aptos" panose="020B0004020202020204" pitchFamily="34" charset="0"/>
              </a:rPr>
              <a:t>12/13/2024</a:t>
            </a:r>
          </a:p>
        </p:txBody>
      </p:sp>
    </p:spTree>
    <p:extLst>
      <p:ext uri="{BB962C8B-B14F-4D97-AF65-F5344CB8AC3E}">
        <p14:creationId xmlns:p14="http://schemas.microsoft.com/office/powerpoint/2010/main" val="6242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71638B-9DE5-1144-802C-C25BF1EC5FB3}"/>
              </a:ext>
            </a:extLst>
          </p:cNvPr>
          <p:cNvSpPr>
            <a:spLocks noGrp="1"/>
          </p:cNvSpPr>
          <p:nvPr>
            <p:ph type="title"/>
          </p:nvPr>
        </p:nvSpPr>
        <p:spPr>
          <a:xfrm>
            <a:off x="1161388" y="797870"/>
            <a:ext cx="10930028" cy="694944"/>
          </a:xfrm>
        </p:spPr>
        <p:txBody>
          <a:bodyPr>
            <a:normAutofit fontScale="90000"/>
          </a:bodyPr>
          <a:lstStyle/>
          <a:p>
            <a:r>
              <a:rPr lang="en-US" sz="3500" b="1">
                <a:latin typeface="Georgia" panose="02040502050405020303" pitchFamily="18" charset="0"/>
              </a:rPr>
              <a:t>DOL ETA Sector Strategies Framework Resources</a:t>
            </a:r>
          </a:p>
        </p:txBody>
      </p:sp>
      <p:sp>
        <p:nvSpPr>
          <p:cNvPr id="10" name="Content Placeholder 9">
            <a:extLst>
              <a:ext uri="{FF2B5EF4-FFF2-40B4-BE49-F238E27FC236}">
                <a16:creationId xmlns:a16="http://schemas.microsoft.com/office/drawing/2014/main" id="{EC9B8632-7AD7-EEF3-6031-F4A58D0C9C21}"/>
              </a:ext>
            </a:extLst>
          </p:cNvPr>
          <p:cNvSpPr>
            <a:spLocks noGrp="1"/>
          </p:cNvSpPr>
          <p:nvPr>
            <p:ph sz="half" idx="1"/>
          </p:nvPr>
        </p:nvSpPr>
        <p:spPr>
          <a:xfrm>
            <a:off x="644812" y="1632204"/>
            <a:ext cx="10930028" cy="4608576"/>
          </a:xfrm>
        </p:spPr>
        <p:txBody>
          <a:bodyPr vert="horz" lIns="91440" tIns="45720" rIns="91440" bIns="45720" rtlCol="0" anchor="t">
            <a:noAutofit/>
          </a:bodyPr>
          <a:lstStyle/>
          <a:p>
            <a:pPr>
              <a:lnSpc>
                <a:spcPct val="100000"/>
              </a:lnSpc>
              <a:spcBef>
                <a:spcPts val="1200"/>
              </a:spcBef>
            </a:pPr>
            <a:r>
              <a:rPr lang="en-US" sz="1500" b="1">
                <a:solidFill>
                  <a:srgbClr val="003B5F"/>
                </a:solidFill>
              </a:rPr>
              <a:t>DOL-ETA Sector Strategies Framework Page</a:t>
            </a:r>
          </a:p>
          <a:p>
            <a:pPr lvl="1">
              <a:lnSpc>
                <a:spcPct val="100000"/>
              </a:lnSpc>
            </a:pPr>
            <a:r>
              <a:rPr lang="en-US" sz="1500"/>
              <a:t>Includes all Framework resources listed below as well as accompanying resources to the implementation guide and collections of sector strategies resources and promising practices.</a:t>
            </a:r>
            <a:endParaRPr lang="en-US" sz="1500">
              <a:cs typeface="Arial"/>
            </a:endParaRPr>
          </a:p>
          <a:p>
            <a:pPr lvl="2">
              <a:lnSpc>
                <a:spcPct val="100000"/>
              </a:lnSpc>
              <a:spcBef>
                <a:spcPts val="0"/>
              </a:spcBef>
              <a:spcAft>
                <a:spcPts val="1200"/>
              </a:spcAft>
            </a:pPr>
            <a:r>
              <a:rPr lang="en-US" sz="1600">
                <a:hlinkClick r:id="rId3"/>
              </a:rPr>
              <a:t>WorkforceGPS - 2024 Sector Strategies Framework</a:t>
            </a:r>
            <a:endParaRPr lang="en-US" sz="1500">
              <a:cs typeface="Arial"/>
            </a:endParaRPr>
          </a:p>
          <a:p>
            <a:pPr>
              <a:lnSpc>
                <a:spcPct val="100000"/>
              </a:lnSpc>
              <a:spcBef>
                <a:spcPts val="600"/>
              </a:spcBef>
            </a:pPr>
            <a:r>
              <a:rPr lang="en-US" sz="1500" b="1">
                <a:solidFill>
                  <a:srgbClr val="003B5F"/>
                </a:solidFill>
              </a:rPr>
              <a:t>DOL-ETA Sector Strategies Framework</a:t>
            </a:r>
          </a:p>
          <a:p>
            <a:pPr lvl="1">
              <a:lnSpc>
                <a:spcPct val="100000"/>
              </a:lnSpc>
            </a:pPr>
            <a:r>
              <a:rPr lang="en-US" sz="1500"/>
              <a:t>This resource describes the core components and key elements of a successful regional sector strategy.</a:t>
            </a:r>
            <a:endParaRPr lang="en-US" sz="1500">
              <a:cs typeface="Arial"/>
            </a:endParaRPr>
          </a:p>
          <a:p>
            <a:pPr lvl="2">
              <a:lnSpc>
                <a:spcPct val="100000"/>
              </a:lnSpc>
              <a:spcBef>
                <a:spcPts val="0"/>
              </a:spcBef>
              <a:spcAft>
                <a:spcPts val="1200"/>
              </a:spcAft>
            </a:pPr>
            <a:r>
              <a:rPr lang="en-US" sz="1600">
                <a:hlinkClick r:id="rId3"/>
              </a:rPr>
              <a:t>2024 Sector Strategies Framework</a:t>
            </a:r>
            <a:endParaRPr lang="en-US" sz="1500">
              <a:cs typeface="Arial"/>
            </a:endParaRPr>
          </a:p>
          <a:p>
            <a:pPr>
              <a:lnSpc>
                <a:spcPct val="100000"/>
              </a:lnSpc>
              <a:spcBef>
                <a:spcPts val="600"/>
              </a:spcBef>
            </a:pPr>
            <a:r>
              <a:rPr lang="en-US" sz="1500" b="1">
                <a:solidFill>
                  <a:srgbClr val="003B5F"/>
                </a:solidFill>
              </a:rPr>
              <a:t>DOL-ETA Sector Strategies Framework Self-Assessment and Action Planning Tool</a:t>
            </a:r>
          </a:p>
          <a:p>
            <a:pPr lvl="1">
              <a:lnSpc>
                <a:spcPct val="100000"/>
              </a:lnSpc>
            </a:pPr>
            <a:r>
              <a:rPr lang="en-US" sz="1500"/>
              <a:t>This resource accompanies the Framework and Implementation Guide to help regional sector partnerships assess their readiness and efficacy in launching, implementing, and sustaining a sector strategy approach.  </a:t>
            </a:r>
            <a:endParaRPr lang="en-US" sz="1500">
              <a:cs typeface="Arial"/>
            </a:endParaRPr>
          </a:p>
          <a:p>
            <a:pPr lvl="2">
              <a:lnSpc>
                <a:spcPct val="100000"/>
              </a:lnSpc>
              <a:spcBef>
                <a:spcPts val="0"/>
              </a:spcBef>
              <a:spcAft>
                <a:spcPts val="1200"/>
              </a:spcAft>
              <a:buClr>
                <a:srgbClr val="0075BF"/>
              </a:buClr>
              <a:buFont typeface="Wingdings 3" pitchFamily="34" charset="0"/>
              <a:buChar char=""/>
            </a:pPr>
            <a:r>
              <a:rPr lang="en-US" u="none">
                <a:solidFill>
                  <a:srgbClr val="7F7F7F"/>
                </a:solidFill>
                <a:cs typeface="Arial"/>
                <a:hlinkClick r:id="rId4"/>
              </a:rPr>
              <a:t>Self-Assessment</a:t>
            </a:r>
            <a:r>
              <a:rPr lang="en-US" i="0">
                <a:solidFill>
                  <a:srgbClr val="7F7F7F"/>
                </a:solidFill>
                <a:cs typeface="Arial"/>
                <a:hlinkClick r:id="rId4"/>
              </a:rPr>
              <a:t> and Action Planning Tool</a:t>
            </a:r>
            <a:endParaRPr lang="en-US" u="none">
              <a:solidFill>
                <a:srgbClr val="7F7F7F"/>
              </a:solidFill>
              <a:cs typeface="Arial"/>
            </a:endParaRPr>
          </a:p>
          <a:p>
            <a:pPr>
              <a:lnSpc>
                <a:spcPct val="100000"/>
              </a:lnSpc>
              <a:spcBef>
                <a:spcPts val="600"/>
              </a:spcBef>
            </a:pPr>
            <a:r>
              <a:rPr lang="en-US" sz="1500" b="1">
                <a:solidFill>
                  <a:srgbClr val="003B5F"/>
                </a:solidFill>
              </a:rPr>
              <a:t>DOL-ETA Sector Strategies Implementation Guide</a:t>
            </a:r>
            <a:endParaRPr lang="en-US" sz="1500" b="1">
              <a:solidFill>
                <a:srgbClr val="003B5F"/>
              </a:solidFill>
              <a:cs typeface="Arial"/>
            </a:endParaRPr>
          </a:p>
          <a:p>
            <a:pPr lvl="1">
              <a:lnSpc>
                <a:spcPct val="100000"/>
              </a:lnSpc>
            </a:pPr>
            <a:r>
              <a:rPr lang="en-US" sz="1500"/>
              <a:t>This resource takes a process-oriented approach to launching, implementing, and sustaining sector partnership efforts and presents valuable templates and resources to support implementation efforts.</a:t>
            </a:r>
            <a:endParaRPr lang="en-US" sz="1500">
              <a:hlinkClick r:id="rId5"/>
            </a:endParaRPr>
          </a:p>
          <a:p>
            <a:pPr lvl="2">
              <a:lnSpc>
                <a:spcPct val="100000"/>
              </a:lnSpc>
              <a:spcBef>
                <a:spcPts val="0"/>
              </a:spcBef>
            </a:pPr>
            <a:r>
              <a:rPr lang="en-US">
                <a:hlinkClick r:id="rId4"/>
              </a:rPr>
              <a:t>Sector Strategies Implementation Guide</a:t>
            </a:r>
            <a:endParaRPr lang="en-US">
              <a:cs typeface="Arial"/>
            </a:endParaRPr>
          </a:p>
          <a:p>
            <a:pPr lvl="2">
              <a:lnSpc>
                <a:spcPct val="100000"/>
              </a:lnSpc>
            </a:pPr>
            <a:endParaRPr lang="en-US" sz="1500">
              <a:cs typeface="Arial"/>
            </a:endParaRPr>
          </a:p>
        </p:txBody>
      </p:sp>
      <p:sp>
        <p:nvSpPr>
          <p:cNvPr id="3" name="Slide Number Placeholder 4">
            <a:extLst>
              <a:ext uri="{FF2B5EF4-FFF2-40B4-BE49-F238E27FC236}">
                <a16:creationId xmlns:a16="http://schemas.microsoft.com/office/drawing/2014/main" id="{93FC49D2-A1AD-0451-2A47-5AB563029677}"/>
              </a:ext>
            </a:extLst>
          </p:cNvPr>
          <p:cNvSpPr txBox="1">
            <a:spLocks/>
          </p:cNvSpPr>
          <p:nvPr/>
        </p:nvSpPr>
        <p:spPr>
          <a:xfrm>
            <a:off x="457203" y="6422601"/>
            <a:ext cx="539493" cy="24622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2BF9F9-8A6D-4E51-9385-E6189FFC85C3}" type="slidenum">
              <a:rPr lang="en-US" sz="1100" smtClean="0">
                <a:latin typeface="Aptos" panose="020B0004020202020204" pitchFamily="34" charset="0"/>
              </a:rPr>
              <a:pPr/>
              <a:t>12</a:t>
            </a:fld>
            <a:endParaRPr lang="en-US" sz="600">
              <a:latin typeface="Aptos" panose="020B0004020202020204" pitchFamily="34" charset="0"/>
            </a:endParaRPr>
          </a:p>
        </p:txBody>
      </p:sp>
      <p:sp>
        <p:nvSpPr>
          <p:cNvPr id="5" name="Footer Placeholder 3">
            <a:extLst>
              <a:ext uri="{FF2B5EF4-FFF2-40B4-BE49-F238E27FC236}">
                <a16:creationId xmlns:a16="http://schemas.microsoft.com/office/drawing/2014/main" id="{C173F755-B8E9-3D13-1066-B25747763170}"/>
              </a:ext>
            </a:extLst>
          </p:cNvPr>
          <p:cNvSpPr txBox="1">
            <a:spLocks/>
          </p:cNvSpPr>
          <p:nvPr/>
        </p:nvSpPr>
        <p:spPr>
          <a:xfrm>
            <a:off x="1732848" y="6380170"/>
            <a:ext cx="8686799"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latin typeface="Aptos" panose="020B0004020202020204" pitchFamily="34" charset="0"/>
              </a:rPr>
              <a:t>Informational – Not For Distribution</a:t>
            </a:r>
          </a:p>
        </p:txBody>
      </p:sp>
      <p:sp>
        <p:nvSpPr>
          <p:cNvPr id="6" name="Date Placeholder 4">
            <a:extLst>
              <a:ext uri="{FF2B5EF4-FFF2-40B4-BE49-F238E27FC236}">
                <a16:creationId xmlns:a16="http://schemas.microsoft.com/office/drawing/2014/main" id="{9C7875CA-BE11-8449-3323-9C3EFF8310D8}"/>
              </a:ext>
            </a:extLst>
          </p:cNvPr>
          <p:cNvSpPr txBox="1">
            <a:spLocks/>
          </p:cNvSpPr>
          <p:nvPr/>
        </p:nvSpPr>
        <p:spPr>
          <a:xfrm>
            <a:off x="10609640" y="6380170"/>
            <a:ext cx="965200" cy="222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prstClr val="black">
                    <a:lumMod val="90000"/>
                    <a:lumOff val="10000"/>
                  </a:prstClr>
                </a:solidFill>
                <a:latin typeface="Aptos" panose="020B0004020202020204" pitchFamily="34" charset="0"/>
              </a:rPr>
              <a:t>12/13/2024</a:t>
            </a:r>
          </a:p>
        </p:txBody>
      </p:sp>
    </p:spTree>
    <p:extLst>
      <p:ext uri="{BB962C8B-B14F-4D97-AF65-F5344CB8AC3E}">
        <p14:creationId xmlns:p14="http://schemas.microsoft.com/office/powerpoint/2010/main" val="161385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1657-C04E-BA0A-D137-0D2AB2D5B61D}"/>
              </a:ext>
            </a:extLst>
          </p:cNvPr>
          <p:cNvSpPr>
            <a:spLocks noGrp="1"/>
          </p:cNvSpPr>
          <p:nvPr>
            <p:ph type="title"/>
          </p:nvPr>
        </p:nvSpPr>
        <p:spPr>
          <a:xfrm>
            <a:off x="1066800" y="960120"/>
            <a:ext cx="9988296" cy="1097281"/>
          </a:xfrm>
        </p:spPr>
        <p:txBody>
          <a:bodyPr>
            <a:noAutofit/>
          </a:bodyPr>
          <a:lstStyle/>
          <a:p>
            <a:r>
              <a:rPr lang="en-US">
                <a:latin typeface="Georgia" panose="02040502050405020303" pitchFamily="18" charset="0"/>
              </a:rPr>
              <a:t>Building Pathways to Infrastructure Jobs Grant Program</a:t>
            </a:r>
          </a:p>
        </p:txBody>
      </p:sp>
      <p:sp>
        <p:nvSpPr>
          <p:cNvPr id="4" name="Footer Placeholder 3">
            <a:extLst>
              <a:ext uri="{FF2B5EF4-FFF2-40B4-BE49-F238E27FC236}">
                <a16:creationId xmlns:a16="http://schemas.microsoft.com/office/drawing/2014/main" id="{BD5C38E1-807D-29F9-21A5-EF9564E562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Informational – Not For Distribution</a:t>
            </a:r>
          </a:p>
        </p:txBody>
      </p:sp>
      <p:sp>
        <p:nvSpPr>
          <p:cNvPr id="6" name="Slide Number Placeholder 5">
            <a:extLst>
              <a:ext uri="{FF2B5EF4-FFF2-40B4-BE49-F238E27FC236}">
                <a16:creationId xmlns:a16="http://schemas.microsoft.com/office/drawing/2014/main" id="{0D7E568F-1153-DB93-E751-BBA72BB30CD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lumMod val="90000"/>
                    <a:lumOff val="10000"/>
                  </a:prstClr>
                </a:solidFill>
                <a:effectLst/>
                <a:uLnTx/>
                <a:uFillTx/>
                <a:latin typeface="Aptos" panose="020B00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endParaRPr>
          </a:p>
        </p:txBody>
      </p:sp>
      <p:sp>
        <p:nvSpPr>
          <p:cNvPr id="15" name="Date Placeholder 4">
            <a:extLst>
              <a:ext uri="{FF2B5EF4-FFF2-40B4-BE49-F238E27FC236}">
                <a16:creationId xmlns:a16="http://schemas.microsoft.com/office/drawing/2014/main" id="{6DAECB46-F10E-D1F9-EF19-AF82661FB689}"/>
              </a:ext>
            </a:extLst>
          </p:cNvPr>
          <p:cNvSpPr>
            <a:spLocks noGrp="1"/>
          </p:cNvSpPr>
          <p:nvPr>
            <p:ph type="dt" sz="half" idx="10"/>
          </p:nvPr>
        </p:nvSpPr>
        <p:spPr>
          <a:xfrm>
            <a:off x="10609640" y="6380170"/>
            <a:ext cx="965200" cy="222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12/13/2024</a:t>
            </a:r>
          </a:p>
        </p:txBody>
      </p:sp>
      <p:pic>
        <p:nvPicPr>
          <p:cNvPr id="1026" name="Picture 2" descr="Logo&#10;&#10;Description automatically generated with medium confidence">
            <a:extLst>
              <a:ext uri="{FF2B5EF4-FFF2-40B4-BE49-F238E27FC236}">
                <a16:creationId xmlns:a16="http://schemas.microsoft.com/office/drawing/2014/main" id="{F7881DDB-02B0-40A2-5216-F33865AD06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691" y="2707628"/>
            <a:ext cx="2635897" cy="26358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B39A578-6888-99D4-D7DC-03393DF3AAB8}"/>
              </a:ext>
            </a:extLst>
          </p:cNvPr>
          <p:cNvSpPr>
            <a:spLocks noGrp="1"/>
          </p:cNvSpPr>
          <p:nvPr>
            <p:ph idx="1"/>
          </p:nvPr>
        </p:nvSpPr>
        <p:spPr>
          <a:xfrm>
            <a:off x="617160" y="2286001"/>
            <a:ext cx="9374565" cy="3711388"/>
          </a:xfrm>
        </p:spPr>
        <p:txBody>
          <a:bodyPr vert="horz" lIns="91440" tIns="45720" rIns="91440" bIns="45720" rtlCol="0" anchor="t">
            <a:normAutofit/>
          </a:bodyPr>
          <a:lstStyle/>
          <a:p>
            <a:pPr marL="233045" indent="0">
              <a:spcBef>
                <a:spcPts val="0"/>
              </a:spcBef>
              <a:spcAft>
                <a:spcPts val="1200"/>
              </a:spcAft>
              <a:buClrTx/>
              <a:buNone/>
              <a:defRPr/>
            </a:pPr>
            <a:r>
              <a:rPr lang="en-US" sz="1800" b="1">
                <a:latin typeface="Aptos" panose="020B0004020202020204" pitchFamily="34" charset="0"/>
                <a:cs typeface="Calibri"/>
              </a:rPr>
              <a:t>Round 1</a:t>
            </a:r>
            <a:r>
              <a:rPr lang="en-US" sz="1800">
                <a:latin typeface="Aptos" panose="020B0004020202020204" pitchFamily="34" charset="0"/>
                <a:cs typeface="Calibri"/>
              </a:rPr>
              <a:t>: DOL awarded ~$94M in grants to support 34 public-private partnerships to develop, implement, and scale worker-centered sector strategy programs aligned to H-1B industries and occupations that connect to IIA workforce needs.</a:t>
            </a:r>
          </a:p>
          <a:p>
            <a:pPr marL="685800" indent="-342900">
              <a:spcBef>
                <a:spcPts val="0"/>
              </a:spcBef>
              <a:spcAft>
                <a:spcPts val="1200"/>
              </a:spcAft>
              <a:buClrTx/>
              <a:buFont typeface="Arial" panose="020B0604020202020204" pitchFamily="34" charset="0"/>
              <a:buChar char="•"/>
              <a:defRPr/>
            </a:pPr>
            <a:r>
              <a:rPr lang="en-US" sz="1800" u="sng">
                <a:latin typeface="Aptos" panose="020B0004020202020204" pitchFamily="34" charset="0"/>
                <a:cs typeface="Calibri"/>
              </a:rPr>
              <a:t>Development Track</a:t>
            </a:r>
            <a:r>
              <a:rPr lang="en-US" sz="1800">
                <a:latin typeface="Aptos" panose="020B0004020202020204" pitchFamily="34" charset="0"/>
                <a:cs typeface="Calibri"/>
              </a:rPr>
              <a:t>: Grantees will develop and implement local/regional worker-centered sector strategies</a:t>
            </a:r>
          </a:p>
          <a:p>
            <a:pPr marL="685800" indent="-342900">
              <a:spcBef>
                <a:spcPts val="0"/>
              </a:spcBef>
              <a:spcAft>
                <a:spcPts val="1200"/>
              </a:spcAft>
              <a:buClrTx/>
              <a:buFont typeface="Arial" panose="020B0604020202020204" pitchFamily="34" charset="0"/>
              <a:buChar char="•"/>
              <a:defRPr/>
            </a:pPr>
            <a:r>
              <a:rPr lang="en-US" sz="1800" u="sng">
                <a:latin typeface="Aptos" panose="020B0004020202020204" pitchFamily="34" charset="0"/>
                <a:cs typeface="Calibri"/>
              </a:rPr>
              <a:t>Scaling Track</a:t>
            </a:r>
            <a:r>
              <a:rPr lang="en-US" sz="1800">
                <a:latin typeface="Aptos" panose="020B0004020202020204" pitchFamily="34" charset="0"/>
                <a:cs typeface="Calibri"/>
              </a:rPr>
              <a:t>: Grantees will scale existing and proven effective worker-centered</a:t>
            </a:r>
            <a:br>
              <a:rPr lang="en-US" sz="1800">
                <a:latin typeface="Aptos" panose="020B0004020202020204" pitchFamily="34" charset="0"/>
                <a:cs typeface="Calibri"/>
              </a:rPr>
            </a:br>
            <a:r>
              <a:rPr lang="en-US" sz="1800">
                <a:latin typeface="Aptos" panose="020B0004020202020204" pitchFamily="34" charset="0"/>
                <a:cs typeface="Calibri"/>
              </a:rPr>
              <a:t>sector strategy programs</a:t>
            </a:r>
          </a:p>
          <a:p>
            <a:pPr marL="342900" indent="0">
              <a:spcBef>
                <a:spcPts val="0"/>
              </a:spcBef>
              <a:spcAft>
                <a:spcPts val="1200"/>
              </a:spcAft>
              <a:buClrTx/>
              <a:buNone/>
              <a:defRPr/>
            </a:pPr>
            <a:r>
              <a:rPr lang="en-US" sz="1800" b="1">
                <a:latin typeface="Aptos" panose="020B0004020202020204" pitchFamily="34" charset="0"/>
                <a:cs typeface="Calibri"/>
              </a:rPr>
              <a:t>Round 2</a:t>
            </a:r>
            <a:r>
              <a:rPr lang="en-US" sz="1800">
                <a:latin typeface="Aptos" panose="020B0004020202020204" pitchFamily="34" charset="0"/>
                <a:cs typeface="Calibri"/>
              </a:rPr>
              <a:t>: DOL awarded nearly $38 million in grants to enable an additional 13</a:t>
            </a:r>
            <a:br>
              <a:rPr lang="en-US" sz="1800">
                <a:latin typeface="Aptos" panose="020B0004020202020204" pitchFamily="34" charset="0"/>
                <a:cs typeface="Calibri"/>
              </a:rPr>
            </a:br>
            <a:r>
              <a:rPr lang="en-US" sz="1800">
                <a:latin typeface="Aptos" panose="020B0004020202020204" pitchFamily="34" charset="0"/>
                <a:cs typeface="Calibri"/>
              </a:rPr>
              <a:t>public-private partnerships across nine states to prepare workers for good-paying infrastructure jobs.</a:t>
            </a:r>
          </a:p>
          <a:p>
            <a:pPr marL="685800" indent="-342900">
              <a:spcBef>
                <a:spcPts val="0"/>
              </a:spcBef>
              <a:spcAft>
                <a:spcPts val="1200"/>
              </a:spcAft>
              <a:buClrTx/>
              <a:buFont typeface="Arial" panose="020B0604020202020204" pitchFamily="34" charset="0"/>
              <a:buChar char="•"/>
              <a:defRPr/>
            </a:pPr>
            <a:r>
              <a:rPr lang="en-US" sz="1800">
                <a:latin typeface="Aptos" panose="020B0004020202020204" pitchFamily="34" charset="0"/>
                <a:cs typeface="Calibri"/>
              </a:rPr>
              <a:t>These two rounds of funding represent a combined total investment of $130 million to support the growing demand for a skilled infrastructure workforce. </a:t>
            </a:r>
          </a:p>
        </p:txBody>
      </p:sp>
    </p:spTree>
    <p:extLst>
      <p:ext uri="{BB962C8B-B14F-4D97-AF65-F5344CB8AC3E}">
        <p14:creationId xmlns:p14="http://schemas.microsoft.com/office/powerpoint/2010/main" val="3724143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1657-C04E-BA0A-D137-0D2AB2D5B61D}"/>
              </a:ext>
            </a:extLst>
          </p:cNvPr>
          <p:cNvSpPr>
            <a:spLocks noGrp="1"/>
          </p:cNvSpPr>
          <p:nvPr>
            <p:ph type="title"/>
          </p:nvPr>
        </p:nvSpPr>
        <p:spPr>
          <a:xfrm>
            <a:off x="1243586" y="928559"/>
            <a:ext cx="10331254" cy="800925"/>
          </a:xfrm>
        </p:spPr>
        <p:txBody>
          <a:bodyPr>
            <a:noAutofit/>
          </a:bodyPr>
          <a:lstStyle/>
          <a:p>
            <a:r>
              <a:rPr lang="en-US">
                <a:latin typeface="Georgia"/>
              </a:rPr>
              <a:t>Infrastructure TEN Update</a:t>
            </a:r>
            <a:endParaRPr lang="en-US">
              <a:latin typeface="Georgia" panose="02040502050405020303" pitchFamily="18" charset="0"/>
            </a:endParaRPr>
          </a:p>
        </p:txBody>
      </p:sp>
      <p:sp>
        <p:nvSpPr>
          <p:cNvPr id="3" name="Content Placeholder 2">
            <a:extLst>
              <a:ext uri="{FF2B5EF4-FFF2-40B4-BE49-F238E27FC236}">
                <a16:creationId xmlns:a16="http://schemas.microsoft.com/office/drawing/2014/main" id="{DB39A578-6888-99D4-D7DC-03393DF3AAB8}"/>
              </a:ext>
            </a:extLst>
          </p:cNvPr>
          <p:cNvSpPr>
            <a:spLocks noGrp="1"/>
          </p:cNvSpPr>
          <p:nvPr>
            <p:ph idx="1"/>
          </p:nvPr>
        </p:nvSpPr>
        <p:spPr>
          <a:xfrm>
            <a:off x="932688" y="2039112"/>
            <a:ext cx="10451592" cy="3958277"/>
          </a:xfrm>
        </p:spPr>
        <p:txBody>
          <a:bodyPr vert="horz" lIns="91440" tIns="45720" rIns="91440" bIns="45720" rtlCol="0" anchor="t">
            <a:noAutofit/>
          </a:bodyPr>
          <a:lstStyle/>
          <a:p>
            <a:pPr>
              <a:buClr>
                <a:srgbClr val="00588F"/>
              </a:buClr>
              <a:buFont typeface="Arial" panose="020B0604020202020204" pitchFamily="34" charset="0"/>
              <a:buChar char="▪"/>
              <a:defRPr/>
            </a:pPr>
            <a:r>
              <a:rPr lang="en-US" sz="1800">
                <a:latin typeface="Aptos" panose="020B0004020202020204" pitchFamily="34" charset="0"/>
                <a:ea typeface="+mn-lt"/>
                <a:cs typeface="+mn-lt"/>
              </a:rPr>
              <a:t>ETA is working to publish an update to </a:t>
            </a:r>
            <a:r>
              <a:rPr lang="en-US" sz="1800">
                <a:latin typeface="Aptos" panose="020B0004020202020204" pitchFamily="34" charset="0"/>
                <a:ea typeface="+mn-lt"/>
                <a:cs typeface="+mn-lt"/>
                <a:hlinkClick r:id="rId2"/>
              </a:rPr>
              <a:t>Training and Employment Notice (TEN) No. 08-22</a:t>
            </a:r>
            <a:r>
              <a:rPr lang="en-US" sz="1800">
                <a:latin typeface="Aptos" panose="020B0004020202020204" pitchFamily="34" charset="0"/>
                <a:ea typeface="+mn-lt"/>
                <a:cs typeface="+mn-lt"/>
              </a:rPr>
              <a:t>, Building Pathways to Infrastructure Careers: Framework for Preparing an Infrastructure Workforce.</a:t>
            </a:r>
            <a:endParaRPr lang="en-US" sz="1800">
              <a:latin typeface="Aptos" panose="020B0004020202020204" pitchFamily="34" charset="0"/>
              <a:cs typeface="Calibri"/>
            </a:endParaRPr>
          </a:p>
          <a:p>
            <a:pPr>
              <a:buClr>
                <a:srgbClr val="00588F"/>
              </a:buClr>
              <a:buFont typeface="Arial" panose="020B0604020202020204" pitchFamily="34" charset="0"/>
              <a:buChar char="▪"/>
              <a:defRPr/>
            </a:pPr>
            <a:r>
              <a:rPr lang="en-US" sz="1800">
                <a:latin typeface="Aptos" panose="020B0004020202020204" pitchFamily="34" charset="0"/>
                <a:ea typeface="+mn-lt"/>
                <a:cs typeface="+mn-lt"/>
              </a:rPr>
              <a:t>TEN No. 08-22 aimed to promote a framework for all workforce stakeholders, including infrastructure project leads, to engage the public workforce system in implementing the Bipartisan Infrastructure Law with strong workforce commitments and proven strategies that produce high-quality education, training, and employment opportunities for all workers.</a:t>
            </a:r>
            <a:endParaRPr lang="en-US" sz="1800">
              <a:latin typeface="Aptos" panose="020B0004020202020204" pitchFamily="34" charset="0"/>
            </a:endParaRPr>
          </a:p>
          <a:p>
            <a:pPr>
              <a:buClr>
                <a:srgbClr val="00588F"/>
              </a:buClr>
              <a:defRPr/>
            </a:pPr>
            <a:r>
              <a:rPr lang="en-US" sz="1800">
                <a:latin typeface="Aptos" panose="020B0004020202020204" pitchFamily="34" charset="0"/>
                <a:ea typeface="+mn-lt"/>
                <a:cs typeface="+mn-lt"/>
              </a:rPr>
              <a:t>The update incorporates funding opportunities available through the Creating Helpful Incentives to Produce Semiconductors (CHIPS) and Science Act and the Inflation Reduction Act, as well as infrastructure workforce resources from federal agency partners. </a:t>
            </a:r>
          </a:p>
          <a:p>
            <a:pPr>
              <a:buClr>
                <a:srgbClr val="00588F"/>
              </a:buClr>
              <a:buFont typeface="Arial" panose="020B0604020202020204" pitchFamily="34" charset="0"/>
              <a:buChar char="▪"/>
              <a:defRPr/>
            </a:pPr>
            <a:r>
              <a:rPr lang="en-US" sz="1800">
                <a:latin typeface="Aptos" panose="020B0004020202020204" pitchFamily="34" charset="0"/>
                <a:ea typeface="+mn-lt"/>
                <a:cs typeface="+mn-lt"/>
              </a:rPr>
              <a:t>It also incorporates implementation examples of recommendations, to illustrate how they can be operationalized. </a:t>
            </a:r>
            <a:endParaRPr lang="en-US" sz="1800">
              <a:latin typeface="Aptos" panose="020B0004020202020204" pitchFamily="34" charset="0"/>
              <a:cs typeface="Arial"/>
            </a:endParaRPr>
          </a:p>
          <a:p>
            <a:pPr>
              <a:buClr>
                <a:srgbClr val="00588F"/>
              </a:buClr>
              <a:buFont typeface="Arial" panose="020B0604020202020204" pitchFamily="34" charset="0"/>
              <a:buChar char="▪"/>
              <a:defRPr/>
            </a:pPr>
            <a:r>
              <a:rPr lang="en-US" sz="1800">
                <a:latin typeface="Aptos" panose="020B0004020202020204" pitchFamily="34" charset="0"/>
                <a:ea typeface="+mn-lt"/>
                <a:cs typeface="+mn-lt"/>
              </a:rPr>
              <a:t>We expect the update to publish soon.</a:t>
            </a:r>
            <a:endParaRPr lang="en-US" sz="1800">
              <a:latin typeface="Aptos" panose="020B0004020202020204" pitchFamily="34" charset="0"/>
            </a:endParaRPr>
          </a:p>
          <a:p>
            <a:pPr marL="914400" lvl="1" indent="-342900">
              <a:spcBef>
                <a:spcPts val="0"/>
              </a:spcBef>
              <a:spcAft>
                <a:spcPts val="600"/>
              </a:spcAft>
              <a:buClrTx/>
              <a:buFont typeface="Arial" panose="020B0604020202020204" pitchFamily="34" charset="0"/>
              <a:buChar char="•"/>
              <a:defRPr/>
            </a:pPr>
            <a:endParaRPr lang="en-US">
              <a:latin typeface="Aptos" panose="020B0004020202020204" pitchFamily="34" charset="0"/>
              <a:cs typeface="Calibri"/>
            </a:endParaRPr>
          </a:p>
        </p:txBody>
      </p:sp>
      <p:sp>
        <p:nvSpPr>
          <p:cNvPr id="4" name="Footer Placeholder 3">
            <a:extLst>
              <a:ext uri="{FF2B5EF4-FFF2-40B4-BE49-F238E27FC236}">
                <a16:creationId xmlns:a16="http://schemas.microsoft.com/office/drawing/2014/main" id="{BD5C38E1-807D-29F9-21A5-EF9564E562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Informational – Not For Distribution</a:t>
            </a:r>
          </a:p>
        </p:txBody>
      </p:sp>
      <p:sp>
        <p:nvSpPr>
          <p:cNvPr id="6" name="Slide Number Placeholder 5">
            <a:extLst>
              <a:ext uri="{FF2B5EF4-FFF2-40B4-BE49-F238E27FC236}">
                <a16:creationId xmlns:a16="http://schemas.microsoft.com/office/drawing/2014/main" id="{0D7E568F-1153-DB93-E751-BBA72BB30CD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b="0" i="0" u="none" strike="noStrike" kern="1200" cap="none" spc="0" normalizeH="0" baseline="0" noProof="0" smtClean="0">
                <a:ln>
                  <a:noFill/>
                </a:ln>
                <a:solidFill>
                  <a:prstClr val="black">
                    <a:lumMod val="90000"/>
                    <a:lumOff val="10000"/>
                  </a:prstClr>
                </a:solidFill>
                <a:effectLst/>
                <a:uLnTx/>
                <a:uFillTx/>
                <a:latin typeface="Aptos" panose="020B00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b="0" i="0" u="none" strike="noStrike" kern="1200" cap="none" spc="0" normalizeH="0" baseline="0" noProof="0">
              <a:ln>
                <a:noFill/>
              </a:ln>
              <a:solidFill>
                <a:prstClr val="black">
                  <a:lumMod val="90000"/>
                  <a:lumOff val="10000"/>
                </a:prstClr>
              </a:solidFill>
              <a:effectLst/>
              <a:uLnTx/>
              <a:uFillTx/>
              <a:latin typeface="Aptos" panose="020B0004020202020204" pitchFamily="34" charset="0"/>
            </a:endParaRPr>
          </a:p>
        </p:txBody>
      </p:sp>
      <p:sp>
        <p:nvSpPr>
          <p:cNvPr id="15" name="Date Placeholder 4">
            <a:extLst>
              <a:ext uri="{FF2B5EF4-FFF2-40B4-BE49-F238E27FC236}">
                <a16:creationId xmlns:a16="http://schemas.microsoft.com/office/drawing/2014/main" id="{6DAECB46-F10E-D1F9-EF19-AF82661FB689}"/>
              </a:ext>
            </a:extLst>
          </p:cNvPr>
          <p:cNvSpPr>
            <a:spLocks noGrp="1"/>
          </p:cNvSpPr>
          <p:nvPr>
            <p:ph type="dt" sz="half" idx="10"/>
          </p:nvPr>
        </p:nvSpPr>
        <p:spPr>
          <a:xfrm>
            <a:off x="10609640" y="6380170"/>
            <a:ext cx="965200" cy="222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12/13/2024</a:t>
            </a:r>
          </a:p>
        </p:txBody>
      </p:sp>
    </p:spTree>
    <p:extLst>
      <p:ext uri="{BB962C8B-B14F-4D97-AF65-F5344CB8AC3E}">
        <p14:creationId xmlns:p14="http://schemas.microsoft.com/office/powerpoint/2010/main" val="519728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6502-1A7A-6267-E823-B635EDD0E3A8}"/>
              </a:ext>
            </a:extLst>
          </p:cNvPr>
          <p:cNvSpPr>
            <a:spLocks noGrp="1"/>
          </p:cNvSpPr>
          <p:nvPr>
            <p:ph type="title"/>
          </p:nvPr>
        </p:nvSpPr>
        <p:spPr>
          <a:xfrm>
            <a:off x="1727579" y="909343"/>
            <a:ext cx="9819963" cy="600418"/>
          </a:xfrm>
        </p:spPr>
        <p:txBody>
          <a:bodyPr>
            <a:normAutofit fontScale="90000"/>
          </a:bodyPr>
          <a:lstStyle/>
          <a:p>
            <a:r>
              <a:rPr lang="en-US">
                <a:latin typeface="Georgia" panose="02040502050405020303" pitchFamily="18" charset="0"/>
                <a:ea typeface="+mj-lt"/>
                <a:cs typeface="+mj-lt"/>
              </a:rPr>
              <a:t>Funding Driving Innovation:  Over $730 million</a:t>
            </a:r>
            <a:endParaRPr lang="en-US">
              <a:latin typeface="Georgia" panose="02040502050405020303" pitchFamily="18" charset="0"/>
            </a:endParaRPr>
          </a:p>
        </p:txBody>
      </p:sp>
      <p:sp>
        <p:nvSpPr>
          <p:cNvPr id="3" name="Content Placeholder 2">
            <a:extLst>
              <a:ext uri="{FF2B5EF4-FFF2-40B4-BE49-F238E27FC236}">
                <a16:creationId xmlns:a16="http://schemas.microsoft.com/office/drawing/2014/main" id="{3C6A419B-0874-54D1-34B4-75A64718FA6C}"/>
              </a:ext>
            </a:extLst>
          </p:cNvPr>
          <p:cNvSpPr>
            <a:spLocks noGrp="1"/>
          </p:cNvSpPr>
          <p:nvPr>
            <p:ph idx="1"/>
          </p:nvPr>
        </p:nvSpPr>
        <p:spPr>
          <a:xfrm>
            <a:off x="617160" y="5659183"/>
            <a:ext cx="11113186" cy="604971"/>
          </a:xfrm>
        </p:spPr>
        <p:txBody>
          <a:bodyPr vert="horz" lIns="91440" tIns="45720" rIns="91440" bIns="45720" rtlCol="0" anchor="t">
            <a:normAutofit/>
          </a:bodyPr>
          <a:lstStyle/>
          <a:p>
            <a:pPr>
              <a:spcBef>
                <a:spcPts val="600"/>
              </a:spcBef>
            </a:pPr>
            <a:r>
              <a:rPr lang="en-US" sz="1500" b="1">
                <a:solidFill>
                  <a:schemeClr val="accent1">
                    <a:lumMod val="75000"/>
                  </a:schemeClr>
                </a:solidFill>
                <a:latin typeface="Aptos" panose="020B0004020202020204" pitchFamily="34" charset="0"/>
                <a:cs typeface="Arial"/>
              </a:rPr>
              <a:t>Opportunities</a:t>
            </a:r>
            <a:r>
              <a:rPr lang="en-US" sz="1500">
                <a:latin typeface="Aptos" panose="020B0004020202020204" pitchFamily="34" charset="0"/>
                <a:cs typeface="Arial"/>
              </a:rPr>
              <a:t>: Explore, Connect or Partner with 1) existing RA grants/grantees or 2) intermediaries </a:t>
            </a:r>
          </a:p>
          <a:p>
            <a:pPr>
              <a:spcBef>
                <a:spcPts val="600"/>
              </a:spcBef>
              <a:buClr>
                <a:srgbClr val="00588F"/>
              </a:buClr>
            </a:pPr>
            <a:r>
              <a:rPr lang="en-US" sz="1500" b="1">
                <a:solidFill>
                  <a:schemeClr val="accent1">
                    <a:lumMod val="75000"/>
                  </a:schemeClr>
                </a:solidFill>
                <a:latin typeface="Aptos" panose="020B0004020202020204" pitchFamily="34" charset="0"/>
                <a:cs typeface="Arial"/>
              </a:rPr>
              <a:t>Contact for Investments</a:t>
            </a:r>
            <a:r>
              <a:rPr lang="en-US" sz="1500">
                <a:latin typeface="Aptos" panose="020B0004020202020204" pitchFamily="34" charset="0"/>
                <a:cs typeface="Arial"/>
              </a:rPr>
              <a:t>: Megan Baird, Deputy Administrator, U.S. DOL/ETA Office of Apprenticeship</a:t>
            </a:r>
          </a:p>
        </p:txBody>
      </p:sp>
      <p:sp>
        <p:nvSpPr>
          <p:cNvPr id="4" name="Footer Placeholder 3">
            <a:extLst>
              <a:ext uri="{FF2B5EF4-FFF2-40B4-BE49-F238E27FC236}">
                <a16:creationId xmlns:a16="http://schemas.microsoft.com/office/drawing/2014/main" id="{7CBFFBF3-6189-2006-6C02-F1F514169959}"/>
              </a:ext>
            </a:extLst>
          </p:cNvPr>
          <p:cNvSpPr>
            <a:spLocks noGrp="1"/>
          </p:cNvSpPr>
          <p:nvPr>
            <p:ph type="ftr" sz="quarter" idx="11"/>
          </p:nvPr>
        </p:nvSpPr>
        <p:spPr/>
        <p:txBody>
          <a:bodyPr/>
          <a:lstStyle/>
          <a:p>
            <a:r>
              <a:rPr lang="en-US">
                <a:latin typeface="Aptos" panose="020B0004020202020204" pitchFamily="34" charset="0"/>
                <a:ea typeface="+mn-lt"/>
                <a:cs typeface="+mn-lt"/>
              </a:rPr>
              <a:t>Informational – Not For Distribution</a:t>
            </a:r>
          </a:p>
        </p:txBody>
      </p:sp>
      <p:sp>
        <p:nvSpPr>
          <p:cNvPr id="6" name="Slide Number Placeholder 5">
            <a:extLst>
              <a:ext uri="{FF2B5EF4-FFF2-40B4-BE49-F238E27FC236}">
                <a16:creationId xmlns:a16="http://schemas.microsoft.com/office/drawing/2014/main" id="{18E791A8-B0BF-4403-2415-EF93D24FE57A}"/>
              </a:ext>
            </a:extLst>
          </p:cNvPr>
          <p:cNvSpPr>
            <a:spLocks noGrp="1"/>
          </p:cNvSpPr>
          <p:nvPr>
            <p:ph type="sldNum" sz="quarter" idx="12"/>
          </p:nvPr>
        </p:nvSpPr>
        <p:spPr/>
        <p:txBody>
          <a:bodyPr/>
          <a:lstStyle/>
          <a:p>
            <a:fld id="{E31375A4-56A4-47D6-9801-1991572033F7}" type="slidenum">
              <a:rPr lang="en-US" smtClean="0">
                <a:latin typeface="Aptos" panose="020B0004020202020204" pitchFamily="34" charset="0"/>
              </a:rPr>
              <a:t>15</a:t>
            </a:fld>
            <a:endParaRPr lang="en-US">
              <a:latin typeface="Aptos" panose="020B0004020202020204" pitchFamily="34" charset="0"/>
            </a:endParaRPr>
          </a:p>
        </p:txBody>
      </p:sp>
      <p:sp>
        <p:nvSpPr>
          <p:cNvPr id="7" name="TextBox 6">
            <a:extLst>
              <a:ext uri="{FF2B5EF4-FFF2-40B4-BE49-F238E27FC236}">
                <a16:creationId xmlns:a16="http://schemas.microsoft.com/office/drawing/2014/main" id="{5FE14110-C84D-66AC-D34A-920A02C17EAB}"/>
              </a:ext>
            </a:extLst>
          </p:cNvPr>
          <p:cNvSpPr txBox="1"/>
          <p:nvPr/>
        </p:nvSpPr>
        <p:spPr>
          <a:xfrm>
            <a:off x="355811" y="1809627"/>
            <a:ext cx="2981750" cy="35496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115" indent="-285115">
              <a:spcBef>
                <a:spcPts val="400"/>
              </a:spcBef>
              <a:spcAft>
                <a:spcPts val="600"/>
              </a:spcAft>
              <a:buFont typeface="Wingdings,Sans-Serif"/>
              <a:buChar char="Ø"/>
            </a:pPr>
            <a:r>
              <a:rPr lang="en-US" b="1" u="sng">
                <a:solidFill>
                  <a:srgbClr val="0070C0"/>
                </a:solidFill>
                <a:latin typeface="Aptos" panose="020B0004020202020204" pitchFamily="34" charset="0"/>
                <a:ea typeface="+mn-lt"/>
                <a:cs typeface="+mn-lt"/>
              </a:rPr>
              <a:t>State Expansion</a:t>
            </a:r>
          </a:p>
          <a:p>
            <a:pPr marL="685165" lvl="1" indent="-227965">
              <a:spcBef>
                <a:spcPts val="400"/>
              </a:spcBef>
              <a:spcAft>
                <a:spcPts val="600"/>
              </a:spcAft>
              <a:buFont typeface="Arial,Sans-Serif"/>
              <a:buChar char="•"/>
            </a:pPr>
            <a:r>
              <a:rPr lang="en-US">
                <a:latin typeface="Aptos" panose="020B0004020202020204" pitchFamily="34" charset="0"/>
                <a:ea typeface="+mn-lt"/>
                <a:cs typeface="+mn-lt"/>
              </a:rPr>
              <a:t>$99 million in State Apprenticeship Expansion, Equity and Innovation grants</a:t>
            </a:r>
          </a:p>
          <a:p>
            <a:pPr marL="685165" lvl="1" indent="-227965">
              <a:spcBef>
                <a:spcPts val="400"/>
              </a:spcBef>
              <a:spcAft>
                <a:spcPts val="600"/>
              </a:spcAft>
              <a:buFont typeface="Arial,Sans-Serif"/>
              <a:buChar char="•"/>
            </a:pPr>
            <a:r>
              <a:rPr lang="en-US">
                <a:latin typeface="Aptos" panose="020B0004020202020204" pitchFamily="34" charset="0"/>
                <a:cs typeface="Arial"/>
              </a:rPr>
              <a:t>$115.2 million in State Apprenticeship Expansion Formula grants </a:t>
            </a:r>
          </a:p>
          <a:p>
            <a:pPr marL="685165" lvl="1" indent="-227965">
              <a:spcBef>
                <a:spcPts val="600"/>
              </a:spcBef>
              <a:spcAft>
                <a:spcPts val="1200"/>
              </a:spcAft>
              <a:buFont typeface="Arial,Sans-Serif"/>
              <a:buChar char="•"/>
            </a:pPr>
            <a:endParaRPr lang="en-US">
              <a:latin typeface="Aptos" panose="020B0004020202020204" pitchFamily="34" charset="0"/>
              <a:cs typeface="Arial"/>
            </a:endParaRPr>
          </a:p>
        </p:txBody>
      </p:sp>
      <p:sp>
        <p:nvSpPr>
          <p:cNvPr id="8" name="TextBox 7">
            <a:extLst>
              <a:ext uri="{FF2B5EF4-FFF2-40B4-BE49-F238E27FC236}">
                <a16:creationId xmlns:a16="http://schemas.microsoft.com/office/drawing/2014/main" id="{8E7045E6-F990-216F-F8ED-1512E74753EB}"/>
              </a:ext>
            </a:extLst>
          </p:cNvPr>
          <p:cNvSpPr txBox="1"/>
          <p:nvPr/>
        </p:nvSpPr>
        <p:spPr>
          <a:xfrm>
            <a:off x="6400800" y="1789260"/>
            <a:ext cx="5228620"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115" indent="-285115">
              <a:spcBef>
                <a:spcPts val="400"/>
              </a:spcBef>
              <a:buFont typeface="Wingdings,Sans-Serif"/>
              <a:buChar char="Ø"/>
            </a:pPr>
            <a:r>
              <a:rPr lang="en-US" b="1" u="sng">
                <a:solidFill>
                  <a:srgbClr val="0070C0"/>
                </a:solidFill>
                <a:latin typeface="Aptos" panose="020B0004020202020204" pitchFamily="34" charset="0"/>
              </a:rPr>
              <a:t>Industry Engagement &amp; System Modernization</a:t>
            </a:r>
            <a:endParaRPr lang="en-US" u="sng">
              <a:latin typeface="Aptos" panose="020B0004020202020204" pitchFamily="34" charset="0"/>
              <a:ea typeface="+mn-lt"/>
              <a:cs typeface="+mn-lt"/>
            </a:endParaRPr>
          </a:p>
          <a:p>
            <a:pPr marL="685165" lvl="1" indent="-227965">
              <a:spcBef>
                <a:spcPts val="400"/>
              </a:spcBef>
              <a:buFont typeface="Arial,Sans-Serif"/>
              <a:buChar char="•"/>
            </a:pPr>
            <a:r>
              <a:rPr lang="en-US">
                <a:latin typeface="Aptos" panose="020B0004020202020204" pitchFamily="34" charset="0"/>
                <a:ea typeface="+mn-lt"/>
                <a:cs typeface="+mn-lt"/>
              </a:rPr>
              <a:t>Industry Intermediaries (over $47 million)</a:t>
            </a:r>
          </a:p>
          <a:p>
            <a:pPr marL="685165" lvl="1" indent="-227965">
              <a:spcBef>
                <a:spcPts val="400"/>
              </a:spcBef>
              <a:buFont typeface="Arial,Sans-Serif"/>
              <a:buChar char="•"/>
            </a:pPr>
            <a:r>
              <a:rPr lang="en-US">
                <a:latin typeface="Aptos" panose="020B0004020202020204" pitchFamily="34" charset="0"/>
                <a:ea typeface="+mn-lt"/>
                <a:cs typeface="+mn-lt"/>
              </a:rPr>
              <a:t>Registered Apprenticeship TA Centers of Excellent ($31 million)</a:t>
            </a:r>
          </a:p>
          <a:p>
            <a:pPr marL="685165" lvl="1" indent="-227965">
              <a:spcBef>
                <a:spcPts val="400"/>
              </a:spcBef>
              <a:buFont typeface="Arial,Sans-Serif"/>
              <a:buChar char="•"/>
            </a:pPr>
            <a:r>
              <a:rPr lang="en-US">
                <a:latin typeface="Aptos" panose="020B0004020202020204" pitchFamily="34" charset="0"/>
                <a:ea typeface="+mn-lt"/>
                <a:cs typeface="+mn-lt"/>
              </a:rPr>
              <a:t>Enhancements to Apprenticeship.gov and E-Tools </a:t>
            </a:r>
            <a:r>
              <a:rPr lang="en-US">
                <a:latin typeface="Aptos" panose="020B0004020202020204" pitchFamily="34" charset="0"/>
              </a:rPr>
              <a:t>d text</a:t>
            </a:r>
          </a:p>
          <a:p>
            <a:pPr marL="685165" lvl="1" indent="-227965">
              <a:spcBef>
                <a:spcPts val="400"/>
              </a:spcBef>
              <a:buFont typeface="Arial,Sans-Serif"/>
              <a:buChar char="•"/>
            </a:pPr>
            <a:r>
              <a:rPr lang="en-US">
                <a:latin typeface="Aptos" panose="020B0004020202020204" pitchFamily="34" charset="0"/>
                <a:cs typeface="Arial"/>
              </a:rPr>
              <a:t>Labor Partnerships ($20 million)</a:t>
            </a:r>
          </a:p>
          <a:p>
            <a:pPr marL="685165" lvl="1" indent="-227965">
              <a:spcBef>
                <a:spcPts val="400"/>
              </a:spcBef>
              <a:buFont typeface="Arial,Sans-Serif"/>
              <a:buChar char="•"/>
            </a:pPr>
            <a:r>
              <a:rPr lang="en-US">
                <a:latin typeface="Aptos" panose="020B0004020202020204" pitchFamily="34" charset="0"/>
                <a:cs typeface="Arial"/>
              </a:rPr>
              <a:t>Evaluation and research </a:t>
            </a:r>
          </a:p>
          <a:p>
            <a:pPr marL="685165" lvl="1" indent="-227965">
              <a:spcBef>
                <a:spcPts val="400"/>
              </a:spcBef>
              <a:buFont typeface="Arial,Sans-Serif"/>
              <a:buChar char="•"/>
            </a:pPr>
            <a:r>
              <a:rPr lang="en-US">
                <a:latin typeface="Aptos" panose="020B0004020202020204" pitchFamily="34" charset="0"/>
                <a:cs typeface="Arial"/>
              </a:rPr>
              <a:t>RA Academy </a:t>
            </a:r>
          </a:p>
        </p:txBody>
      </p:sp>
      <p:sp>
        <p:nvSpPr>
          <p:cNvPr id="5" name="TextBox 4">
            <a:extLst>
              <a:ext uri="{FF2B5EF4-FFF2-40B4-BE49-F238E27FC236}">
                <a16:creationId xmlns:a16="http://schemas.microsoft.com/office/drawing/2014/main" id="{71E17081-7136-816C-555B-D760EF9F60FF}"/>
              </a:ext>
            </a:extLst>
          </p:cNvPr>
          <p:cNvSpPr txBox="1"/>
          <p:nvPr/>
        </p:nvSpPr>
        <p:spPr>
          <a:xfrm>
            <a:off x="3214421" y="1789260"/>
            <a:ext cx="3186379" cy="3954929"/>
          </a:xfrm>
          <a:prstGeom prst="rect">
            <a:avLst/>
          </a:prstGeom>
          <a:noFill/>
        </p:spPr>
        <p:txBody>
          <a:bodyPr wrap="square" rtlCol="0">
            <a:spAutoFit/>
          </a:bodyPr>
          <a:lstStyle/>
          <a:p>
            <a:pPr marL="285115" indent="-285115">
              <a:spcBef>
                <a:spcPts val="400"/>
              </a:spcBef>
              <a:spcAft>
                <a:spcPts val="600"/>
              </a:spcAft>
              <a:buFont typeface="Wingdings,Sans-Serif"/>
              <a:buChar char="Ø"/>
            </a:pPr>
            <a:r>
              <a:rPr lang="en-US" b="1" u="sng">
                <a:solidFill>
                  <a:srgbClr val="0070C0"/>
                </a:solidFill>
                <a:latin typeface="Aptos" panose="020B0004020202020204" pitchFamily="34" charset="0"/>
              </a:rPr>
              <a:t>Competitive Grants</a:t>
            </a:r>
            <a:r>
              <a:rPr lang="en-US" b="1">
                <a:solidFill>
                  <a:srgbClr val="0070C0"/>
                </a:solidFill>
                <a:latin typeface="Aptos" panose="020B0004020202020204" pitchFamily="34" charset="0"/>
              </a:rPr>
              <a:t>	</a:t>
            </a:r>
            <a:endParaRPr lang="en-US">
              <a:latin typeface="Aptos" panose="020B0004020202020204" pitchFamily="34" charset="0"/>
              <a:ea typeface="+mn-lt"/>
              <a:cs typeface="+mn-lt"/>
            </a:endParaRPr>
          </a:p>
          <a:p>
            <a:pPr marL="685165" lvl="1" indent="-227965">
              <a:spcBef>
                <a:spcPts val="400"/>
              </a:spcBef>
              <a:spcAft>
                <a:spcPts val="600"/>
              </a:spcAft>
              <a:buFont typeface="Arial,Sans-Serif"/>
              <a:buChar char="•"/>
            </a:pPr>
            <a:r>
              <a:rPr lang="en-US">
                <a:latin typeface="Aptos" panose="020B0004020202020204" pitchFamily="34" charset="0"/>
                <a:ea typeface="+mn-lt"/>
                <a:cs typeface="+mn-lt"/>
              </a:rPr>
              <a:t>$366.7 million in Apprenticeship Building America grants</a:t>
            </a:r>
          </a:p>
          <a:p>
            <a:pPr marL="1142365" lvl="2" indent="-227965">
              <a:spcBef>
                <a:spcPts val="400"/>
              </a:spcBef>
              <a:spcAft>
                <a:spcPts val="600"/>
              </a:spcAft>
              <a:buFont typeface="Arial,Sans-Serif"/>
              <a:buChar char="•"/>
            </a:pPr>
            <a:r>
              <a:rPr lang="en-US">
                <a:latin typeface="Aptos" panose="020B0004020202020204" pitchFamily="34" charset="0"/>
                <a:ea typeface="+mn-lt"/>
                <a:cs typeface="+mn-lt"/>
              </a:rPr>
              <a:t>Focus on pre-apprenticeships, pathways to RA, education Hubs</a:t>
            </a:r>
          </a:p>
          <a:p>
            <a:pPr marL="685165" lvl="1" indent="-227965">
              <a:spcBef>
                <a:spcPts val="400"/>
              </a:spcBef>
              <a:spcAft>
                <a:spcPts val="600"/>
              </a:spcAft>
              <a:buFont typeface="Arial,Sans-Serif"/>
              <a:buChar char="•"/>
            </a:pPr>
            <a:r>
              <a:rPr lang="en-US">
                <a:latin typeface="Aptos" panose="020B0004020202020204" pitchFamily="34" charset="0"/>
                <a:ea typeface="+mn-lt"/>
                <a:cs typeface="+mn-lt"/>
              </a:rPr>
              <a:t>$17.7 million in WANTO grants</a:t>
            </a:r>
          </a:p>
          <a:p>
            <a:pPr marL="685165" lvl="1" indent="-227965">
              <a:spcBef>
                <a:spcPts val="600"/>
              </a:spcBef>
              <a:spcAft>
                <a:spcPts val="1200"/>
              </a:spcAft>
              <a:buFont typeface="Arial,Sans-Serif"/>
              <a:buChar char="•"/>
            </a:pPr>
            <a:endParaRPr lang="en-US">
              <a:latin typeface="Aptos" panose="020B0004020202020204" pitchFamily="34" charset="0"/>
              <a:ea typeface="+mn-lt"/>
              <a:cs typeface="+mn-lt"/>
            </a:endParaRPr>
          </a:p>
        </p:txBody>
      </p:sp>
      <p:sp>
        <p:nvSpPr>
          <p:cNvPr id="9" name="Date Placeholder 8">
            <a:extLst>
              <a:ext uri="{FF2B5EF4-FFF2-40B4-BE49-F238E27FC236}">
                <a16:creationId xmlns:a16="http://schemas.microsoft.com/office/drawing/2014/main" id="{53FB70A1-C6D2-CBBB-AF8D-FAB5D3F15337}"/>
              </a:ext>
            </a:extLst>
          </p:cNvPr>
          <p:cNvSpPr>
            <a:spLocks noGrp="1"/>
          </p:cNvSpPr>
          <p:nvPr>
            <p:ph type="dt" sz="half" idx="10"/>
          </p:nvPr>
        </p:nvSpPr>
        <p:spPr/>
        <p:txBody>
          <a:bodyPr/>
          <a:lstStyle/>
          <a:p>
            <a:r>
              <a:rPr lang="en-US">
                <a:latin typeface="Aptos" panose="020B0004020202020204" pitchFamily="34" charset="0"/>
              </a:rPr>
              <a:t>12/13/2024</a:t>
            </a:r>
          </a:p>
        </p:txBody>
      </p:sp>
    </p:spTree>
    <p:extLst>
      <p:ext uri="{BB962C8B-B14F-4D97-AF65-F5344CB8AC3E}">
        <p14:creationId xmlns:p14="http://schemas.microsoft.com/office/powerpoint/2010/main" val="1770240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6502-1A7A-6267-E823-B635EDD0E3A8}"/>
              </a:ext>
            </a:extLst>
          </p:cNvPr>
          <p:cNvSpPr>
            <a:spLocks noGrp="1"/>
          </p:cNvSpPr>
          <p:nvPr>
            <p:ph type="title"/>
          </p:nvPr>
        </p:nvSpPr>
        <p:spPr/>
        <p:txBody>
          <a:bodyPr/>
          <a:lstStyle/>
          <a:p>
            <a:r>
              <a:rPr lang="en-US">
                <a:latin typeface="Georgia" panose="02040502050405020303" pitchFamily="18" charset="0"/>
                <a:ea typeface="+mj-lt"/>
                <a:cs typeface="+mj-lt"/>
              </a:rPr>
              <a:t>Key Apprenticeship Initiatives</a:t>
            </a:r>
            <a:endParaRPr lang="en-US">
              <a:latin typeface="Georgia" panose="02040502050405020303" pitchFamily="18" charset="0"/>
            </a:endParaRPr>
          </a:p>
        </p:txBody>
      </p:sp>
      <p:sp>
        <p:nvSpPr>
          <p:cNvPr id="4" name="Footer Placeholder 3">
            <a:extLst>
              <a:ext uri="{FF2B5EF4-FFF2-40B4-BE49-F238E27FC236}">
                <a16:creationId xmlns:a16="http://schemas.microsoft.com/office/drawing/2014/main" id="{7CBFFBF3-6189-2006-6C02-F1F514169959}"/>
              </a:ext>
            </a:extLst>
          </p:cNvPr>
          <p:cNvSpPr>
            <a:spLocks noGrp="1"/>
          </p:cNvSpPr>
          <p:nvPr>
            <p:ph type="ftr" sz="quarter" idx="11"/>
          </p:nvPr>
        </p:nvSpPr>
        <p:spPr/>
        <p:txBody>
          <a:bodyPr/>
          <a:lstStyle/>
          <a:p>
            <a:r>
              <a:rPr lang="en-US">
                <a:latin typeface="Aptos" panose="020B0004020202020204" pitchFamily="34" charset="0"/>
                <a:ea typeface="+mn-lt"/>
                <a:cs typeface="+mn-lt"/>
              </a:rPr>
              <a:t>Informational – Not For Distribution</a:t>
            </a:r>
          </a:p>
        </p:txBody>
      </p:sp>
      <p:sp>
        <p:nvSpPr>
          <p:cNvPr id="6" name="Slide Number Placeholder 5">
            <a:extLst>
              <a:ext uri="{FF2B5EF4-FFF2-40B4-BE49-F238E27FC236}">
                <a16:creationId xmlns:a16="http://schemas.microsoft.com/office/drawing/2014/main" id="{18E791A8-B0BF-4403-2415-EF93D24FE57A}"/>
              </a:ext>
            </a:extLst>
          </p:cNvPr>
          <p:cNvSpPr>
            <a:spLocks noGrp="1"/>
          </p:cNvSpPr>
          <p:nvPr>
            <p:ph type="sldNum" sz="quarter" idx="12"/>
          </p:nvPr>
        </p:nvSpPr>
        <p:spPr/>
        <p:txBody>
          <a:bodyPr/>
          <a:lstStyle/>
          <a:p>
            <a:fld id="{E31375A4-56A4-47D6-9801-1991572033F7}" type="slidenum">
              <a:rPr lang="en-US" smtClean="0">
                <a:latin typeface="Aptos" panose="020B0004020202020204" pitchFamily="34" charset="0"/>
              </a:rPr>
              <a:t>16</a:t>
            </a:fld>
            <a:endParaRPr lang="en-US">
              <a:latin typeface="Aptos" panose="020B0004020202020204" pitchFamily="34" charset="0"/>
            </a:endParaRPr>
          </a:p>
        </p:txBody>
      </p:sp>
      <p:sp>
        <p:nvSpPr>
          <p:cNvPr id="12" name="Content Placeholder 5">
            <a:extLst>
              <a:ext uri="{FF2B5EF4-FFF2-40B4-BE49-F238E27FC236}">
                <a16:creationId xmlns:a16="http://schemas.microsoft.com/office/drawing/2014/main" id="{93E8727B-8417-842A-BDAB-485F6664D242}"/>
              </a:ext>
            </a:extLst>
          </p:cNvPr>
          <p:cNvSpPr txBox="1">
            <a:spLocks/>
          </p:cNvSpPr>
          <p:nvPr/>
        </p:nvSpPr>
        <p:spPr>
          <a:xfrm>
            <a:off x="940723" y="2146968"/>
            <a:ext cx="5155277" cy="3173145"/>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b="1">
                <a:latin typeface="Aptos" panose="020B0004020202020204" pitchFamily="34" charset="0"/>
                <a:cs typeface="Arial"/>
              </a:rPr>
              <a:t>Strategic Initiatives</a:t>
            </a:r>
          </a:p>
          <a:p>
            <a:pPr lvl="1">
              <a:spcAft>
                <a:spcPts val="1200"/>
              </a:spcAft>
            </a:pPr>
            <a:r>
              <a:rPr lang="en-US" sz="2000">
                <a:latin typeface="Aptos" panose="020B0004020202020204" pitchFamily="34" charset="0"/>
                <a:cs typeface="Arial"/>
              </a:rPr>
              <a:t>Targeted Outreach:  Industry Sprints/Challenges</a:t>
            </a:r>
          </a:p>
          <a:p>
            <a:pPr lvl="1">
              <a:spcAft>
                <a:spcPts val="1200"/>
              </a:spcAft>
            </a:pPr>
            <a:r>
              <a:rPr lang="en-US" sz="2000">
                <a:latin typeface="Aptos" panose="020B0004020202020204" pitchFamily="34" charset="0"/>
                <a:cs typeface="Arial"/>
              </a:rPr>
              <a:t>Apprenticeship Ambassadors</a:t>
            </a:r>
          </a:p>
          <a:p>
            <a:pPr lvl="1">
              <a:spcAft>
                <a:spcPts val="1200"/>
              </a:spcAft>
            </a:pPr>
            <a:r>
              <a:rPr lang="en-US" sz="2000">
                <a:latin typeface="Aptos" panose="020B0004020202020204" pitchFamily="34" charset="0"/>
                <a:cs typeface="Arial"/>
              </a:rPr>
              <a:t>Apprenticeship Trailblazers </a:t>
            </a:r>
          </a:p>
          <a:p>
            <a:pPr lvl="1">
              <a:spcAft>
                <a:spcPts val="1200"/>
              </a:spcAft>
            </a:pPr>
            <a:r>
              <a:rPr lang="en-US" sz="2000">
                <a:latin typeface="Aptos" panose="020B0004020202020204" pitchFamily="34" charset="0"/>
                <a:cs typeface="Arial"/>
              </a:rPr>
              <a:t>ACA Recommendations</a:t>
            </a:r>
          </a:p>
          <a:p>
            <a:pPr lvl="1">
              <a:spcAft>
                <a:spcPts val="1200"/>
              </a:spcAft>
            </a:pPr>
            <a:r>
              <a:rPr lang="en-US" sz="2000">
                <a:latin typeface="Aptos" panose="020B0004020202020204" pitchFamily="34" charset="0"/>
                <a:cs typeface="Arial"/>
              </a:rPr>
              <a:t>Policy and Guidance Updates</a:t>
            </a:r>
          </a:p>
          <a:p>
            <a:pPr marL="457200" lvl="1" indent="0">
              <a:spcAft>
                <a:spcPts val="1200"/>
              </a:spcAft>
              <a:buFont typeface="Arial" panose="020B0604020202020204" pitchFamily="34" charset="0"/>
              <a:buNone/>
            </a:pPr>
            <a:endParaRPr lang="en-US" sz="2000">
              <a:latin typeface="Aptos" panose="020B0004020202020204" pitchFamily="34" charset="0"/>
              <a:cs typeface="Arial"/>
            </a:endParaRPr>
          </a:p>
          <a:p>
            <a:pPr lvl="1">
              <a:spcAft>
                <a:spcPts val="1200"/>
              </a:spcAft>
            </a:pPr>
            <a:endParaRPr lang="en-US" sz="2000">
              <a:latin typeface="Aptos" panose="020B0004020202020204" pitchFamily="34" charset="0"/>
              <a:cs typeface="Arial"/>
            </a:endParaRPr>
          </a:p>
        </p:txBody>
      </p:sp>
      <p:sp>
        <p:nvSpPr>
          <p:cNvPr id="14" name="Content Placeholder 7">
            <a:extLst>
              <a:ext uri="{FF2B5EF4-FFF2-40B4-BE49-F238E27FC236}">
                <a16:creationId xmlns:a16="http://schemas.microsoft.com/office/drawing/2014/main" id="{B9F9CC86-0CB1-439E-93BB-0527FE567E1D}"/>
              </a:ext>
            </a:extLst>
          </p:cNvPr>
          <p:cNvSpPr txBox="1">
            <a:spLocks/>
          </p:cNvSpPr>
          <p:nvPr/>
        </p:nvSpPr>
        <p:spPr>
          <a:xfrm>
            <a:off x="6096000" y="2146968"/>
            <a:ext cx="5249058" cy="30680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sz="2000" b="1">
                <a:latin typeface="Aptos" panose="020B0004020202020204" pitchFamily="34" charset="0"/>
                <a:cs typeface="Arial"/>
              </a:rPr>
              <a:t>Access &amp; Opportunity </a:t>
            </a:r>
            <a:endParaRPr lang="en-US">
              <a:latin typeface="Aptos" panose="020B0004020202020204" pitchFamily="34" charset="0"/>
              <a:cs typeface="Arial"/>
            </a:endParaRPr>
          </a:p>
          <a:p>
            <a:pPr lvl="1">
              <a:spcAft>
                <a:spcPts val="1200"/>
              </a:spcAft>
            </a:pPr>
            <a:r>
              <a:rPr lang="en-US" sz="2000">
                <a:latin typeface="Aptos" panose="020B0004020202020204" pitchFamily="34" charset="0"/>
                <a:cs typeface="Arial"/>
              </a:rPr>
              <a:t>Increased Policy Direction</a:t>
            </a:r>
          </a:p>
          <a:p>
            <a:pPr lvl="1">
              <a:spcAft>
                <a:spcPts val="1200"/>
              </a:spcAft>
            </a:pPr>
            <a:r>
              <a:rPr lang="en-US" sz="2000">
                <a:latin typeface="Aptos" panose="020B0004020202020204" pitchFamily="34" charset="0"/>
                <a:cs typeface="Arial"/>
              </a:rPr>
              <a:t>Enhanced Compliance Efforts</a:t>
            </a:r>
          </a:p>
          <a:p>
            <a:pPr lvl="1">
              <a:spcAft>
                <a:spcPts val="1200"/>
              </a:spcAft>
            </a:pPr>
            <a:r>
              <a:rPr lang="en-US" sz="2000">
                <a:latin typeface="Aptos" panose="020B0004020202020204" pitchFamily="34" charset="0"/>
                <a:cs typeface="Arial"/>
              </a:rPr>
              <a:t>Strategic Partnerships with Equity Organizations</a:t>
            </a:r>
          </a:p>
          <a:p>
            <a:pPr lvl="1">
              <a:spcAft>
                <a:spcPts val="1200"/>
              </a:spcAft>
            </a:pPr>
            <a:r>
              <a:rPr lang="en-US" sz="2000">
                <a:latin typeface="Aptos" panose="020B0004020202020204" pitchFamily="34" charset="0"/>
                <a:cs typeface="Arial"/>
              </a:rPr>
              <a:t>Improved Data Analysis and Transparency</a:t>
            </a:r>
          </a:p>
        </p:txBody>
      </p:sp>
      <p:sp>
        <p:nvSpPr>
          <p:cNvPr id="3" name="Date Placeholder 2">
            <a:extLst>
              <a:ext uri="{FF2B5EF4-FFF2-40B4-BE49-F238E27FC236}">
                <a16:creationId xmlns:a16="http://schemas.microsoft.com/office/drawing/2014/main" id="{DDEC09C2-C4DF-71B9-D8FC-E8A16EC1DB3F}"/>
              </a:ext>
            </a:extLst>
          </p:cNvPr>
          <p:cNvSpPr>
            <a:spLocks noGrp="1"/>
          </p:cNvSpPr>
          <p:nvPr>
            <p:ph type="dt" sz="half" idx="10"/>
          </p:nvPr>
        </p:nvSpPr>
        <p:spPr/>
        <p:txBody>
          <a:bodyPr/>
          <a:lstStyle/>
          <a:p>
            <a:r>
              <a:rPr lang="en-US">
                <a:latin typeface="Aptos" panose="020B0004020202020204" pitchFamily="34" charset="0"/>
              </a:rPr>
              <a:t>12/13/2024</a:t>
            </a:r>
          </a:p>
        </p:txBody>
      </p:sp>
      <p:sp>
        <p:nvSpPr>
          <p:cNvPr id="5" name="Content Placeholder 5">
            <a:extLst>
              <a:ext uri="{FF2B5EF4-FFF2-40B4-BE49-F238E27FC236}">
                <a16:creationId xmlns:a16="http://schemas.microsoft.com/office/drawing/2014/main" id="{8593E3EE-C375-C729-D00A-73E73A13CD99}"/>
              </a:ext>
            </a:extLst>
          </p:cNvPr>
          <p:cNvSpPr txBox="1">
            <a:spLocks/>
          </p:cNvSpPr>
          <p:nvPr/>
        </p:nvSpPr>
        <p:spPr>
          <a:xfrm>
            <a:off x="940723" y="5321968"/>
            <a:ext cx="10221165" cy="90125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2000" b="1">
                <a:latin typeface="Montserrat"/>
                <a:cs typeface="Arial"/>
              </a:rPr>
              <a:t>Over 1 million individuals have started an apprenticeship since the start of the Biden Administration: Youth (350K); Non-traditional occupations (50%); Underserved communities (426K)</a:t>
            </a:r>
            <a:endParaRPr lang="en-US" b="1"/>
          </a:p>
          <a:p>
            <a:pPr marL="0" indent="0">
              <a:spcAft>
                <a:spcPts val="1200"/>
              </a:spcAft>
              <a:buNone/>
            </a:pPr>
            <a:endParaRPr lang="en-US" sz="2000" b="1">
              <a:latin typeface="Aptos" panose="020B0004020202020204" pitchFamily="34" charset="0"/>
              <a:cs typeface="Arial"/>
            </a:endParaRPr>
          </a:p>
          <a:p>
            <a:pPr marL="457200" lvl="1" indent="0">
              <a:spcAft>
                <a:spcPts val="1200"/>
              </a:spcAft>
              <a:buNone/>
            </a:pPr>
            <a:endParaRPr lang="en-US" sz="2000" b="1">
              <a:latin typeface="Aptos" panose="020B0004020202020204" pitchFamily="34" charset="0"/>
              <a:cs typeface="Arial"/>
            </a:endParaRPr>
          </a:p>
          <a:p>
            <a:pPr lvl="1">
              <a:spcAft>
                <a:spcPts val="1200"/>
              </a:spcAft>
              <a:buFont typeface="Arial" panose="020B0604020202020204" pitchFamily="34" charset="0"/>
              <a:buChar char="•"/>
            </a:pPr>
            <a:endParaRPr lang="en-US" sz="2000" b="1">
              <a:latin typeface="Aptos" panose="020B0004020202020204" pitchFamily="34" charset="0"/>
              <a:cs typeface="Arial"/>
            </a:endParaRPr>
          </a:p>
        </p:txBody>
      </p:sp>
    </p:spTree>
    <p:extLst>
      <p:ext uri="{BB962C8B-B14F-4D97-AF65-F5344CB8AC3E}">
        <p14:creationId xmlns:p14="http://schemas.microsoft.com/office/powerpoint/2010/main" val="336133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a:extLst>
              <a:ext uri="{FF2B5EF4-FFF2-40B4-BE49-F238E27FC236}">
                <a16:creationId xmlns:a16="http://schemas.microsoft.com/office/drawing/2014/main" id="{536A93FA-1455-0186-1D0D-7DE2303FF7C0}"/>
              </a:ext>
            </a:extLst>
          </p:cNvPr>
          <p:cNvSpPr txBox="1">
            <a:spLocks/>
          </p:cNvSpPr>
          <p:nvPr/>
        </p:nvSpPr>
        <p:spPr>
          <a:xfrm>
            <a:off x="8201486" y="1641222"/>
            <a:ext cx="3372366" cy="3489702"/>
          </a:xfrm>
          <a:prstGeom prst="rect">
            <a:avLst/>
          </a:prstGeom>
        </p:spPr>
        <p:txBody>
          <a:bodyPr lIns="91440" tIns="45720" rIns="91440" bIns="45720" anchor="t"/>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800" b="1">
                <a:solidFill>
                  <a:schemeClr val="accent1"/>
                </a:solidFill>
                <a:latin typeface="Aptos" panose="020B0004020202020204" pitchFamily="34" charset="0"/>
                <a:cs typeface="Arial"/>
              </a:rPr>
              <a:t>The 10</a:t>
            </a:r>
            <a:r>
              <a:rPr lang="en-US" sz="1800" b="1" baseline="30000">
                <a:solidFill>
                  <a:schemeClr val="accent1"/>
                </a:solidFill>
                <a:latin typeface="Aptos" panose="020B0004020202020204" pitchFamily="34" charset="0"/>
                <a:cs typeface="Arial"/>
              </a:rPr>
              <a:t>th</a:t>
            </a:r>
            <a:r>
              <a:rPr lang="en-US" sz="1800" b="1">
                <a:solidFill>
                  <a:schemeClr val="accent1"/>
                </a:solidFill>
                <a:latin typeface="Aptos" panose="020B0004020202020204" pitchFamily="34" charset="0"/>
                <a:cs typeface="Arial"/>
              </a:rPr>
              <a:t> Annual National Apprenticeship Week (NAW) took place from</a:t>
            </a:r>
            <a:br>
              <a:rPr lang="en-US" sz="1800" b="1">
                <a:latin typeface="Aptos" panose="020B0004020202020204" pitchFamily="34" charset="0"/>
              </a:rPr>
            </a:br>
            <a:r>
              <a:rPr lang="en-US" sz="1800" b="1">
                <a:solidFill>
                  <a:schemeClr val="accent1"/>
                </a:solidFill>
                <a:latin typeface="Aptos" panose="020B0004020202020204" pitchFamily="34" charset="0"/>
                <a:cs typeface="Arial"/>
              </a:rPr>
              <a:t>November 18-24, 2024!</a:t>
            </a:r>
            <a:endParaRPr lang="en-US" sz="1800">
              <a:solidFill>
                <a:schemeClr val="accent1"/>
              </a:solidFill>
              <a:latin typeface="Aptos" panose="020B0004020202020204" pitchFamily="34" charset="0"/>
              <a:cs typeface="Arial"/>
            </a:endParaRPr>
          </a:p>
          <a:p>
            <a:pPr marL="0" indent="0">
              <a:buNone/>
            </a:pPr>
            <a:r>
              <a:rPr lang="en-US" sz="1500">
                <a:solidFill>
                  <a:schemeClr val="tx1"/>
                </a:solidFill>
                <a:latin typeface="Aptos" panose="020B0004020202020204" pitchFamily="34" charset="0"/>
                <a:cs typeface="Arial"/>
              </a:rPr>
              <a:t>The theme for the 2024 celebration was </a:t>
            </a:r>
            <a:r>
              <a:rPr lang="en-US" sz="1500" b="1">
                <a:solidFill>
                  <a:srgbClr val="FF0000"/>
                </a:solidFill>
                <a:latin typeface="Aptos" panose="020B0004020202020204" pitchFamily="34" charset="0"/>
                <a:cs typeface="Arial"/>
              </a:rPr>
              <a:t>"National Apprenticeship Week: 10 years of Engagement Expansion, and Innovation."</a:t>
            </a:r>
          </a:p>
          <a:p>
            <a:pPr marL="0" indent="0">
              <a:spcAft>
                <a:spcPts val="0"/>
              </a:spcAft>
              <a:buNone/>
            </a:pPr>
            <a:r>
              <a:rPr lang="en-US" sz="1500">
                <a:solidFill>
                  <a:schemeClr val="tx1"/>
                </a:solidFill>
                <a:latin typeface="Aptos" panose="020B0004020202020204" pitchFamily="34" charset="0"/>
                <a:cs typeface="Arial"/>
              </a:rPr>
              <a:t>NAW is a nationwide celebration that brings together business leaders, career seekers, labor, educational institutions, and other critical partners to demonstrate their support for apprenticeship. </a:t>
            </a:r>
            <a:endParaRPr lang="en-US" sz="2799">
              <a:solidFill>
                <a:schemeClr val="tx1"/>
              </a:solidFill>
              <a:latin typeface="Aptos" panose="020B0004020202020204" pitchFamily="34" charset="0"/>
            </a:endParaRPr>
          </a:p>
        </p:txBody>
      </p:sp>
      <p:sp>
        <p:nvSpPr>
          <p:cNvPr id="6" name="Title 6">
            <a:extLst>
              <a:ext uri="{FF2B5EF4-FFF2-40B4-BE49-F238E27FC236}">
                <a16:creationId xmlns:a16="http://schemas.microsoft.com/office/drawing/2014/main" id="{9967C4B6-5DC6-F9FE-7752-59552EC71511}"/>
              </a:ext>
            </a:extLst>
          </p:cNvPr>
          <p:cNvSpPr>
            <a:spLocks noGrp="1"/>
          </p:cNvSpPr>
          <p:nvPr>
            <p:ph type="title"/>
          </p:nvPr>
        </p:nvSpPr>
        <p:spPr>
          <a:xfrm flipV="1">
            <a:off x="2792618" y="1078232"/>
            <a:ext cx="6801317" cy="357228"/>
          </a:xfrm>
        </p:spPr>
        <p:txBody>
          <a:bodyPr/>
          <a:lstStyle/>
          <a:p>
            <a:endParaRPr lang="en-US"/>
          </a:p>
        </p:txBody>
      </p:sp>
      <p:sp>
        <p:nvSpPr>
          <p:cNvPr id="144" name="TextBox 143">
            <a:extLst>
              <a:ext uri="{FF2B5EF4-FFF2-40B4-BE49-F238E27FC236}">
                <a16:creationId xmlns:a16="http://schemas.microsoft.com/office/drawing/2014/main" id="{D1EC3D70-8795-6748-5560-CE7A2C1F6C35}"/>
              </a:ext>
            </a:extLst>
          </p:cNvPr>
          <p:cNvSpPr txBox="1"/>
          <p:nvPr/>
        </p:nvSpPr>
        <p:spPr>
          <a:xfrm>
            <a:off x="8201486" y="5212332"/>
            <a:ext cx="3368982" cy="923330"/>
          </a:xfrm>
          <a:prstGeom prst="rect">
            <a:avLst/>
          </a:prstGeom>
          <a:noFill/>
        </p:spPr>
        <p:txBody>
          <a:bodyPr wrap="square" lIns="91440" tIns="45720" rIns="91440" bIns="45720" rtlCol="0" anchor="ctr" anchorCtr="0">
            <a:spAutoFit/>
          </a:bodyPr>
          <a:lstStyle/>
          <a:p>
            <a:pPr algn="ctr"/>
            <a:r>
              <a:rPr lang="en-US" b="1">
                <a:latin typeface="Aptos" panose="020B0004020202020204" pitchFamily="34" charset="0"/>
                <a:ea typeface="Segoe UI" panose="020B0502040204020203" pitchFamily="34" charset="0"/>
                <a:cs typeface="Helvetica"/>
              </a:rPr>
              <a:t>Get ready for National Apprenticeship DAY on </a:t>
            </a:r>
            <a:endParaRPr lang="en-US" sz="1600" b="1">
              <a:latin typeface="Aptos" panose="020B0004020202020204" pitchFamily="34" charset="0"/>
              <a:ea typeface="Segoe UI" panose="020B0502040204020203" pitchFamily="34" charset="0"/>
              <a:cs typeface="Helvetica"/>
            </a:endParaRPr>
          </a:p>
          <a:p>
            <a:pPr algn="ctr"/>
            <a:r>
              <a:rPr lang="en-US" b="1">
                <a:latin typeface="Aptos" panose="020B0004020202020204" pitchFamily="34" charset="0"/>
                <a:ea typeface="Segoe UI" panose="020B0502040204020203" pitchFamily="34" charset="0"/>
                <a:cs typeface="Helvetica"/>
              </a:rPr>
              <a:t>April 30, 2025!</a:t>
            </a:r>
            <a:endParaRPr lang="en-US" sz="1600" b="1">
              <a:latin typeface="Aptos" panose="020B0004020202020204" pitchFamily="34" charset="0"/>
              <a:ea typeface="Segoe UI" panose="020B0502040204020203" pitchFamily="34" charset="0"/>
              <a:cs typeface="Helvetica"/>
            </a:endParaRPr>
          </a:p>
        </p:txBody>
      </p:sp>
      <p:cxnSp>
        <p:nvCxnSpPr>
          <p:cNvPr id="161" name="Straight Connector 160">
            <a:extLst>
              <a:ext uri="{FF2B5EF4-FFF2-40B4-BE49-F238E27FC236}">
                <a16:creationId xmlns:a16="http://schemas.microsoft.com/office/drawing/2014/main" id="{D2FA4D04-E482-2B84-6576-628AFB862ED1}"/>
              </a:ext>
            </a:extLst>
          </p:cNvPr>
          <p:cNvCxnSpPr>
            <a:cxnSpLocks/>
          </p:cNvCxnSpPr>
          <p:nvPr/>
        </p:nvCxnSpPr>
        <p:spPr>
          <a:xfrm flipV="1">
            <a:off x="7797053" y="1013784"/>
            <a:ext cx="0" cy="526087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AutoShape 2">
            <a:extLst>
              <a:ext uri="{FF2B5EF4-FFF2-40B4-BE49-F238E27FC236}">
                <a16:creationId xmlns:a16="http://schemas.microsoft.com/office/drawing/2014/main" id="{C5BCB23F-9D85-8141-87BA-FB49A98B30B0}"/>
              </a:ext>
            </a:extLst>
          </p:cNvPr>
          <p:cNvSpPr>
            <a:spLocks noChangeAspect="1" noChangeArrowheads="1"/>
          </p:cNvSpPr>
          <p:nvPr/>
        </p:nvSpPr>
        <p:spPr bwMode="auto">
          <a:xfrm>
            <a:off x="5943600" y="325815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sp>
        <p:nvSpPr>
          <p:cNvPr id="8" name="TextBox 7">
            <a:extLst>
              <a:ext uri="{FF2B5EF4-FFF2-40B4-BE49-F238E27FC236}">
                <a16:creationId xmlns:a16="http://schemas.microsoft.com/office/drawing/2014/main" id="{A81E179A-4D4C-A0B3-766E-218E976735E2}"/>
              </a:ext>
            </a:extLst>
          </p:cNvPr>
          <p:cNvSpPr txBox="1"/>
          <p:nvPr/>
        </p:nvSpPr>
        <p:spPr bwMode="auto">
          <a:xfrm>
            <a:off x="1010522" y="1076875"/>
            <a:ext cx="6848041" cy="370807"/>
          </a:xfrm>
          <a:prstGeom prst="rect">
            <a:avLst/>
          </a:prstGeom>
          <a:solidFill>
            <a:schemeClr val="bg2"/>
          </a:solidFill>
          <a:ln>
            <a:noFill/>
          </a:ln>
        </p:spPr>
        <p:txBody>
          <a:bodyPr wrap="square" lIns="91440" tIns="45720" rIns="91440" bIns="45720" rtlCol="0" anchor="t">
            <a:spAutoFit/>
          </a:bodyPr>
          <a:lstStyle/>
          <a:p>
            <a:pPr algn="l">
              <a:lnSpc>
                <a:spcPct val="120000"/>
              </a:lnSpc>
            </a:pPr>
            <a:r>
              <a:rPr lang="en-US" sz="1600" b="1">
                <a:latin typeface="Aptos" panose="020B0004020202020204" pitchFamily="34" charset="0"/>
                <a:cs typeface="Arial"/>
              </a:rPr>
              <a:t>2024</a:t>
            </a:r>
            <a:r>
              <a:rPr lang="en-US" sz="1600">
                <a:latin typeface="Aptos" panose="020B0004020202020204" pitchFamily="34" charset="0"/>
                <a:cs typeface="Arial"/>
              </a:rPr>
              <a:t> By the Numbers</a:t>
            </a:r>
          </a:p>
        </p:txBody>
      </p:sp>
      <p:pic>
        <p:nvPicPr>
          <p:cNvPr id="12" name="Picture 11" descr="A group of people sitting at a table with a star above them&#10;&#10;Description automatically generated">
            <a:extLst>
              <a:ext uri="{FF2B5EF4-FFF2-40B4-BE49-F238E27FC236}">
                <a16:creationId xmlns:a16="http://schemas.microsoft.com/office/drawing/2014/main" id="{5657304F-5F37-1D93-9279-53A0CFBA6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3" y="1635497"/>
            <a:ext cx="771368" cy="771368"/>
          </a:xfrm>
          <a:prstGeom prst="rect">
            <a:avLst/>
          </a:prstGeom>
        </p:spPr>
      </p:pic>
      <p:pic>
        <p:nvPicPr>
          <p:cNvPr id="14" name="Picture 13" descr="A white line on a blue circle with a person standing on a podium&#10;&#10;Description automatically generated">
            <a:extLst>
              <a:ext uri="{FF2B5EF4-FFF2-40B4-BE49-F238E27FC236}">
                <a16:creationId xmlns:a16="http://schemas.microsoft.com/office/drawing/2014/main" id="{F83B963F-392B-34BD-B7F2-20D43623F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4673" y="1660257"/>
            <a:ext cx="771368" cy="771368"/>
          </a:xfrm>
          <a:prstGeom prst="rect">
            <a:avLst/>
          </a:prstGeom>
        </p:spPr>
      </p:pic>
      <p:pic>
        <p:nvPicPr>
          <p:cNvPr id="16" name="Picture 15" descr="A person holding a tablet and a star&#10;&#10;Description automatically generated">
            <a:extLst>
              <a:ext uri="{FF2B5EF4-FFF2-40B4-BE49-F238E27FC236}">
                <a16:creationId xmlns:a16="http://schemas.microsoft.com/office/drawing/2014/main" id="{995E9401-461B-6BC4-5173-AFBDAC13F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2111" y="1660257"/>
            <a:ext cx="771368" cy="771368"/>
          </a:xfrm>
          <a:prstGeom prst="rect">
            <a:avLst/>
          </a:prstGeom>
        </p:spPr>
      </p:pic>
      <p:sp>
        <p:nvSpPr>
          <p:cNvPr id="21" name="TextBox 20">
            <a:extLst>
              <a:ext uri="{FF2B5EF4-FFF2-40B4-BE49-F238E27FC236}">
                <a16:creationId xmlns:a16="http://schemas.microsoft.com/office/drawing/2014/main" id="{43B9B510-6C0A-F762-5B9E-7D7A13C843A2}"/>
              </a:ext>
            </a:extLst>
          </p:cNvPr>
          <p:cNvSpPr txBox="1"/>
          <p:nvPr/>
        </p:nvSpPr>
        <p:spPr bwMode="auto">
          <a:xfrm>
            <a:off x="1056661" y="1640348"/>
            <a:ext cx="1068456" cy="8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lnSpc>
                <a:spcPct val="120000"/>
              </a:lnSpc>
            </a:pPr>
            <a:r>
              <a:rPr lang="en-US" sz="2600" b="1">
                <a:solidFill>
                  <a:schemeClr val="accent5"/>
                </a:solidFill>
                <a:latin typeface="Aptos" panose="020B0004020202020204" pitchFamily="34" charset="0"/>
                <a:cs typeface="Arial"/>
              </a:rPr>
              <a:t>2,503</a:t>
            </a:r>
            <a:r>
              <a:rPr lang="en-US" sz="2400" b="1">
                <a:solidFill>
                  <a:schemeClr val="accent5"/>
                </a:solidFill>
                <a:latin typeface="Aptos" panose="020B0004020202020204" pitchFamily="34" charset="0"/>
                <a:cs typeface="Arial"/>
              </a:rPr>
              <a:t> </a:t>
            </a:r>
            <a:r>
              <a:rPr lang="en-US" sz="1400" b="1">
                <a:solidFill>
                  <a:schemeClr val="accent5"/>
                </a:solidFill>
                <a:latin typeface="Aptos" panose="020B0004020202020204" pitchFamily="34" charset="0"/>
                <a:cs typeface="Arial"/>
              </a:rPr>
              <a:t>Activities</a:t>
            </a:r>
            <a:endParaRPr lang="en-US" sz="1400" b="1">
              <a:solidFill>
                <a:schemeClr val="accent5"/>
              </a:solidFill>
              <a:latin typeface="Aptos" panose="020B00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4DEF4B3-7485-C47E-6DBF-34F0600B1FC5}"/>
              </a:ext>
            </a:extLst>
          </p:cNvPr>
          <p:cNvSpPr txBox="1"/>
          <p:nvPr/>
        </p:nvSpPr>
        <p:spPr bwMode="auto">
          <a:xfrm>
            <a:off x="3222940" y="1640348"/>
            <a:ext cx="1465043" cy="8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lnSpc>
                <a:spcPct val="120000"/>
              </a:lnSpc>
            </a:pPr>
            <a:r>
              <a:rPr lang="en-US" sz="2600" b="1">
                <a:solidFill>
                  <a:schemeClr val="accent5"/>
                </a:solidFill>
                <a:latin typeface="Aptos" panose="020B0004020202020204" pitchFamily="34" charset="0"/>
                <a:cs typeface="Arial"/>
              </a:rPr>
              <a:t>909 </a:t>
            </a:r>
            <a:r>
              <a:rPr lang="en-US" sz="1400" b="1">
                <a:solidFill>
                  <a:schemeClr val="accent5"/>
                </a:solidFill>
                <a:latin typeface="Aptos" panose="020B0004020202020204" pitchFamily="34" charset="0"/>
                <a:cs typeface="Arial"/>
              </a:rPr>
              <a:t>Proclamations</a:t>
            </a:r>
            <a:endParaRPr lang="en-US" sz="1400" b="1">
              <a:solidFill>
                <a:schemeClr val="accent5"/>
              </a:solidFill>
              <a:latin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C8C6A8E-C678-9A86-BF1F-FF94127EF604}"/>
              </a:ext>
            </a:extLst>
          </p:cNvPr>
          <p:cNvSpPr txBox="1"/>
          <p:nvPr/>
        </p:nvSpPr>
        <p:spPr bwMode="auto">
          <a:xfrm>
            <a:off x="5661115" y="1640348"/>
            <a:ext cx="1041245" cy="816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rtlCol="0" anchor="t">
            <a:spAutoFit/>
          </a:bodyPr>
          <a:lstStyle/>
          <a:p>
            <a:pPr algn="l">
              <a:lnSpc>
                <a:spcPct val="120000"/>
              </a:lnSpc>
            </a:pPr>
            <a:r>
              <a:rPr lang="en-US" sz="2600" b="1">
                <a:solidFill>
                  <a:schemeClr val="accent5"/>
                </a:solidFill>
                <a:latin typeface="Aptos" panose="020B0004020202020204" pitchFamily="34" charset="0"/>
                <a:cs typeface="Arial"/>
              </a:rPr>
              <a:t>1,594 </a:t>
            </a:r>
            <a:r>
              <a:rPr lang="en-US" sz="1400" b="1">
                <a:solidFill>
                  <a:schemeClr val="accent5"/>
                </a:solidFill>
                <a:latin typeface="Aptos" panose="020B0004020202020204" pitchFamily="34" charset="0"/>
                <a:cs typeface="Arial"/>
              </a:rPr>
              <a:t>Events</a:t>
            </a:r>
          </a:p>
        </p:txBody>
      </p:sp>
      <p:pic>
        <p:nvPicPr>
          <p:cNvPr id="4" name="Picture 3">
            <a:extLst>
              <a:ext uri="{FF2B5EF4-FFF2-40B4-BE49-F238E27FC236}">
                <a16:creationId xmlns:a16="http://schemas.microsoft.com/office/drawing/2014/main" id="{E25C307D-F3E7-105B-9211-5D7E54B6A0DC}"/>
              </a:ext>
            </a:extLst>
          </p:cNvPr>
          <p:cNvPicPr>
            <a:picLocks noChangeAspect="1"/>
          </p:cNvPicPr>
          <p:nvPr/>
        </p:nvPicPr>
        <p:blipFill>
          <a:blip r:embed="rId6"/>
          <a:stretch>
            <a:fillRect/>
          </a:stretch>
        </p:blipFill>
        <p:spPr>
          <a:xfrm>
            <a:off x="7475046" y="4395"/>
            <a:ext cx="4716954" cy="1528704"/>
          </a:xfrm>
          <a:prstGeom prst="rect">
            <a:avLst/>
          </a:prstGeom>
        </p:spPr>
      </p:pic>
      <p:pic>
        <p:nvPicPr>
          <p:cNvPr id="10" name="Picture 9">
            <a:extLst>
              <a:ext uri="{FF2B5EF4-FFF2-40B4-BE49-F238E27FC236}">
                <a16:creationId xmlns:a16="http://schemas.microsoft.com/office/drawing/2014/main" id="{9A173BD5-F559-2BDF-A826-C86672E88B0D}"/>
              </a:ext>
            </a:extLst>
          </p:cNvPr>
          <p:cNvPicPr>
            <a:picLocks noChangeAspect="1"/>
          </p:cNvPicPr>
          <p:nvPr/>
        </p:nvPicPr>
        <p:blipFill>
          <a:blip r:embed="rId7"/>
          <a:srcRect l="-640" r="5957" b="137"/>
          <a:stretch/>
        </p:blipFill>
        <p:spPr>
          <a:xfrm>
            <a:off x="477525" y="2584475"/>
            <a:ext cx="7115633" cy="3692901"/>
          </a:xfrm>
          <a:prstGeom prst="rect">
            <a:avLst/>
          </a:prstGeom>
        </p:spPr>
      </p:pic>
      <p:sp>
        <p:nvSpPr>
          <p:cNvPr id="7" name="Footer Placeholder 6">
            <a:extLst>
              <a:ext uri="{FF2B5EF4-FFF2-40B4-BE49-F238E27FC236}">
                <a16:creationId xmlns:a16="http://schemas.microsoft.com/office/drawing/2014/main" id="{C9BCCD08-3C81-A846-5B40-B12CD2EB1270}"/>
              </a:ext>
            </a:extLst>
          </p:cNvPr>
          <p:cNvSpPr>
            <a:spLocks noGrp="1"/>
          </p:cNvSpPr>
          <p:nvPr>
            <p:ph type="ftr" sz="quarter" idx="11"/>
          </p:nvPr>
        </p:nvSpPr>
        <p:spPr/>
        <p:txBody>
          <a:bodyPr/>
          <a:lstStyle/>
          <a:p>
            <a:pPr defTabSz="914400" eaLnBrk="1" hangingPunct="1"/>
            <a:r>
              <a:rPr lang="en-US">
                <a:solidFill>
                  <a:schemeClr val="bg1">
                    <a:lumMod val="50000"/>
                  </a:schemeClr>
                </a:solidFill>
              </a:rPr>
              <a:t>Informational – Not For Distribution</a:t>
            </a:r>
          </a:p>
        </p:txBody>
      </p:sp>
      <p:sp>
        <p:nvSpPr>
          <p:cNvPr id="9" name="Footer Placeholder 3">
            <a:extLst>
              <a:ext uri="{FF2B5EF4-FFF2-40B4-BE49-F238E27FC236}">
                <a16:creationId xmlns:a16="http://schemas.microsoft.com/office/drawing/2014/main" id="{29812C8C-2ADA-8080-3F23-77D60A08BBA5}"/>
              </a:ext>
            </a:extLst>
          </p:cNvPr>
          <p:cNvSpPr txBox="1">
            <a:spLocks/>
          </p:cNvSpPr>
          <p:nvPr/>
        </p:nvSpPr>
        <p:spPr>
          <a:xfrm>
            <a:off x="1732848" y="6380170"/>
            <a:ext cx="8686799" cy="222436"/>
          </a:xfrm>
          <a:prstGeom prst="rect">
            <a:avLst/>
          </a:prstGeom>
        </p:spPr>
        <p:txBody>
          <a:bodyPr vert="horz" lIns="0" tIns="45708" rIns="0" bIns="45708" rtlCol="0" anchor="ctr" anchorCtr="0"/>
          <a:lstStyle>
            <a:defPPr>
              <a:defRPr lang="en-US"/>
            </a:defPPr>
            <a:lvl1pPr marL="0" algn="ctr" defTabSz="914400" rtl="0" eaLnBrk="1" latinLnBrk="0" hangingPunct="1">
              <a:defRPr lang="en-US" sz="900" b="0" kern="1200" dirty="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latin typeface="Aptos" panose="020B0004020202020204" pitchFamily="34" charset="0"/>
              </a:rPr>
              <a:t>Informational – Not For Distribution</a:t>
            </a:r>
          </a:p>
        </p:txBody>
      </p:sp>
      <p:sp>
        <p:nvSpPr>
          <p:cNvPr id="11" name="Slide Number Placeholder 5">
            <a:extLst>
              <a:ext uri="{FF2B5EF4-FFF2-40B4-BE49-F238E27FC236}">
                <a16:creationId xmlns:a16="http://schemas.microsoft.com/office/drawing/2014/main" id="{33D64E6F-BE9E-991D-17B7-C1F9859CF1DA}"/>
              </a:ext>
            </a:extLst>
          </p:cNvPr>
          <p:cNvSpPr txBox="1">
            <a:spLocks/>
          </p:cNvSpPr>
          <p:nvPr/>
        </p:nvSpPr>
        <p:spPr>
          <a:xfrm>
            <a:off x="617160" y="6380170"/>
            <a:ext cx="918882"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1375A4-56A4-47D6-9801-1991572033F7}" type="slidenum">
              <a:rPr lang="en-US" sz="1100" smtClean="0">
                <a:latin typeface="Aptos" panose="020B0004020202020204" pitchFamily="34" charset="0"/>
              </a:rPr>
              <a:pPr/>
              <a:t>17</a:t>
            </a:fld>
            <a:endParaRPr lang="en-US">
              <a:latin typeface="Aptos" panose="020B0004020202020204" pitchFamily="34" charset="0"/>
            </a:endParaRPr>
          </a:p>
        </p:txBody>
      </p:sp>
      <p:sp>
        <p:nvSpPr>
          <p:cNvPr id="13" name="Date Placeholder 4">
            <a:extLst>
              <a:ext uri="{FF2B5EF4-FFF2-40B4-BE49-F238E27FC236}">
                <a16:creationId xmlns:a16="http://schemas.microsoft.com/office/drawing/2014/main" id="{ACB8EF64-B031-1E78-809B-AFCA37CA9455}"/>
              </a:ext>
            </a:extLst>
          </p:cNvPr>
          <p:cNvSpPr txBox="1">
            <a:spLocks/>
          </p:cNvSpPr>
          <p:nvPr/>
        </p:nvSpPr>
        <p:spPr>
          <a:xfrm>
            <a:off x="10609640" y="6380170"/>
            <a:ext cx="965200" cy="222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prstClr val="black">
                    <a:lumMod val="90000"/>
                    <a:lumOff val="10000"/>
                  </a:prstClr>
                </a:solidFill>
                <a:latin typeface="Aptos" panose="020B0004020202020204" pitchFamily="34" charset="0"/>
              </a:rPr>
              <a:t>12/13/2024</a:t>
            </a:r>
          </a:p>
        </p:txBody>
      </p:sp>
    </p:spTree>
    <p:extLst>
      <p:ext uri="{BB962C8B-B14F-4D97-AF65-F5344CB8AC3E}">
        <p14:creationId xmlns:p14="http://schemas.microsoft.com/office/powerpoint/2010/main" val="115924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607E81-52AF-EED8-BFC9-A110F565966E}"/>
              </a:ext>
            </a:extLst>
          </p:cNvPr>
          <p:cNvSpPr>
            <a:spLocks noGrp="1"/>
          </p:cNvSpPr>
          <p:nvPr>
            <p:ph type="title"/>
          </p:nvPr>
        </p:nvSpPr>
        <p:spPr/>
        <p:txBody>
          <a:bodyPr/>
          <a:lstStyle/>
          <a:p>
            <a:r>
              <a:rPr lang="en-US">
                <a:latin typeface="Georgia" panose="02040502050405020303" pitchFamily="18" charset="0"/>
              </a:rPr>
              <a:t>Discussion</a:t>
            </a:r>
          </a:p>
        </p:txBody>
      </p:sp>
      <p:sp>
        <p:nvSpPr>
          <p:cNvPr id="8" name="Text Placeholder 7">
            <a:extLst>
              <a:ext uri="{FF2B5EF4-FFF2-40B4-BE49-F238E27FC236}">
                <a16:creationId xmlns:a16="http://schemas.microsoft.com/office/drawing/2014/main" id="{A721D2EA-269E-D569-C01B-847C239033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635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1657-C04E-BA0A-D137-0D2AB2D5B61D}"/>
              </a:ext>
            </a:extLst>
          </p:cNvPr>
          <p:cNvSpPr>
            <a:spLocks noGrp="1"/>
          </p:cNvSpPr>
          <p:nvPr>
            <p:ph type="title"/>
          </p:nvPr>
        </p:nvSpPr>
        <p:spPr>
          <a:xfrm>
            <a:off x="617159" y="1256475"/>
            <a:ext cx="10957679" cy="800925"/>
          </a:xfrm>
        </p:spPr>
        <p:txBody>
          <a:bodyPr>
            <a:noAutofit/>
          </a:bodyPr>
          <a:lstStyle/>
          <a:p>
            <a:r>
              <a:rPr lang="en-US" sz="2800">
                <a:latin typeface="Georgia"/>
              </a:rPr>
              <a:t>Briefing Overview</a:t>
            </a:r>
            <a:endParaRPr lang="en-US" sz="2800">
              <a:latin typeface="Georgia" panose="02040502050405020303" pitchFamily="18" charset="0"/>
            </a:endParaRPr>
          </a:p>
        </p:txBody>
      </p:sp>
      <p:sp>
        <p:nvSpPr>
          <p:cNvPr id="3" name="Content Placeholder 2">
            <a:extLst>
              <a:ext uri="{FF2B5EF4-FFF2-40B4-BE49-F238E27FC236}">
                <a16:creationId xmlns:a16="http://schemas.microsoft.com/office/drawing/2014/main" id="{DB39A578-6888-99D4-D7DC-03393DF3AAB8}"/>
              </a:ext>
            </a:extLst>
          </p:cNvPr>
          <p:cNvSpPr>
            <a:spLocks noGrp="1"/>
          </p:cNvSpPr>
          <p:nvPr>
            <p:ph idx="1"/>
          </p:nvPr>
        </p:nvSpPr>
        <p:spPr>
          <a:xfrm>
            <a:off x="617160" y="2286001"/>
            <a:ext cx="10957680" cy="3711388"/>
          </a:xfrm>
        </p:spPr>
        <p:txBody>
          <a:bodyPr vert="horz" lIns="91440" tIns="45720" rIns="91440" bIns="45720" rtlCol="0" anchor="t">
            <a:normAutofit/>
          </a:bodyPr>
          <a:lstStyle/>
          <a:p>
            <a:pPr marL="575945" indent="-342900">
              <a:spcBef>
                <a:spcPts val="0"/>
              </a:spcBef>
              <a:spcAft>
                <a:spcPts val="600"/>
              </a:spcAft>
              <a:buClrTx/>
              <a:defRPr/>
            </a:pPr>
            <a:r>
              <a:rPr lang="en-US" sz="2400">
                <a:latin typeface="Aptos"/>
                <a:cs typeface="Calibri"/>
              </a:rPr>
              <a:t>Updates</a:t>
            </a:r>
          </a:p>
          <a:p>
            <a:pPr marL="804545" lvl="1" indent="-342900">
              <a:spcBef>
                <a:spcPts val="0"/>
              </a:spcBef>
              <a:spcAft>
                <a:spcPts val="600"/>
              </a:spcAft>
              <a:buClrTx/>
              <a:defRPr/>
            </a:pPr>
            <a:r>
              <a:rPr lang="en-US">
                <a:latin typeface="Aptos"/>
                <a:cs typeface="Calibri"/>
              </a:rPr>
              <a:t>Infrastructure Learning Community</a:t>
            </a:r>
          </a:p>
          <a:p>
            <a:pPr marL="804545" lvl="1" indent="-342900">
              <a:spcBef>
                <a:spcPts val="0"/>
              </a:spcBef>
              <a:spcAft>
                <a:spcPts val="600"/>
              </a:spcAft>
              <a:buClrTx/>
              <a:defRPr/>
            </a:pPr>
            <a:r>
              <a:rPr lang="en-US">
                <a:latin typeface="Aptos"/>
                <a:cs typeface="Calibri"/>
              </a:rPr>
              <a:t>2024 Grants Issued to date</a:t>
            </a:r>
          </a:p>
          <a:p>
            <a:pPr marL="804545" lvl="1" indent="-342900">
              <a:spcBef>
                <a:spcPts val="0"/>
              </a:spcBef>
              <a:spcAft>
                <a:spcPts val="600"/>
              </a:spcAft>
              <a:buClrTx/>
              <a:defRPr/>
            </a:pPr>
            <a:r>
              <a:rPr lang="en-US">
                <a:latin typeface="Aptos"/>
                <a:cs typeface="Calibri"/>
              </a:rPr>
              <a:t>Sector Strategies Framework</a:t>
            </a:r>
          </a:p>
          <a:p>
            <a:pPr marL="804545" lvl="1" indent="-342900">
              <a:spcBef>
                <a:spcPts val="0"/>
              </a:spcBef>
              <a:spcAft>
                <a:spcPts val="600"/>
              </a:spcAft>
              <a:buClrTx/>
              <a:defRPr/>
            </a:pPr>
            <a:r>
              <a:rPr lang="en-US">
                <a:latin typeface="Aptos"/>
                <a:cs typeface="Calibri"/>
              </a:rPr>
              <a:t>Infrastructure TEN update</a:t>
            </a:r>
          </a:p>
          <a:p>
            <a:pPr marL="804545" lvl="1" indent="-342900">
              <a:spcBef>
                <a:spcPts val="0"/>
              </a:spcBef>
              <a:spcAft>
                <a:spcPts val="600"/>
              </a:spcAft>
              <a:buClrTx/>
              <a:defRPr/>
            </a:pPr>
            <a:r>
              <a:rPr lang="en-US">
                <a:latin typeface="Aptos"/>
                <a:cs typeface="Calibri"/>
              </a:rPr>
              <a:t>Apprenticeship Investment Strategies &amp; Initiatives </a:t>
            </a:r>
          </a:p>
          <a:p>
            <a:pPr marL="804545" lvl="1" indent="-342900">
              <a:spcBef>
                <a:spcPts val="0"/>
              </a:spcBef>
              <a:spcAft>
                <a:spcPts val="600"/>
              </a:spcAft>
              <a:buClrTx/>
              <a:defRPr/>
            </a:pPr>
            <a:r>
              <a:rPr lang="en-US">
                <a:latin typeface="Aptos"/>
                <a:cs typeface="Calibri"/>
              </a:rPr>
              <a:t>National Apprenticeship Week</a:t>
            </a:r>
            <a:endParaRPr lang="en-US"/>
          </a:p>
          <a:p>
            <a:pPr marL="575945" lvl="1" indent="-342900">
              <a:spcBef>
                <a:spcPts val="0"/>
              </a:spcBef>
              <a:spcAft>
                <a:spcPts val="600"/>
              </a:spcAft>
              <a:buClrTx/>
              <a:defRPr/>
            </a:pPr>
            <a:r>
              <a:rPr lang="en-US" sz="2400">
                <a:latin typeface="Aptos"/>
                <a:cs typeface="Calibri"/>
              </a:rPr>
              <a:t>Discussion</a:t>
            </a:r>
          </a:p>
          <a:p>
            <a:pPr marL="914400" lvl="1" indent="-342900">
              <a:spcBef>
                <a:spcPts val="0"/>
              </a:spcBef>
              <a:spcAft>
                <a:spcPts val="600"/>
              </a:spcAft>
              <a:buClrTx/>
              <a:buFont typeface="Arial" panose="020B0604020202020204" pitchFamily="34" charset="0"/>
              <a:buChar char="•"/>
              <a:defRPr/>
            </a:pPr>
            <a:endParaRPr lang="en-US" sz="2000">
              <a:latin typeface="Aptos" panose="020B0004020202020204" pitchFamily="34" charset="0"/>
              <a:cs typeface="Calibri"/>
            </a:endParaRPr>
          </a:p>
          <a:p>
            <a:pPr marL="914400" lvl="1" indent="-342900">
              <a:spcBef>
                <a:spcPts val="0"/>
              </a:spcBef>
              <a:spcAft>
                <a:spcPts val="600"/>
              </a:spcAft>
              <a:buClrTx/>
              <a:buFont typeface="Arial" panose="020B0604020202020204" pitchFamily="34" charset="0"/>
              <a:buChar char="•"/>
              <a:defRPr/>
            </a:pPr>
            <a:endParaRPr lang="en-US" sz="2000">
              <a:latin typeface="Aptos" panose="020B0004020202020204" pitchFamily="34" charset="0"/>
              <a:cs typeface="Calibri"/>
            </a:endParaRPr>
          </a:p>
          <a:p>
            <a:pPr marL="914400" lvl="1" indent="-342900">
              <a:spcBef>
                <a:spcPts val="0"/>
              </a:spcBef>
              <a:spcAft>
                <a:spcPts val="600"/>
              </a:spcAft>
              <a:buClrTx/>
              <a:buFont typeface="Arial" panose="020B0604020202020204" pitchFamily="34" charset="0"/>
              <a:buChar char="•"/>
              <a:defRPr/>
            </a:pPr>
            <a:endParaRPr lang="en-US" sz="2000">
              <a:latin typeface="Aptos" panose="020B0004020202020204" pitchFamily="34" charset="0"/>
              <a:cs typeface="Calibri"/>
            </a:endParaRPr>
          </a:p>
        </p:txBody>
      </p:sp>
      <p:sp>
        <p:nvSpPr>
          <p:cNvPr id="4" name="Footer Placeholder 3">
            <a:extLst>
              <a:ext uri="{FF2B5EF4-FFF2-40B4-BE49-F238E27FC236}">
                <a16:creationId xmlns:a16="http://schemas.microsoft.com/office/drawing/2014/main" id="{BD5C38E1-807D-29F9-21A5-EF9564E562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Informational – Not For Distribution</a:t>
            </a:r>
          </a:p>
        </p:txBody>
      </p:sp>
      <p:sp>
        <p:nvSpPr>
          <p:cNvPr id="6" name="Slide Number Placeholder 5">
            <a:extLst>
              <a:ext uri="{FF2B5EF4-FFF2-40B4-BE49-F238E27FC236}">
                <a16:creationId xmlns:a16="http://schemas.microsoft.com/office/drawing/2014/main" id="{0D7E568F-1153-DB93-E751-BBA72BB30CD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lumMod val="90000"/>
                    <a:lumOff val="10000"/>
                  </a:prstClr>
                </a:solidFill>
                <a:effectLst/>
                <a:uLnTx/>
                <a:uFillTx/>
                <a:latin typeface="Aptos" panose="020B00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endParaRPr>
          </a:p>
        </p:txBody>
      </p:sp>
      <p:sp>
        <p:nvSpPr>
          <p:cNvPr id="15" name="Date Placeholder 4">
            <a:extLst>
              <a:ext uri="{FF2B5EF4-FFF2-40B4-BE49-F238E27FC236}">
                <a16:creationId xmlns:a16="http://schemas.microsoft.com/office/drawing/2014/main" id="{6DAECB46-F10E-D1F9-EF19-AF82661FB689}"/>
              </a:ext>
            </a:extLst>
          </p:cNvPr>
          <p:cNvSpPr>
            <a:spLocks noGrp="1"/>
          </p:cNvSpPr>
          <p:nvPr>
            <p:ph type="dt" sz="half" idx="10"/>
          </p:nvPr>
        </p:nvSpPr>
        <p:spPr>
          <a:xfrm>
            <a:off x="10609640" y="6380170"/>
            <a:ext cx="965200" cy="222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12/13/2024</a:t>
            </a:r>
          </a:p>
        </p:txBody>
      </p:sp>
    </p:spTree>
    <p:extLst>
      <p:ext uri="{BB962C8B-B14F-4D97-AF65-F5344CB8AC3E}">
        <p14:creationId xmlns:p14="http://schemas.microsoft.com/office/powerpoint/2010/main" val="2038514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45D6E-F6B1-99C7-1CF6-CE3E0C95561A}"/>
              </a:ext>
            </a:extLst>
          </p:cNvPr>
          <p:cNvSpPr>
            <a:spLocks noGrp="1"/>
          </p:cNvSpPr>
          <p:nvPr>
            <p:ph type="sldNum" sz="quarter" idx="12"/>
          </p:nvPr>
        </p:nvSpPr>
        <p:spPr/>
        <p:txBody>
          <a:bodyPr/>
          <a:lstStyle/>
          <a:p>
            <a:pPr marL="0" marR="0" lvl="0" indent="0" defTabSz="685800" rtl="0" eaLnBrk="1" fontAlgn="auto" latinLnBrk="0" hangingPunct="1">
              <a:lnSpc>
                <a:spcPct val="100000"/>
              </a:lnSpc>
              <a:spcBef>
                <a:spcPts val="0"/>
              </a:spcBef>
              <a:spcAft>
                <a:spcPts val="0"/>
              </a:spcAft>
              <a:buClrTx/>
              <a:buSzTx/>
              <a:buFontTx/>
              <a:buNone/>
              <a:tabLst/>
              <a:defRPr/>
            </a:pPr>
            <a:fld id="{158B7785-F6D6-45F8-833E-07BD84680091}" type="slidenum">
              <a:rPr kumimoji="0" lang="en-US" b="0" i="0" u="none" strike="noStrike" kern="1200" cap="none" spc="0" normalizeH="0" baseline="0" noProof="0">
                <a:ln>
                  <a:noFill/>
                </a:ln>
                <a:solidFill>
                  <a:schemeClr val="tx1"/>
                </a:solidFill>
                <a:effectLst/>
                <a:uLnTx/>
                <a:uFillTx/>
                <a:latin typeface="Aptos" panose="020B0004020202020204" pitchFamily="34" charset="0"/>
              </a:rPr>
              <a:pPr marL="0" marR="0" lvl="0" indent="0" defTabSz="6858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chemeClr val="tx1"/>
              </a:solidFill>
              <a:effectLst/>
              <a:uLnTx/>
              <a:uFillTx/>
              <a:latin typeface="Aptos" panose="020B0004020202020204" pitchFamily="34" charset="0"/>
            </a:endParaRPr>
          </a:p>
        </p:txBody>
      </p:sp>
      <p:pic>
        <p:nvPicPr>
          <p:cNvPr id="8" name="Graphic 7" descr="Care with solid fill">
            <a:extLst>
              <a:ext uri="{FF2B5EF4-FFF2-40B4-BE49-F238E27FC236}">
                <a16:creationId xmlns:a16="http://schemas.microsoft.com/office/drawing/2014/main" id="{0163CC8E-0E55-D34E-AAC6-6D4553ACD5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146" y="4290385"/>
            <a:ext cx="942975" cy="942975"/>
          </a:xfrm>
          <a:prstGeom prst="rect">
            <a:avLst/>
          </a:prstGeom>
        </p:spPr>
      </p:pic>
      <p:pic>
        <p:nvPicPr>
          <p:cNvPr id="12" name="Graphic 11" descr="Ui Ux with solid fill">
            <a:extLst>
              <a:ext uri="{FF2B5EF4-FFF2-40B4-BE49-F238E27FC236}">
                <a16:creationId xmlns:a16="http://schemas.microsoft.com/office/drawing/2014/main" id="{3606945A-AD12-86D1-1698-0FC99D17DA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5047" y="4236589"/>
            <a:ext cx="942975" cy="942975"/>
          </a:xfrm>
          <a:prstGeom prst="rect">
            <a:avLst/>
          </a:prstGeom>
        </p:spPr>
      </p:pic>
      <p:pic>
        <p:nvPicPr>
          <p:cNvPr id="18" name="Graphic 17" descr="Group brainstorm with solid fill">
            <a:extLst>
              <a:ext uri="{FF2B5EF4-FFF2-40B4-BE49-F238E27FC236}">
                <a16:creationId xmlns:a16="http://schemas.microsoft.com/office/drawing/2014/main" id="{0C60CE3C-3FC8-EE8B-64C2-3D0D8F5D38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4797" y="2138177"/>
            <a:ext cx="942975" cy="942975"/>
          </a:xfrm>
          <a:prstGeom prst="rect">
            <a:avLst/>
          </a:prstGeom>
        </p:spPr>
      </p:pic>
      <p:pic>
        <p:nvPicPr>
          <p:cNvPr id="20" name="Graphic 19" descr="Handshake with solid fill">
            <a:extLst>
              <a:ext uri="{FF2B5EF4-FFF2-40B4-BE49-F238E27FC236}">
                <a16:creationId xmlns:a16="http://schemas.microsoft.com/office/drawing/2014/main" id="{03E67978-DFFC-3111-5143-454DDF811E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75047" y="2138176"/>
            <a:ext cx="942975" cy="942975"/>
          </a:xfrm>
          <a:prstGeom prst="rect">
            <a:avLst/>
          </a:prstGeom>
        </p:spPr>
      </p:pic>
      <p:graphicFrame>
        <p:nvGraphicFramePr>
          <p:cNvPr id="25" name="Table 25">
            <a:extLst>
              <a:ext uri="{FF2B5EF4-FFF2-40B4-BE49-F238E27FC236}">
                <a16:creationId xmlns:a16="http://schemas.microsoft.com/office/drawing/2014/main" id="{CC9664DA-A6B3-CBAA-8475-AFF76AB6BA76}"/>
              </a:ext>
            </a:extLst>
          </p:cNvPr>
          <p:cNvGraphicFramePr>
            <a:graphicFrameLocks noGrp="1"/>
          </p:cNvGraphicFramePr>
          <p:nvPr>
            <p:extLst>
              <p:ext uri="{D42A27DB-BD31-4B8C-83A1-F6EECF244321}">
                <p14:modId xmlns:p14="http://schemas.microsoft.com/office/powerpoint/2010/main" val="327770197"/>
              </p:ext>
            </p:extLst>
          </p:nvPr>
        </p:nvGraphicFramePr>
        <p:xfrm>
          <a:off x="1933130" y="2138178"/>
          <a:ext cx="3817695" cy="1714500"/>
        </p:xfrm>
        <a:graphic>
          <a:graphicData uri="http://schemas.openxmlformats.org/drawingml/2006/table">
            <a:tbl>
              <a:tblPr firstRow="1" bandRow="1">
                <a:tableStyleId>{5C22544A-7EE6-4342-B048-85BDC9FD1C3A}</a:tableStyleId>
              </a:tblPr>
              <a:tblGrid>
                <a:gridCol w="3817695">
                  <a:extLst>
                    <a:ext uri="{9D8B030D-6E8A-4147-A177-3AD203B41FA5}">
                      <a16:colId xmlns:a16="http://schemas.microsoft.com/office/drawing/2014/main" val="1888173490"/>
                    </a:ext>
                  </a:extLst>
                </a:gridCol>
              </a:tblGrid>
              <a:tr h="1348740">
                <a:tc>
                  <a:txBody>
                    <a:bodyPr/>
                    <a:lstStyle/>
                    <a:p>
                      <a:pPr algn="l"/>
                      <a:r>
                        <a:rPr lang="en-US" sz="1800">
                          <a:solidFill>
                            <a:schemeClr val="accent2"/>
                          </a:solidFill>
                          <a:latin typeface="Aptos" panose="020B0004020202020204" pitchFamily="34" charset="0"/>
                        </a:rPr>
                        <a:t>Open Opportunities for Vulnerable Workers and Communities</a:t>
                      </a:r>
                    </a:p>
                    <a:p>
                      <a:pPr algn="l"/>
                      <a:r>
                        <a:rPr lang="en-US" sz="1800" b="0">
                          <a:solidFill>
                            <a:schemeClr val="tx1"/>
                          </a:solidFill>
                          <a:latin typeface="Aptos" panose="020B0004020202020204" pitchFamily="34" charset="0"/>
                        </a:rPr>
                        <a:t>Ensure our programs focus on workers and communities who have been left behind—from reentry, to rural, to opportunity youth</a:t>
                      </a:r>
                    </a:p>
                  </a:txBody>
                  <a:tcPr marL="68580" marR="68580" marT="34290" marB="34290">
                    <a:noFill/>
                  </a:tcPr>
                </a:tc>
                <a:extLst>
                  <a:ext uri="{0D108BD9-81ED-4DB2-BD59-A6C34878D82A}">
                    <a16:rowId xmlns:a16="http://schemas.microsoft.com/office/drawing/2014/main" val="1219980822"/>
                  </a:ext>
                </a:extLst>
              </a:tr>
            </a:tbl>
          </a:graphicData>
        </a:graphic>
      </p:graphicFrame>
      <p:graphicFrame>
        <p:nvGraphicFramePr>
          <p:cNvPr id="26" name="Table 25">
            <a:extLst>
              <a:ext uri="{FF2B5EF4-FFF2-40B4-BE49-F238E27FC236}">
                <a16:creationId xmlns:a16="http://schemas.microsoft.com/office/drawing/2014/main" id="{10BCB80F-A5E7-41FE-AE32-895753CAB275}"/>
              </a:ext>
            </a:extLst>
          </p:cNvPr>
          <p:cNvGraphicFramePr>
            <a:graphicFrameLocks noGrp="1"/>
          </p:cNvGraphicFramePr>
          <p:nvPr>
            <p:extLst>
              <p:ext uri="{D42A27DB-BD31-4B8C-83A1-F6EECF244321}">
                <p14:modId xmlns:p14="http://schemas.microsoft.com/office/powerpoint/2010/main" val="1893247786"/>
              </p:ext>
            </p:extLst>
          </p:nvPr>
        </p:nvGraphicFramePr>
        <p:xfrm>
          <a:off x="1927772" y="4236589"/>
          <a:ext cx="3817695" cy="1714500"/>
        </p:xfrm>
        <a:graphic>
          <a:graphicData uri="http://schemas.openxmlformats.org/drawingml/2006/table">
            <a:tbl>
              <a:tblPr firstRow="1" bandRow="1">
                <a:tableStyleId>{5C22544A-7EE6-4342-B048-85BDC9FD1C3A}</a:tableStyleId>
              </a:tblPr>
              <a:tblGrid>
                <a:gridCol w="3817695">
                  <a:extLst>
                    <a:ext uri="{9D8B030D-6E8A-4147-A177-3AD203B41FA5}">
                      <a16:colId xmlns:a16="http://schemas.microsoft.com/office/drawing/2014/main" val="1888173490"/>
                    </a:ext>
                  </a:extLst>
                </a:gridCol>
              </a:tblGrid>
              <a:tr h="1274445">
                <a:tc>
                  <a:txBody>
                    <a:bodyPr/>
                    <a:lstStyle/>
                    <a:p>
                      <a:r>
                        <a:rPr lang="en-US" sz="1800">
                          <a:solidFill>
                            <a:schemeClr val="accent2"/>
                          </a:solidFill>
                          <a:latin typeface="Aptos" panose="020B0004020202020204" pitchFamily="34" charset="0"/>
                        </a:rPr>
                        <a:t>Building a Better Care Economy</a:t>
                      </a:r>
                    </a:p>
                    <a:p>
                      <a:r>
                        <a:rPr lang="en-US" sz="1800" b="0">
                          <a:solidFill>
                            <a:schemeClr val="tx1"/>
                          </a:solidFill>
                          <a:latin typeface="Aptos" panose="020B0004020202020204" pitchFamily="34" charset="0"/>
                        </a:rPr>
                        <a:t>Support good jobs and protections for care workers—from nursing, early care, mental health, and more—with  a focus on low-wage, BIPOC, and women workers</a:t>
                      </a:r>
                    </a:p>
                  </a:txBody>
                  <a:tcPr marL="68580" marR="68580" marT="34290" marB="34290">
                    <a:noFill/>
                  </a:tcPr>
                </a:tc>
                <a:extLst>
                  <a:ext uri="{0D108BD9-81ED-4DB2-BD59-A6C34878D82A}">
                    <a16:rowId xmlns:a16="http://schemas.microsoft.com/office/drawing/2014/main" val="1219980822"/>
                  </a:ext>
                </a:extLst>
              </a:tr>
            </a:tbl>
          </a:graphicData>
        </a:graphic>
      </p:graphicFrame>
      <p:graphicFrame>
        <p:nvGraphicFramePr>
          <p:cNvPr id="27" name="Table 25">
            <a:extLst>
              <a:ext uri="{FF2B5EF4-FFF2-40B4-BE49-F238E27FC236}">
                <a16:creationId xmlns:a16="http://schemas.microsoft.com/office/drawing/2014/main" id="{7385A610-E093-642B-26F9-0F0C08CC4F5F}"/>
              </a:ext>
            </a:extLst>
          </p:cNvPr>
          <p:cNvGraphicFramePr>
            <a:graphicFrameLocks noGrp="1"/>
          </p:cNvGraphicFramePr>
          <p:nvPr>
            <p:extLst>
              <p:ext uri="{D42A27DB-BD31-4B8C-83A1-F6EECF244321}">
                <p14:modId xmlns:p14="http://schemas.microsoft.com/office/powerpoint/2010/main" val="2361395035"/>
              </p:ext>
            </p:extLst>
          </p:nvPr>
        </p:nvGraphicFramePr>
        <p:xfrm>
          <a:off x="7003746" y="4290385"/>
          <a:ext cx="4097070" cy="1714500"/>
        </p:xfrm>
        <a:graphic>
          <a:graphicData uri="http://schemas.openxmlformats.org/drawingml/2006/table">
            <a:tbl>
              <a:tblPr firstRow="1" bandRow="1">
                <a:tableStyleId>{5C22544A-7EE6-4342-B048-85BDC9FD1C3A}</a:tableStyleId>
              </a:tblPr>
              <a:tblGrid>
                <a:gridCol w="4097070">
                  <a:extLst>
                    <a:ext uri="{9D8B030D-6E8A-4147-A177-3AD203B41FA5}">
                      <a16:colId xmlns:a16="http://schemas.microsoft.com/office/drawing/2014/main" val="1888173490"/>
                    </a:ext>
                  </a:extLst>
                </a:gridCol>
              </a:tblGrid>
              <a:tr h="1243774">
                <a:tc>
                  <a:txBody>
                    <a:bodyPr/>
                    <a:lstStyle/>
                    <a:p>
                      <a:r>
                        <a:rPr lang="en-US" sz="1800">
                          <a:solidFill>
                            <a:schemeClr val="accent2"/>
                          </a:solidFill>
                          <a:latin typeface="Aptos" panose="020B0004020202020204" pitchFamily="34" charset="0"/>
                        </a:rPr>
                        <a:t>Action Today for the Future of Work</a:t>
                      </a:r>
                    </a:p>
                    <a:p>
                      <a:r>
                        <a:rPr lang="en-US" sz="1800" b="0">
                          <a:solidFill>
                            <a:schemeClr val="tx1"/>
                          </a:solidFill>
                          <a:latin typeface="Aptos" panose="020B0004020202020204" pitchFamily="34" charset="0"/>
                        </a:rPr>
                        <a:t>Engage local leaders and the private sector now to prepare, support, and invest in workers and communities to prepare for jobs of the future and emerging industries</a:t>
                      </a:r>
                    </a:p>
                  </a:txBody>
                  <a:tcPr marL="68580" marR="68580" marT="34290" marB="34290">
                    <a:noFill/>
                  </a:tcPr>
                </a:tc>
                <a:extLst>
                  <a:ext uri="{0D108BD9-81ED-4DB2-BD59-A6C34878D82A}">
                    <a16:rowId xmlns:a16="http://schemas.microsoft.com/office/drawing/2014/main" val="1219980822"/>
                  </a:ext>
                </a:extLst>
              </a:tr>
            </a:tbl>
          </a:graphicData>
        </a:graphic>
      </p:graphicFrame>
      <p:graphicFrame>
        <p:nvGraphicFramePr>
          <p:cNvPr id="28" name="Table 25">
            <a:extLst>
              <a:ext uri="{FF2B5EF4-FFF2-40B4-BE49-F238E27FC236}">
                <a16:creationId xmlns:a16="http://schemas.microsoft.com/office/drawing/2014/main" id="{7215263C-518C-A5F1-CDC8-31347CB04ECE}"/>
              </a:ext>
            </a:extLst>
          </p:cNvPr>
          <p:cNvGraphicFramePr>
            <a:graphicFrameLocks noGrp="1"/>
          </p:cNvGraphicFramePr>
          <p:nvPr>
            <p:extLst>
              <p:ext uri="{D42A27DB-BD31-4B8C-83A1-F6EECF244321}">
                <p14:modId xmlns:p14="http://schemas.microsoft.com/office/powerpoint/2010/main" val="1454832454"/>
              </p:ext>
            </p:extLst>
          </p:nvPr>
        </p:nvGraphicFramePr>
        <p:xfrm>
          <a:off x="6983948" y="2138178"/>
          <a:ext cx="4293427" cy="1988820"/>
        </p:xfrm>
        <a:graphic>
          <a:graphicData uri="http://schemas.openxmlformats.org/drawingml/2006/table">
            <a:tbl>
              <a:tblPr firstRow="1" bandRow="1">
                <a:tableStyleId>{5C22544A-7EE6-4342-B048-85BDC9FD1C3A}</a:tableStyleId>
              </a:tblPr>
              <a:tblGrid>
                <a:gridCol w="4293427">
                  <a:extLst>
                    <a:ext uri="{9D8B030D-6E8A-4147-A177-3AD203B41FA5}">
                      <a16:colId xmlns:a16="http://schemas.microsoft.com/office/drawing/2014/main" val="1888173490"/>
                    </a:ext>
                  </a:extLst>
                </a:gridCol>
              </a:tblGrid>
              <a:tr h="1554480">
                <a:tc>
                  <a:txBody>
                    <a:bodyPr/>
                    <a:lstStyle/>
                    <a:p>
                      <a:r>
                        <a:rPr lang="en-US" sz="1800">
                          <a:solidFill>
                            <a:schemeClr val="accent2"/>
                          </a:solidFill>
                          <a:latin typeface="Aptos" panose="020B0004020202020204" pitchFamily="34" charset="0"/>
                        </a:rPr>
                        <a:t>New Industry Partnerships that Lead to Real, Good Jobs</a:t>
                      </a:r>
                    </a:p>
                    <a:p>
                      <a:r>
                        <a:rPr lang="en-US" sz="1800" b="0">
                          <a:solidFill>
                            <a:schemeClr val="tx1"/>
                          </a:solidFill>
                          <a:latin typeface="Aptos" panose="020B0004020202020204" pitchFamily="34" charset="0"/>
                        </a:rPr>
                        <a:t>Broker and build partnerships with business/workers to ensure all training leads to good jobs across sectors (e.g., infrastructure, supply chain, ITC manufacturing and education)</a:t>
                      </a:r>
                    </a:p>
                  </a:txBody>
                  <a:tcPr marL="68580" marR="68580" marT="34290" marB="34290">
                    <a:noFill/>
                  </a:tcPr>
                </a:tc>
                <a:extLst>
                  <a:ext uri="{0D108BD9-81ED-4DB2-BD59-A6C34878D82A}">
                    <a16:rowId xmlns:a16="http://schemas.microsoft.com/office/drawing/2014/main" val="1219980822"/>
                  </a:ext>
                </a:extLst>
              </a:tr>
            </a:tbl>
          </a:graphicData>
        </a:graphic>
      </p:graphicFrame>
      <p:sp>
        <p:nvSpPr>
          <p:cNvPr id="17" name="Title 1">
            <a:extLst>
              <a:ext uri="{FF2B5EF4-FFF2-40B4-BE49-F238E27FC236}">
                <a16:creationId xmlns:a16="http://schemas.microsoft.com/office/drawing/2014/main" id="{A10A2265-FC53-9BAC-5B2A-3ED677A7CA78}"/>
              </a:ext>
            </a:extLst>
          </p:cNvPr>
          <p:cNvSpPr txBox="1">
            <a:spLocks noGrp="1"/>
          </p:cNvSpPr>
          <p:nvPr>
            <p:ph type="title"/>
          </p:nvPr>
        </p:nvSpPr>
        <p:spPr>
          <a:xfrm>
            <a:off x="1122650" y="929410"/>
            <a:ext cx="10154725" cy="954360"/>
          </a:xfrm>
          <a:prstGeom prst="rect">
            <a:avLst/>
          </a:prstGeom>
        </p:spPr>
        <p:txBody>
          <a:bodyPr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800" b="1" spc="-38">
                <a:solidFill>
                  <a:schemeClr val="accent2">
                    <a:lumMod val="50000"/>
                  </a:schemeClr>
                </a:solidFill>
                <a:latin typeface="Georgia" panose="02040502050405020303" pitchFamily="18" charset="0"/>
                <a:cs typeface="Times New Roman" panose="02020603050405020304" pitchFamily="18" charset="0"/>
              </a:rPr>
              <a:t>Building the Vision </a:t>
            </a:r>
            <a:r>
              <a:rPr lang="en-US" sz="2800" b="0" spc="-38">
                <a:solidFill>
                  <a:schemeClr val="accent2">
                    <a:lumMod val="50000"/>
                  </a:schemeClr>
                </a:solidFill>
                <a:latin typeface="Georgia" panose="02040502050405020303" pitchFamily="18" charset="0"/>
                <a:cs typeface="Times New Roman" panose="02020603050405020304" pitchFamily="18" charset="0"/>
              </a:rPr>
              <a:t>| Four Guiding Priorities for the Workforce Vision</a:t>
            </a:r>
            <a:endParaRPr lang="en-US" sz="2800" b="0" spc="-38">
              <a:solidFill>
                <a:schemeClr val="accent2">
                  <a:lumMod val="50000"/>
                </a:schemeClr>
              </a:solidFill>
              <a:latin typeface="Georgia" panose="02040502050405020303" pitchFamily="18" charset="0"/>
            </a:endParaRPr>
          </a:p>
        </p:txBody>
      </p:sp>
      <p:sp>
        <p:nvSpPr>
          <p:cNvPr id="4" name="Footer Placeholder 3">
            <a:extLst>
              <a:ext uri="{FF2B5EF4-FFF2-40B4-BE49-F238E27FC236}">
                <a16:creationId xmlns:a16="http://schemas.microsoft.com/office/drawing/2014/main" id="{3EA6B6D0-52AA-F520-6043-F56686C41B85}"/>
              </a:ext>
            </a:extLst>
          </p:cNvPr>
          <p:cNvSpPr>
            <a:spLocks noGrp="1"/>
          </p:cNvSpPr>
          <p:nvPr>
            <p:ph type="ftr" sz="quarter" idx="11"/>
          </p:nvPr>
        </p:nvSpPr>
        <p:spPr/>
        <p:txBody>
          <a:bodyPr/>
          <a:lstStyle/>
          <a:p>
            <a:r>
              <a:rPr lang="en-US">
                <a:latin typeface="Aptos" panose="020B0004020202020204" pitchFamily="34" charset="0"/>
              </a:rPr>
              <a:t>Informational – Not For Distribution</a:t>
            </a:r>
          </a:p>
        </p:txBody>
      </p:sp>
      <p:sp>
        <p:nvSpPr>
          <p:cNvPr id="5" name="Date Placeholder 4">
            <a:extLst>
              <a:ext uri="{FF2B5EF4-FFF2-40B4-BE49-F238E27FC236}">
                <a16:creationId xmlns:a16="http://schemas.microsoft.com/office/drawing/2014/main" id="{6762549C-CA9F-2901-0A28-1882216E2E19}"/>
              </a:ext>
            </a:extLst>
          </p:cNvPr>
          <p:cNvSpPr>
            <a:spLocks noGrp="1"/>
          </p:cNvSpPr>
          <p:nvPr>
            <p:ph type="dt" sz="half" idx="10"/>
          </p:nvPr>
        </p:nvSpPr>
        <p:spPr>
          <a:xfrm>
            <a:off x="10616454" y="6380170"/>
            <a:ext cx="965946" cy="222436"/>
          </a:xfrm>
        </p:spPr>
        <p:txBody>
          <a:bodyPr/>
          <a:lstStyle/>
          <a:p>
            <a:r>
              <a:rPr lang="en-US">
                <a:latin typeface="Aptos" panose="020B0004020202020204" pitchFamily="34" charset="0"/>
              </a:rPr>
              <a:t>12/13/2024</a:t>
            </a:r>
          </a:p>
        </p:txBody>
      </p:sp>
    </p:spTree>
    <p:extLst>
      <p:ext uri="{BB962C8B-B14F-4D97-AF65-F5344CB8AC3E}">
        <p14:creationId xmlns:p14="http://schemas.microsoft.com/office/powerpoint/2010/main" val="615593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CB71AE-82E7-8F6B-CDC3-81D3DBDEDCA5}"/>
              </a:ext>
            </a:extLst>
          </p:cNvPr>
          <p:cNvSpPr>
            <a:spLocks noGrp="1"/>
          </p:cNvSpPr>
          <p:nvPr>
            <p:ph type="title"/>
          </p:nvPr>
        </p:nvSpPr>
        <p:spPr>
          <a:xfrm>
            <a:off x="459353" y="946944"/>
            <a:ext cx="4087368" cy="4962524"/>
          </a:xfrm>
        </p:spPr>
        <p:txBody>
          <a:bodyPr vert="horz" lIns="91440" tIns="45720" rIns="91440" bIns="45720" rtlCol="0" anchor="ctr">
            <a:normAutofit/>
          </a:bodyPr>
          <a:lstStyle/>
          <a:p>
            <a:r>
              <a:rPr lang="en-US" sz="3600" kern="1200">
                <a:solidFill>
                  <a:srgbClr val="FFFFFF"/>
                </a:solidFill>
                <a:latin typeface="Georgia"/>
                <a:cs typeface="+mj-cs"/>
              </a:rPr>
              <a:t>Reinvigorating  Federal – </a:t>
            </a:r>
            <a:br>
              <a:rPr lang="en-US" sz="3600">
                <a:solidFill>
                  <a:srgbClr val="FFFFFF"/>
                </a:solidFill>
                <a:latin typeface="Georgia"/>
                <a:cs typeface="+mj-cs"/>
              </a:rPr>
            </a:br>
            <a:r>
              <a:rPr lang="en-US" sz="3600" kern="1200">
                <a:solidFill>
                  <a:srgbClr val="FFFFFF"/>
                </a:solidFill>
                <a:latin typeface="Georgia"/>
                <a:cs typeface="+mj-cs"/>
              </a:rPr>
              <a:t>State – Local Partnerships</a:t>
            </a:r>
          </a:p>
        </p:txBody>
      </p:sp>
      <p:pic>
        <p:nvPicPr>
          <p:cNvPr id="14" name="Content Placeholder 13" descr="Shape&#10;&#10;Description automatically generated with low confidence">
            <a:extLst>
              <a:ext uri="{FF2B5EF4-FFF2-40B4-BE49-F238E27FC236}">
                <a16:creationId xmlns:a16="http://schemas.microsoft.com/office/drawing/2014/main" id="{5130CE50-60F4-C910-C430-CEB8E7AA1ED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77627" y="1585913"/>
            <a:ext cx="4338796" cy="3684587"/>
          </a:xfrm>
        </p:spPr>
      </p:pic>
      <p:sp>
        <p:nvSpPr>
          <p:cNvPr id="5" name="Date Placeholder 4">
            <a:extLst>
              <a:ext uri="{FF2B5EF4-FFF2-40B4-BE49-F238E27FC236}">
                <a16:creationId xmlns:a16="http://schemas.microsoft.com/office/drawing/2014/main" id="{AD75AC6D-CC55-5148-2D22-7B13B5C72D6C}"/>
              </a:ext>
            </a:extLst>
          </p:cNvPr>
          <p:cNvSpPr>
            <a:spLocks noGrp="1"/>
          </p:cNvSpPr>
          <p:nvPr>
            <p:ph type="dt" sz="half" idx="10"/>
          </p:nvPr>
        </p:nvSpPr>
        <p:spPr>
          <a:xfrm>
            <a:off x="10616454" y="6380170"/>
            <a:ext cx="965946" cy="222436"/>
          </a:xfrm>
        </p:spPr>
        <p:txBody>
          <a:bodyPr/>
          <a:lstStyle/>
          <a:p>
            <a:r>
              <a:rPr lang="en-US" sz="1100">
                <a:solidFill>
                  <a:schemeClr val="bg1"/>
                </a:solidFill>
                <a:latin typeface="Aptos" panose="020B0004020202020204" pitchFamily="34" charset="0"/>
              </a:rPr>
              <a:t>12/13/2024</a:t>
            </a:r>
          </a:p>
        </p:txBody>
      </p:sp>
      <p:sp>
        <p:nvSpPr>
          <p:cNvPr id="6" name="Footer Placeholder 3">
            <a:extLst>
              <a:ext uri="{FF2B5EF4-FFF2-40B4-BE49-F238E27FC236}">
                <a16:creationId xmlns:a16="http://schemas.microsoft.com/office/drawing/2014/main" id="{63B1243C-8BAF-5B2E-EBE9-D3D7D18DFD22}"/>
              </a:ext>
            </a:extLst>
          </p:cNvPr>
          <p:cNvSpPr txBox="1">
            <a:spLocks/>
          </p:cNvSpPr>
          <p:nvPr/>
        </p:nvSpPr>
        <p:spPr>
          <a:xfrm>
            <a:off x="1732848" y="6380170"/>
            <a:ext cx="8686799"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solidFill>
                  <a:schemeClr val="bg1"/>
                </a:solidFill>
                <a:latin typeface="Aptos" panose="020B0004020202020204" pitchFamily="34" charset="0"/>
              </a:rPr>
              <a:t>Informational – Not For Distribution</a:t>
            </a:r>
          </a:p>
        </p:txBody>
      </p:sp>
    </p:spTree>
    <p:extLst>
      <p:ext uri="{BB962C8B-B14F-4D97-AF65-F5344CB8AC3E}">
        <p14:creationId xmlns:p14="http://schemas.microsoft.com/office/powerpoint/2010/main" val="218540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1657-C04E-BA0A-D137-0D2AB2D5B61D}"/>
              </a:ext>
            </a:extLst>
          </p:cNvPr>
          <p:cNvSpPr>
            <a:spLocks noGrp="1"/>
          </p:cNvSpPr>
          <p:nvPr>
            <p:ph type="title"/>
          </p:nvPr>
        </p:nvSpPr>
        <p:spPr>
          <a:xfrm>
            <a:off x="1076601" y="859536"/>
            <a:ext cx="10505799" cy="807014"/>
          </a:xfrm>
        </p:spPr>
        <p:txBody>
          <a:bodyPr>
            <a:noAutofit/>
          </a:bodyPr>
          <a:lstStyle/>
          <a:p>
            <a:r>
              <a:rPr lang="en-US">
                <a:latin typeface="Georgia" panose="02040502050405020303" pitchFamily="18" charset="0"/>
              </a:rPr>
              <a:t>Infrastructure Learning Community (ILC) </a:t>
            </a:r>
          </a:p>
        </p:txBody>
      </p:sp>
      <p:sp>
        <p:nvSpPr>
          <p:cNvPr id="3" name="Content Placeholder 2">
            <a:extLst>
              <a:ext uri="{FF2B5EF4-FFF2-40B4-BE49-F238E27FC236}">
                <a16:creationId xmlns:a16="http://schemas.microsoft.com/office/drawing/2014/main" id="{DB39A578-6888-99D4-D7DC-03393DF3AAB8}"/>
              </a:ext>
            </a:extLst>
          </p:cNvPr>
          <p:cNvSpPr>
            <a:spLocks noGrp="1"/>
          </p:cNvSpPr>
          <p:nvPr>
            <p:ph idx="1"/>
          </p:nvPr>
        </p:nvSpPr>
        <p:spPr>
          <a:xfrm>
            <a:off x="617160" y="1755648"/>
            <a:ext cx="10957679" cy="4535424"/>
          </a:xfrm>
        </p:spPr>
        <p:txBody>
          <a:bodyPr vert="horz" lIns="91440" tIns="45720" rIns="91440" bIns="45720" rtlCol="0" anchor="t">
            <a:normAutofit fontScale="92500" lnSpcReduction="10000"/>
          </a:bodyPr>
          <a:lstStyle/>
          <a:p>
            <a:pPr marL="0" indent="0">
              <a:buNone/>
            </a:pPr>
            <a:r>
              <a:rPr lang="en-US" b="1">
                <a:solidFill>
                  <a:srgbClr val="1B1B1B"/>
                </a:solidFill>
                <a:latin typeface="Aptos" panose="020B0004020202020204" pitchFamily="34" charset="0"/>
              </a:rPr>
              <a:t>What</a:t>
            </a:r>
            <a:r>
              <a:rPr lang="en-US">
                <a:solidFill>
                  <a:srgbClr val="1B1B1B"/>
                </a:solidFill>
                <a:latin typeface="Aptos" panose="020B0004020202020204" pitchFamily="34" charset="0"/>
              </a:rPr>
              <a:t>: </a:t>
            </a:r>
          </a:p>
          <a:p>
            <a:pPr>
              <a:spcBef>
                <a:spcPts val="600"/>
              </a:spcBef>
            </a:pPr>
            <a:r>
              <a:rPr lang="en-US" sz="1900" b="0" i="0" u="none" strike="noStrike" baseline="0">
                <a:solidFill>
                  <a:srgbClr val="000000"/>
                </a:solidFill>
                <a:latin typeface="Aptos" panose="020B0004020202020204" pitchFamily="34" charset="0"/>
              </a:rPr>
              <a:t>The ILC, a technical assistance initiative from the Department of Labor in partnership with Jobs for the Future, offers stakeholders an opportunity to collaborate, share resources, and learn from peers leading initiatives funded by major federal Investing in America programs, including the Bipartisan Infrastructure Law, CHIPS and Science Act, and the Inflation Reduction Act. ILC participants will gain access to a centralized hub filled with subject matter expert insights, relevant resources, and opportunities for real-time collaboration. </a:t>
            </a:r>
            <a:br>
              <a:rPr lang="en-US" sz="1900" b="0" i="0" u="none" strike="noStrike" baseline="0">
                <a:solidFill>
                  <a:srgbClr val="000000"/>
                </a:solidFill>
                <a:latin typeface="Aptos" panose="020B0004020202020204" pitchFamily="34" charset="0"/>
              </a:rPr>
            </a:br>
            <a:endParaRPr lang="en-US">
              <a:solidFill>
                <a:srgbClr val="1B1B1B"/>
              </a:solidFill>
              <a:latin typeface="Aptos" panose="020B0004020202020204" pitchFamily="34" charset="0"/>
            </a:endParaRPr>
          </a:p>
          <a:p>
            <a:pPr marL="0" indent="0">
              <a:spcBef>
                <a:spcPts val="1200"/>
              </a:spcBef>
              <a:spcAft>
                <a:spcPts val="600"/>
              </a:spcAft>
              <a:buClrTx/>
              <a:buNone/>
              <a:defRPr/>
            </a:pPr>
            <a:r>
              <a:rPr lang="en-US" b="1">
                <a:solidFill>
                  <a:srgbClr val="1B1B1B"/>
                </a:solidFill>
                <a:latin typeface="Aptos" panose="020B0004020202020204" pitchFamily="34" charset="0"/>
              </a:rPr>
              <a:t>How can you support these efforts</a:t>
            </a:r>
            <a:r>
              <a:rPr lang="en-US">
                <a:solidFill>
                  <a:srgbClr val="1B1B1B"/>
                </a:solidFill>
                <a:latin typeface="Aptos" panose="020B0004020202020204" pitchFamily="34" charset="0"/>
              </a:rPr>
              <a:t>: </a:t>
            </a:r>
            <a:r>
              <a:rPr lang="en-US" b="0" i="0">
                <a:solidFill>
                  <a:srgbClr val="1B1B1B"/>
                </a:solidFill>
                <a:effectLst/>
                <a:latin typeface="Aptos" panose="020B0004020202020204" pitchFamily="34" charset="0"/>
              </a:rPr>
              <a:t>  </a:t>
            </a:r>
          </a:p>
          <a:p>
            <a:pPr>
              <a:spcBef>
                <a:spcPts val="600"/>
              </a:spcBef>
              <a:spcAft>
                <a:spcPts val="200"/>
              </a:spcAft>
              <a:buClrTx/>
              <a:defRPr/>
            </a:pPr>
            <a:r>
              <a:rPr lang="en-US" sz="1900">
                <a:latin typeface="Aptos" panose="020B0004020202020204" pitchFamily="34" charset="0"/>
                <a:cs typeface="Arial" panose="020B0604020202020204" pitchFamily="34" charset="0"/>
              </a:rPr>
              <a:t>Share resources and case studies related to effective infrastructure workforce </a:t>
            </a:r>
            <a:br>
              <a:rPr lang="en-US" sz="1900">
                <a:latin typeface="Aptos" panose="020B0004020202020204" pitchFamily="34" charset="0"/>
                <a:cs typeface="Arial" panose="020B0604020202020204" pitchFamily="34" charset="0"/>
              </a:rPr>
            </a:br>
            <a:r>
              <a:rPr lang="en-US" sz="1900">
                <a:latin typeface="Aptos" panose="020B0004020202020204" pitchFamily="34" charset="0"/>
                <a:cs typeface="Arial" panose="020B0604020202020204" pitchFamily="34" charset="0"/>
              </a:rPr>
              <a:t>solutions.</a:t>
            </a:r>
          </a:p>
          <a:p>
            <a:pPr>
              <a:spcBef>
                <a:spcPts val="600"/>
              </a:spcBef>
              <a:spcAft>
                <a:spcPts val="200"/>
              </a:spcAft>
              <a:buClrTx/>
              <a:defRPr/>
            </a:pPr>
            <a:r>
              <a:rPr lang="en-US" sz="1900">
                <a:latin typeface="Aptos" panose="020B0004020202020204" pitchFamily="34" charset="0"/>
                <a:cs typeface="Arial" panose="020B0604020202020204" pitchFamily="34" charset="0"/>
              </a:rPr>
              <a:t>Support connectivity to philanthropy-driven infrastructure efforts, and support </a:t>
            </a:r>
            <a:br>
              <a:rPr lang="en-US" sz="1900">
                <a:latin typeface="Aptos" panose="020B0004020202020204" pitchFamily="34" charset="0"/>
                <a:cs typeface="Arial" panose="020B0604020202020204" pitchFamily="34" charset="0"/>
              </a:rPr>
            </a:br>
            <a:r>
              <a:rPr lang="en-US" sz="1900">
                <a:latin typeface="Aptos" panose="020B0004020202020204" pitchFamily="34" charset="0"/>
                <a:cs typeface="Arial" panose="020B0604020202020204" pitchFamily="34" charset="0"/>
              </a:rPr>
              <a:t>connections at the local and regional level related to infrastructure activities.</a:t>
            </a:r>
          </a:p>
          <a:p>
            <a:pPr>
              <a:spcBef>
                <a:spcPts val="600"/>
              </a:spcBef>
              <a:spcAft>
                <a:spcPts val="200"/>
              </a:spcAft>
              <a:buClrTx/>
              <a:defRPr/>
            </a:pPr>
            <a:r>
              <a:rPr lang="en-US" sz="1900">
                <a:latin typeface="Aptos" panose="020B0004020202020204" pitchFamily="34" charset="0"/>
                <a:cs typeface="Arial" panose="020B0604020202020204" pitchFamily="34" charset="0"/>
              </a:rPr>
              <a:t>Share with your networks to support growth and collaboration across the ILC.</a:t>
            </a:r>
          </a:p>
          <a:p>
            <a:pPr>
              <a:spcBef>
                <a:spcPts val="600"/>
              </a:spcBef>
              <a:spcAft>
                <a:spcPts val="200"/>
              </a:spcAft>
              <a:buClrTx/>
              <a:defRPr/>
            </a:pPr>
            <a:r>
              <a:rPr lang="en-US" sz="1900">
                <a:latin typeface="Aptos" panose="020B0004020202020204" pitchFamily="34" charset="0"/>
                <a:cs typeface="Arial" panose="020B0604020202020204" pitchFamily="34" charset="0"/>
              </a:rPr>
              <a:t>Learn more and register to join the ILC here: </a:t>
            </a:r>
            <a:r>
              <a:rPr lang="en-US" sz="1900">
                <a:latin typeface="Aptos" panose="020B0004020202020204" pitchFamily="34" charset="0"/>
                <a:cs typeface="Arial" panose="020B0604020202020204" pitchFamily="34" charset="0"/>
                <a:hlinkClick r:id="rId3"/>
              </a:rPr>
              <a:t>WorkforceGPS – Infrastructure</a:t>
            </a:r>
            <a:br>
              <a:rPr lang="en-US" sz="1900">
                <a:latin typeface="Aptos" panose="020B0004020202020204" pitchFamily="34" charset="0"/>
                <a:cs typeface="Arial" panose="020B0604020202020204" pitchFamily="34" charset="0"/>
                <a:hlinkClick r:id="rId3"/>
              </a:rPr>
            </a:br>
            <a:r>
              <a:rPr lang="en-US" sz="1900">
                <a:latin typeface="Aptos" panose="020B0004020202020204" pitchFamily="34" charset="0"/>
                <a:cs typeface="Arial" panose="020B0604020202020204" pitchFamily="34" charset="0"/>
                <a:hlinkClick r:id="rId3"/>
              </a:rPr>
              <a:t>Learning Community (ILC)</a:t>
            </a:r>
            <a:r>
              <a:rPr lang="en-US" sz="1900">
                <a:latin typeface="Aptos" panose="020B0004020202020204" pitchFamily="34" charset="0"/>
                <a:cs typeface="Arial" panose="020B0604020202020204" pitchFamily="34" charset="0"/>
              </a:rPr>
              <a:t>. If you have additional questions, email </a:t>
            </a:r>
            <a:r>
              <a:rPr lang="en-US" sz="1900">
                <a:latin typeface="Aptos" panose="020B0004020202020204" pitchFamily="34" charset="0"/>
                <a:cs typeface="Arial" panose="020B0604020202020204" pitchFamily="34" charset="0"/>
                <a:hlinkClick r:id="rId4"/>
              </a:rPr>
              <a:t>ILC@dol.gov</a:t>
            </a:r>
            <a:r>
              <a:rPr lang="en-US" sz="1900">
                <a:latin typeface="Aptos" panose="020B0004020202020204" pitchFamily="34" charset="0"/>
                <a:cs typeface="Arial" panose="020B0604020202020204" pitchFamily="34" charset="0"/>
              </a:rPr>
              <a:t>.</a:t>
            </a:r>
          </a:p>
        </p:txBody>
      </p:sp>
      <p:sp>
        <p:nvSpPr>
          <p:cNvPr id="4" name="Footer Placeholder 3">
            <a:extLst>
              <a:ext uri="{FF2B5EF4-FFF2-40B4-BE49-F238E27FC236}">
                <a16:creationId xmlns:a16="http://schemas.microsoft.com/office/drawing/2014/main" id="{BD5C38E1-807D-29F9-21A5-EF9564E562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rPr>
              <a:t>Informational – Not For Distribution</a:t>
            </a:r>
          </a:p>
        </p:txBody>
      </p:sp>
      <p:sp>
        <p:nvSpPr>
          <p:cNvPr id="6" name="Slide Number Placeholder 5">
            <a:extLst>
              <a:ext uri="{FF2B5EF4-FFF2-40B4-BE49-F238E27FC236}">
                <a16:creationId xmlns:a16="http://schemas.microsoft.com/office/drawing/2014/main" id="{0D7E568F-1153-DB93-E751-BBA72BB30CD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1375A4-56A4-47D6-9801-1991572033F7}" type="slidenum">
              <a:rPr kumimoji="0" lang="en-US" sz="1100" b="0" i="0" u="none" strike="noStrike" kern="1200" cap="none" spc="0" normalizeH="0" baseline="0" noProof="0" smtClean="0">
                <a:ln>
                  <a:noFill/>
                </a:ln>
                <a:solidFill>
                  <a:prstClr val="black">
                    <a:lumMod val="90000"/>
                    <a:lumOff val="10000"/>
                  </a:prstClr>
                </a:solidFill>
                <a:effectLst/>
                <a:uLnTx/>
                <a:uFillTx/>
                <a:latin typeface="Aptos" panose="020B00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lumMod val="90000"/>
                  <a:lumOff val="10000"/>
                </a:prstClr>
              </a:solidFill>
              <a:effectLst/>
              <a:uLnTx/>
              <a:uFillTx/>
              <a:latin typeface="Aptos" panose="020B0004020202020204" pitchFamily="34" charset="0"/>
            </a:endParaRPr>
          </a:p>
        </p:txBody>
      </p:sp>
      <p:sp>
        <p:nvSpPr>
          <p:cNvPr id="5" name="Date Placeholder 4">
            <a:extLst>
              <a:ext uri="{FF2B5EF4-FFF2-40B4-BE49-F238E27FC236}">
                <a16:creationId xmlns:a16="http://schemas.microsoft.com/office/drawing/2014/main" id="{B3AA44C7-8347-9504-06FA-66047EA1C9C5}"/>
              </a:ext>
            </a:extLst>
          </p:cNvPr>
          <p:cNvSpPr>
            <a:spLocks noGrp="1"/>
          </p:cNvSpPr>
          <p:nvPr>
            <p:ph type="dt" sz="half" idx="10"/>
          </p:nvPr>
        </p:nvSpPr>
        <p:spPr>
          <a:xfrm>
            <a:off x="10616454" y="6380170"/>
            <a:ext cx="965946" cy="222436"/>
          </a:xfrm>
        </p:spPr>
        <p:txBody>
          <a:bodyPr/>
          <a:lstStyle/>
          <a:p>
            <a:r>
              <a:rPr lang="en-US">
                <a:latin typeface="Aptos" panose="020B0004020202020204" pitchFamily="34" charset="0"/>
              </a:rPr>
              <a:t>12/13/2024</a:t>
            </a:r>
          </a:p>
        </p:txBody>
      </p:sp>
      <p:pic>
        <p:nvPicPr>
          <p:cNvPr id="2050" name="Picture 2">
            <a:extLst>
              <a:ext uri="{FF2B5EF4-FFF2-40B4-BE49-F238E27FC236}">
                <a16:creationId xmlns:a16="http://schemas.microsoft.com/office/drawing/2014/main" id="{75490610-43A6-6E40-4BC6-99E44D86E7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8088" y="3579114"/>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06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8A4D-C28C-FB84-E8BB-ADBCB22DA174}"/>
              </a:ext>
            </a:extLst>
          </p:cNvPr>
          <p:cNvSpPr>
            <a:spLocks noGrp="1"/>
          </p:cNvSpPr>
          <p:nvPr>
            <p:ph type="title"/>
          </p:nvPr>
        </p:nvSpPr>
        <p:spPr/>
        <p:txBody>
          <a:bodyPr/>
          <a:lstStyle/>
          <a:p>
            <a:r>
              <a:rPr lang="en-US">
                <a:latin typeface="Georgia" panose="02040502050405020303" pitchFamily="18" charset="0"/>
              </a:rPr>
              <a:t>Highlights of Grants Awarded in Q4</a:t>
            </a:r>
          </a:p>
        </p:txBody>
      </p:sp>
      <p:graphicFrame>
        <p:nvGraphicFramePr>
          <p:cNvPr id="7" name="Content Placeholder 6">
            <a:extLst>
              <a:ext uri="{FF2B5EF4-FFF2-40B4-BE49-F238E27FC236}">
                <a16:creationId xmlns:a16="http://schemas.microsoft.com/office/drawing/2014/main" id="{0F1FC0C6-569C-964B-9F89-A329EDFCFD65}"/>
              </a:ext>
            </a:extLst>
          </p:cNvPr>
          <p:cNvGraphicFramePr>
            <a:graphicFrameLocks noGrp="1"/>
          </p:cNvGraphicFramePr>
          <p:nvPr>
            <p:ph idx="1"/>
            <p:extLst>
              <p:ext uri="{D42A27DB-BD31-4B8C-83A1-F6EECF244321}">
                <p14:modId xmlns:p14="http://schemas.microsoft.com/office/powerpoint/2010/main" val="2526577375"/>
              </p:ext>
            </p:extLst>
          </p:nvPr>
        </p:nvGraphicFramePr>
        <p:xfrm>
          <a:off x="1129663" y="2118374"/>
          <a:ext cx="9932673" cy="3294654"/>
        </p:xfrm>
        <a:graphic>
          <a:graphicData uri="http://schemas.openxmlformats.org/drawingml/2006/table">
            <a:tbl>
              <a:tblPr firstRow="1" bandRow="1">
                <a:tableStyleId>{5C22544A-7EE6-4342-B048-85BDC9FD1C3A}</a:tableStyleId>
              </a:tblPr>
              <a:tblGrid>
                <a:gridCol w="4069275">
                  <a:extLst>
                    <a:ext uri="{9D8B030D-6E8A-4147-A177-3AD203B41FA5}">
                      <a16:colId xmlns:a16="http://schemas.microsoft.com/office/drawing/2014/main" val="2501151434"/>
                    </a:ext>
                  </a:extLst>
                </a:gridCol>
                <a:gridCol w="2552507">
                  <a:extLst>
                    <a:ext uri="{9D8B030D-6E8A-4147-A177-3AD203B41FA5}">
                      <a16:colId xmlns:a16="http://schemas.microsoft.com/office/drawing/2014/main" val="1592795655"/>
                    </a:ext>
                  </a:extLst>
                </a:gridCol>
                <a:gridCol w="3310891">
                  <a:extLst>
                    <a:ext uri="{9D8B030D-6E8A-4147-A177-3AD203B41FA5}">
                      <a16:colId xmlns:a16="http://schemas.microsoft.com/office/drawing/2014/main" val="2559011834"/>
                    </a:ext>
                  </a:extLst>
                </a:gridCol>
              </a:tblGrid>
              <a:tr h="328349">
                <a:tc>
                  <a:txBody>
                    <a:bodyPr/>
                    <a:lstStyle/>
                    <a:p>
                      <a:r>
                        <a:rPr lang="en-US">
                          <a:latin typeface="Aptos" panose="020B0004020202020204" pitchFamily="34" charset="0"/>
                        </a:rPr>
                        <a:t>Grant Program </a:t>
                      </a:r>
                    </a:p>
                  </a:txBody>
                  <a:tcPr/>
                </a:tc>
                <a:tc>
                  <a:txBody>
                    <a:bodyPr/>
                    <a:lstStyle/>
                    <a:p>
                      <a:r>
                        <a:rPr lang="en-US">
                          <a:latin typeface="Aptos" panose="020B0004020202020204" pitchFamily="34" charset="0"/>
                        </a:rPr>
                        <a:t>Award Amounts</a:t>
                      </a:r>
                    </a:p>
                  </a:txBody>
                  <a:tcPr/>
                </a:tc>
                <a:tc>
                  <a:txBody>
                    <a:bodyPr/>
                    <a:lstStyle/>
                    <a:p>
                      <a:r>
                        <a:rPr lang="en-US">
                          <a:latin typeface="Aptos" panose="020B0004020202020204" pitchFamily="34" charset="0"/>
                        </a:rPr>
                        <a:t>Date</a:t>
                      </a:r>
                    </a:p>
                  </a:txBody>
                  <a:tcPr/>
                </a:tc>
                <a:extLst>
                  <a:ext uri="{0D108BD9-81ED-4DB2-BD59-A6C34878D82A}">
                    <a16:rowId xmlns:a16="http://schemas.microsoft.com/office/drawing/2014/main" val="2089820925"/>
                  </a:ext>
                </a:extLst>
              </a:tr>
              <a:tr h="328349">
                <a:tc>
                  <a:txBody>
                    <a:bodyPr/>
                    <a:lstStyle/>
                    <a:p>
                      <a:pPr algn="l" fontAlgn="ctr"/>
                      <a:r>
                        <a:rPr lang="en-US" sz="1600" b="0" i="0" u="none" strike="noStrike">
                          <a:solidFill>
                            <a:srgbClr val="000000"/>
                          </a:solidFill>
                          <a:effectLst/>
                          <a:latin typeface="Aptos" panose="020B0004020202020204" pitchFamily="34" charset="0"/>
                        </a:rPr>
                        <a:t>Pathways Home 5</a:t>
                      </a:r>
                    </a:p>
                  </a:txBody>
                  <a:tcPr marL="76200" marR="6350" marT="6350" marB="0" anchor="ctr"/>
                </a:tc>
                <a:tc>
                  <a:txBody>
                    <a:bodyPr/>
                    <a:lstStyle/>
                    <a:p>
                      <a:r>
                        <a:rPr lang="en-US">
                          <a:latin typeface="Aptos" panose="020B0004020202020204" pitchFamily="34" charset="0"/>
                        </a:rPr>
                        <a:t>$56 Million</a:t>
                      </a:r>
                    </a:p>
                  </a:txBody>
                  <a:tcPr/>
                </a:tc>
                <a:tc>
                  <a:txBody>
                    <a:bodyPr/>
                    <a:lstStyle/>
                    <a:p>
                      <a:r>
                        <a:rPr lang="en-US">
                          <a:latin typeface="Aptos" panose="020B0004020202020204" pitchFamily="34" charset="0"/>
                        </a:rPr>
                        <a:t>July 2, 2024</a:t>
                      </a:r>
                    </a:p>
                  </a:txBody>
                  <a:tcPr/>
                </a:tc>
                <a:extLst>
                  <a:ext uri="{0D108BD9-81ED-4DB2-BD59-A6C34878D82A}">
                    <a16:rowId xmlns:a16="http://schemas.microsoft.com/office/drawing/2014/main" val="2857603375"/>
                  </a:ext>
                </a:extLst>
              </a:tr>
              <a:tr h="328349">
                <a:tc>
                  <a:txBody>
                    <a:bodyPr/>
                    <a:lstStyle/>
                    <a:p>
                      <a:pPr algn="l" fontAlgn="ctr"/>
                      <a:r>
                        <a:rPr lang="en-US" sz="1600" b="0" i="0" u="none" strike="noStrike">
                          <a:solidFill>
                            <a:srgbClr val="000000"/>
                          </a:solidFill>
                          <a:effectLst/>
                          <a:latin typeface="Aptos" panose="020B0004020202020204" pitchFamily="34" charset="0"/>
                        </a:rPr>
                        <a:t>Growth Opportunities – Two Rounds</a:t>
                      </a:r>
                    </a:p>
                  </a:txBody>
                  <a:tcPr marL="76200" marR="6350" marT="6350" marB="0" anchor="ctr"/>
                </a:tc>
                <a:tc>
                  <a:txBody>
                    <a:bodyPr/>
                    <a:lstStyle/>
                    <a:p>
                      <a:r>
                        <a:rPr lang="en-US">
                          <a:latin typeface="Aptos" panose="020B0004020202020204" pitchFamily="34" charset="0"/>
                        </a:rPr>
                        <a:t>$47 Million</a:t>
                      </a:r>
                    </a:p>
                  </a:txBody>
                  <a:tcPr/>
                </a:tc>
                <a:tc>
                  <a:txBody>
                    <a:bodyPr/>
                    <a:lstStyle/>
                    <a:p>
                      <a:r>
                        <a:rPr lang="en-US">
                          <a:latin typeface="Aptos" panose="020B0004020202020204" pitchFamily="34" charset="0"/>
                        </a:rPr>
                        <a:t>July 2, 2024</a:t>
                      </a:r>
                    </a:p>
                  </a:txBody>
                  <a:tcPr/>
                </a:tc>
                <a:extLst>
                  <a:ext uri="{0D108BD9-81ED-4DB2-BD59-A6C34878D82A}">
                    <a16:rowId xmlns:a16="http://schemas.microsoft.com/office/drawing/2014/main" val="1983694773"/>
                  </a:ext>
                </a:extLst>
              </a:tr>
              <a:tr h="328349">
                <a:tc>
                  <a:txBody>
                    <a:bodyPr/>
                    <a:lstStyle/>
                    <a:p>
                      <a:pPr algn="l" fontAlgn="ctr"/>
                      <a:r>
                        <a:rPr lang="en-US" sz="1600" b="0" i="0" u="none" strike="noStrike">
                          <a:solidFill>
                            <a:srgbClr val="000000"/>
                          </a:solidFill>
                          <a:effectLst/>
                          <a:latin typeface="Aptos" panose="020B0004020202020204" pitchFamily="34" charset="0"/>
                        </a:rPr>
                        <a:t>Workforce Pathways For Youth</a:t>
                      </a:r>
                    </a:p>
                  </a:txBody>
                  <a:tcPr marL="76200" marR="6350" marT="6350" marB="0" anchor="ctr"/>
                </a:tc>
                <a:tc>
                  <a:txBody>
                    <a:bodyPr/>
                    <a:lstStyle/>
                    <a:p>
                      <a:r>
                        <a:rPr lang="en-US">
                          <a:latin typeface="Aptos" panose="020B0004020202020204" pitchFamily="34" charset="0"/>
                        </a:rPr>
                        <a:t>$20 Million</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1352070740"/>
                  </a:ext>
                </a:extLst>
              </a:tr>
              <a:tr h="328349">
                <a:tc>
                  <a:txBody>
                    <a:bodyPr/>
                    <a:lstStyle/>
                    <a:p>
                      <a:pPr algn="l" fontAlgn="ctr"/>
                      <a:r>
                        <a:rPr lang="en-US" sz="1600" b="0" i="0" u="none" strike="noStrike">
                          <a:solidFill>
                            <a:srgbClr val="000000"/>
                          </a:solidFill>
                          <a:effectLst/>
                          <a:latin typeface="Aptos" panose="020B0004020202020204" pitchFamily="34" charset="0"/>
                        </a:rPr>
                        <a:t>  WIOA NFJP Training Grants</a:t>
                      </a:r>
                    </a:p>
                  </a:txBody>
                  <a:tcPr marL="6350" marR="6350" marT="6350" marB="0" anchor="ctr"/>
                </a:tc>
                <a:tc>
                  <a:txBody>
                    <a:bodyPr/>
                    <a:lstStyle/>
                    <a:p>
                      <a:r>
                        <a:rPr lang="en-US">
                          <a:latin typeface="Aptos" panose="020B0004020202020204" pitchFamily="34" charset="0"/>
                        </a:rPr>
                        <a:t>$90.9 Million</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1429913714"/>
                  </a:ext>
                </a:extLst>
              </a:tr>
              <a:tr h="328349">
                <a:tc>
                  <a:txBody>
                    <a:bodyPr/>
                    <a:lstStyle/>
                    <a:p>
                      <a:pPr algn="l" fontAlgn="ctr"/>
                      <a:r>
                        <a:rPr lang="en-US" sz="1600" b="0" i="0" u="none" strike="noStrike">
                          <a:solidFill>
                            <a:srgbClr val="000000"/>
                          </a:solidFill>
                          <a:effectLst/>
                          <a:latin typeface="Aptos" panose="020B0004020202020204" pitchFamily="34" charset="0"/>
                        </a:rPr>
                        <a:t>  WIOA NFJP Housing Grants </a:t>
                      </a:r>
                    </a:p>
                  </a:txBody>
                  <a:tcPr marL="6350" marR="6350" marT="6350" marB="0" anchor="ctr"/>
                </a:tc>
                <a:tc>
                  <a:txBody>
                    <a:bodyPr/>
                    <a:lstStyle/>
                    <a:p>
                      <a:r>
                        <a:rPr lang="en-US">
                          <a:latin typeface="Aptos" panose="020B0004020202020204" pitchFamily="34" charset="0"/>
                        </a:rPr>
                        <a:t>$6.5 Million</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434200199"/>
                  </a:ext>
                </a:extLst>
              </a:tr>
              <a:tr h="328349">
                <a:tc>
                  <a:txBody>
                    <a:bodyPr/>
                    <a:lstStyle/>
                    <a:p>
                      <a:pPr algn="l" fontAlgn="ctr"/>
                      <a:r>
                        <a:rPr lang="en-US" sz="1600" b="0" i="0" u="none" strike="noStrike">
                          <a:solidFill>
                            <a:srgbClr val="000000"/>
                          </a:solidFill>
                          <a:effectLst/>
                          <a:latin typeface="Aptos" panose="020B0004020202020204" pitchFamily="34" charset="0"/>
                        </a:rPr>
                        <a:t>SCSEP – Program </a:t>
                      </a:r>
                    </a:p>
                  </a:txBody>
                  <a:tcPr marL="76200" marR="6350" marT="6350" marB="0" anchor="ctr"/>
                </a:tc>
                <a:tc>
                  <a:txBody>
                    <a:bodyPr/>
                    <a:lstStyle/>
                    <a:p>
                      <a:r>
                        <a:rPr lang="en-US">
                          <a:latin typeface="Aptos" panose="020B0004020202020204" pitchFamily="34" charset="0"/>
                        </a:rPr>
                        <a:t>$313 Million</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4179167045"/>
                  </a:ext>
                </a:extLst>
              </a:tr>
              <a:tr h="734334">
                <a:tc>
                  <a:txBody>
                    <a:bodyPr/>
                    <a:lstStyle/>
                    <a:p>
                      <a:pPr algn="l" fontAlgn="ctr"/>
                      <a:r>
                        <a:rPr lang="en-US" sz="1600" b="0" i="0" u="none" strike="noStrike">
                          <a:solidFill>
                            <a:srgbClr val="000000"/>
                          </a:solidFill>
                          <a:effectLst/>
                          <a:latin typeface="Aptos" panose="020B0004020202020204" pitchFamily="34" charset="0"/>
                        </a:rPr>
                        <a:t>SCSEP -  Evaluation</a:t>
                      </a:r>
                    </a:p>
                  </a:txBody>
                  <a:tcPr marL="76200" marR="6350" marT="6350" marB="0" anchor="ctr"/>
                </a:tc>
                <a:tc>
                  <a:txBody>
                    <a:bodyPr/>
                    <a:lstStyle/>
                    <a:p>
                      <a:endParaRPr lang="en-US">
                        <a:latin typeface="Aptos" panose="020B0004020202020204" pitchFamily="34" charset="0"/>
                      </a:endParaRPr>
                    </a:p>
                    <a:p>
                      <a:r>
                        <a:rPr lang="en-US">
                          <a:latin typeface="Aptos" panose="020B0004020202020204" pitchFamily="34" charset="0"/>
                        </a:rPr>
                        <a:t>$18.4 Million</a:t>
                      </a:r>
                    </a:p>
                  </a:txBody>
                  <a:tcPr/>
                </a:tc>
                <a:tc>
                  <a:txBody>
                    <a:bodyPr/>
                    <a:lstStyle/>
                    <a:p>
                      <a:endParaRPr lang="en-US">
                        <a:latin typeface="Aptos" panose="020B0004020202020204" pitchFamily="34" charset="0"/>
                      </a:endParaRPr>
                    </a:p>
                    <a:p>
                      <a:r>
                        <a:rPr lang="en-US">
                          <a:latin typeface="Aptos" panose="020B0004020202020204" pitchFamily="34" charset="0"/>
                        </a:rPr>
                        <a:t>September 2024</a:t>
                      </a:r>
                    </a:p>
                  </a:txBody>
                  <a:tcPr/>
                </a:tc>
                <a:extLst>
                  <a:ext uri="{0D108BD9-81ED-4DB2-BD59-A6C34878D82A}">
                    <a16:rowId xmlns:a16="http://schemas.microsoft.com/office/drawing/2014/main" val="2061720143"/>
                  </a:ext>
                </a:extLst>
              </a:tr>
            </a:tbl>
          </a:graphicData>
        </a:graphic>
      </p:graphicFrame>
      <p:sp>
        <p:nvSpPr>
          <p:cNvPr id="4" name="Footer Placeholder 3">
            <a:extLst>
              <a:ext uri="{FF2B5EF4-FFF2-40B4-BE49-F238E27FC236}">
                <a16:creationId xmlns:a16="http://schemas.microsoft.com/office/drawing/2014/main" id="{79F9EE55-2FD7-FDD9-7DB3-788365E1F7B6}"/>
              </a:ext>
            </a:extLst>
          </p:cNvPr>
          <p:cNvSpPr>
            <a:spLocks noGrp="1"/>
          </p:cNvSpPr>
          <p:nvPr>
            <p:ph type="ftr" sz="quarter" idx="11"/>
          </p:nvPr>
        </p:nvSpPr>
        <p:spPr/>
        <p:txBody>
          <a:bodyPr/>
          <a:lstStyle/>
          <a:p>
            <a:r>
              <a:rPr lang="en-US">
                <a:latin typeface="Aptos" panose="020B0004020202020204" pitchFamily="34" charset="0"/>
              </a:rPr>
              <a:t>Informational – Not For Distribution</a:t>
            </a:r>
          </a:p>
        </p:txBody>
      </p:sp>
      <p:sp>
        <p:nvSpPr>
          <p:cNvPr id="5" name="Date Placeholder 4">
            <a:extLst>
              <a:ext uri="{FF2B5EF4-FFF2-40B4-BE49-F238E27FC236}">
                <a16:creationId xmlns:a16="http://schemas.microsoft.com/office/drawing/2014/main" id="{15718D58-029C-C936-3F3F-BA34EA2E3D63}"/>
              </a:ext>
            </a:extLst>
          </p:cNvPr>
          <p:cNvSpPr>
            <a:spLocks noGrp="1"/>
          </p:cNvSpPr>
          <p:nvPr>
            <p:ph type="dt" sz="half" idx="10"/>
          </p:nvPr>
        </p:nvSpPr>
        <p:spPr/>
        <p:txBody>
          <a:bodyPr/>
          <a:lstStyle/>
          <a:p>
            <a:r>
              <a:rPr lang="en-US">
                <a:latin typeface="Aptos" panose="020B0004020202020204" pitchFamily="34" charset="0"/>
              </a:rPr>
              <a:t>12/13/2024</a:t>
            </a:r>
          </a:p>
        </p:txBody>
      </p:sp>
      <p:sp>
        <p:nvSpPr>
          <p:cNvPr id="6" name="Slide Number Placeholder 5">
            <a:extLst>
              <a:ext uri="{FF2B5EF4-FFF2-40B4-BE49-F238E27FC236}">
                <a16:creationId xmlns:a16="http://schemas.microsoft.com/office/drawing/2014/main" id="{BF8839FC-7547-F9EB-1618-1A3B53EC70E6}"/>
              </a:ext>
            </a:extLst>
          </p:cNvPr>
          <p:cNvSpPr>
            <a:spLocks noGrp="1"/>
          </p:cNvSpPr>
          <p:nvPr>
            <p:ph type="sldNum" sz="quarter" idx="12"/>
          </p:nvPr>
        </p:nvSpPr>
        <p:spPr/>
        <p:txBody>
          <a:bodyPr/>
          <a:lstStyle/>
          <a:p>
            <a:fld id="{E31375A4-56A4-47D6-9801-1991572033F7}" type="slidenum">
              <a:rPr lang="en-US" smtClean="0">
                <a:latin typeface="Aptos" panose="020B0004020202020204" pitchFamily="34" charset="0"/>
              </a:rPr>
              <a:t>6</a:t>
            </a:fld>
            <a:endParaRPr lang="en-US">
              <a:latin typeface="Aptos" panose="020B0004020202020204" pitchFamily="34" charset="0"/>
            </a:endParaRPr>
          </a:p>
        </p:txBody>
      </p:sp>
    </p:spTree>
    <p:extLst>
      <p:ext uri="{BB962C8B-B14F-4D97-AF65-F5344CB8AC3E}">
        <p14:creationId xmlns:p14="http://schemas.microsoft.com/office/powerpoint/2010/main" val="47457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8A4D-C28C-FB84-E8BB-ADBCB22DA174}"/>
              </a:ext>
            </a:extLst>
          </p:cNvPr>
          <p:cNvSpPr>
            <a:spLocks noGrp="1"/>
          </p:cNvSpPr>
          <p:nvPr>
            <p:ph type="title"/>
          </p:nvPr>
        </p:nvSpPr>
        <p:spPr/>
        <p:txBody>
          <a:bodyPr/>
          <a:lstStyle/>
          <a:p>
            <a:r>
              <a:rPr lang="en-US">
                <a:latin typeface="Georgia" panose="02040502050405020303" pitchFamily="18" charset="0"/>
              </a:rPr>
              <a:t>Highlights of Grants Awarded in Q4</a:t>
            </a:r>
          </a:p>
        </p:txBody>
      </p:sp>
      <p:graphicFrame>
        <p:nvGraphicFramePr>
          <p:cNvPr id="7" name="Content Placeholder 6">
            <a:extLst>
              <a:ext uri="{FF2B5EF4-FFF2-40B4-BE49-F238E27FC236}">
                <a16:creationId xmlns:a16="http://schemas.microsoft.com/office/drawing/2014/main" id="{0F1FC0C6-569C-964B-9F89-A329EDFCFD65}"/>
              </a:ext>
            </a:extLst>
          </p:cNvPr>
          <p:cNvGraphicFramePr>
            <a:graphicFrameLocks noGrp="1"/>
          </p:cNvGraphicFramePr>
          <p:nvPr>
            <p:ph idx="1"/>
            <p:extLst>
              <p:ext uri="{D42A27DB-BD31-4B8C-83A1-F6EECF244321}">
                <p14:modId xmlns:p14="http://schemas.microsoft.com/office/powerpoint/2010/main" val="2450384585"/>
              </p:ext>
            </p:extLst>
          </p:nvPr>
        </p:nvGraphicFramePr>
        <p:xfrm>
          <a:off x="1275648" y="2026920"/>
          <a:ext cx="9601197" cy="3397234"/>
        </p:xfrm>
        <a:graphic>
          <a:graphicData uri="http://schemas.openxmlformats.org/drawingml/2006/table">
            <a:tbl>
              <a:tblPr firstRow="1" bandRow="1">
                <a:tableStyleId>{5C22544A-7EE6-4342-B048-85BDC9FD1C3A}</a:tableStyleId>
              </a:tblPr>
              <a:tblGrid>
                <a:gridCol w="3963864">
                  <a:extLst>
                    <a:ext uri="{9D8B030D-6E8A-4147-A177-3AD203B41FA5}">
                      <a16:colId xmlns:a16="http://schemas.microsoft.com/office/drawing/2014/main" val="2501151434"/>
                    </a:ext>
                  </a:extLst>
                </a:gridCol>
                <a:gridCol w="2350008">
                  <a:extLst>
                    <a:ext uri="{9D8B030D-6E8A-4147-A177-3AD203B41FA5}">
                      <a16:colId xmlns:a16="http://schemas.microsoft.com/office/drawing/2014/main" val="1592795655"/>
                    </a:ext>
                  </a:extLst>
                </a:gridCol>
                <a:gridCol w="3287325">
                  <a:extLst>
                    <a:ext uri="{9D8B030D-6E8A-4147-A177-3AD203B41FA5}">
                      <a16:colId xmlns:a16="http://schemas.microsoft.com/office/drawing/2014/main" val="2559011834"/>
                    </a:ext>
                  </a:extLst>
                </a:gridCol>
              </a:tblGrid>
              <a:tr h="370840">
                <a:tc>
                  <a:txBody>
                    <a:bodyPr/>
                    <a:lstStyle/>
                    <a:p>
                      <a:r>
                        <a:rPr lang="en-US">
                          <a:latin typeface="Aptos" panose="020B0004020202020204" pitchFamily="34" charset="0"/>
                        </a:rPr>
                        <a:t>Grant Program </a:t>
                      </a:r>
                    </a:p>
                  </a:txBody>
                  <a:tcPr/>
                </a:tc>
                <a:tc>
                  <a:txBody>
                    <a:bodyPr/>
                    <a:lstStyle/>
                    <a:p>
                      <a:r>
                        <a:rPr lang="en-US">
                          <a:latin typeface="Aptos" panose="020B0004020202020204" pitchFamily="34" charset="0"/>
                        </a:rPr>
                        <a:t>Award Amounts</a:t>
                      </a:r>
                    </a:p>
                  </a:txBody>
                  <a:tcPr/>
                </a:tc>
                <a:tc>
                  <a:txBody>
                    <a:bodyPr/>
                    <a:lstStyle/>
                    <a:p>
                      <a:r>
                        <a:rPr lang="en-US">
                          <a:latin typeface="Aptos" panose="020B0004020202020204" pitchFamily="34" charset="0"/>
                        </a:rPr>
                        <a:t>Date</a:t>
                      </a:r>
                    </a:p>
                  </a:txBody>
                  <a:tcPr/>
                </a:tc>
                <a:extLst>
                  <a:ext uri="{0D108BD9-81ED-4DB2-BD59-A6C34878D82A}">
                    <a16:rowId xmlns:a16="http://schemas.microsoft.com/office/drawing/2014/main" val="20898209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latin typeface="Aptos" panose="020B0004020202020204" pitchFamily="34" charset="0"/>
                          <a:ea typeface="+mn-ea"/>
                          <a:cs typeface="+mn-cs"/>
                        </a:rPr>
                        <a:t>Workforce Opportunity for Rural Communities (WORC) Initiative – Round 6</a:t>
                      </a:r>
                    </a:p>
                    <a:p>
                      <a:endParaRPr lang="en-US">
                        <a:latin typeface="Aptos" panose="020B0004020202020204" pitchFamily="34" charset="0"/>
                      </a:endParaRPr>
                    </a:p>
                  </a:txBody>
                  <a:tcPr/>
                </a:tc>
                <a:tc>
                  <a:txBody>
                    <a:bodyPr/>
                    <a:lstStyle/>
                    <a:p>
                      <a:r>
                        <a:rPr lang="en-US">
                          <a:latin typeface="Aptos" panose="020B0004020202020204" pitchFamily="34" charset="0"/>
                        </a:rPr>
                        <a:t>$49 Million</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1266189223"/>
                  </a:ext>
                </a:extLst>
              </a:tr>
              <a:tr h="413377">
                <a:tc>
                  <a:txBody>
                    <a:bodyPr/>
                    <a:lstStyle/>
                    <a:p>
                      <a:r>
                        <a:rPr lang="en-US">
                          <a:latin typeface="Aptos" panose="020B0004020202020204" pitchFamily="34" charset="0"/>
                        </a:rPr>
                        <a:t>Critical Sectors Job Training Grants</a:t>
                      </a:r>
                    </a:p>
                  </a:txBody>
                  <a:tcPr/>
                </a:tc>
                <a:tc>
                  <a:txBody>
                    <a:bodyPr/>
                    <a:lstStyle/>
                    <a:p>
                      <a:r>
                        <a:rPr lang="en-US">
                          <a:latin typeface="Aptos" panose="020B0004020202020204" pitchFamily="34" charset="0"/>
                        </a:rPr>
                        <a:t>$13 million </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1691991588"/>
                  </a:ext>
                </a:extLst>
              </a:tr>
              <a:tr h="413377">
                <a:tc>
                  <a:txBody>
                    <a:bodyPr/>
                    <a:lstStyle/>
                    <a:p>
                      <a:r>
                        <a:rPr lang="en-US">
                          <a:latin typeface="Aptos" panose="020B0004020202020204" pitchFamily="34" charset="0"/>
                        </a:rPr>
                        <a:t>Building Pathways to Infrastructure Grants – 2</a:t>
                      </a:r>
                    </a:p>
                  </a:txBody>
                  <a:tcPr/>
                </a:tc>
                <a:tc>
                  <a:txBody>
                    <a:bodyPr/>
                    <a:lstStyle/>
                    <a:p>
                      <a:r>
                        <a:rPr lang="en-US">
                          <a:latin typeface="Aptos" panose="020B0004020202020204" pitchFamily="34" charset="0"/>
                        </a:rPr>
                        <a:t>$35 million </a:t>
                      </a:r>
                    </a:p>
                  </a:txBody>
                  <a:tcPr/>
                </a:tc>
                <a:tc>
                  <a:txBody>
                    <a:bodyPr/>
                    <a:lstStyle/>
                    <a:p>
                      <a:r>
                        <a:rPr lang="en-US">
                          <a:latin typeface="Aptos" panose="020B0004020202020204" pitchFamily="34" charset="0"/>
                        </a:rPr>
                        <a:t>September 2024</a:t>
                      </a:r>
                    </a:p>
                  </a:txBody>
                  <a:tcPr/>
                </a:tc>
                <a:extLst>
                  <a:ext uri="{0D108BD9-81ED-4DB2-BD59-A6C34878D82A}">
                    <a16:rowId xmlns:a16="http://schemas.microsoft.com/office/drawing/2014/main" val="2665544338"/>
                  </a:ext>
                </a:extLst>
              </a:tr>
              <a:tr h="413377">
                <a:tc>
                  <a:txBody>
                    <a:bodyPr/>
                    <a:lstStyle/>
                    <a:p>
                      <a:r>
                        <a:rPr lang="en-US" err="1">
                          <a:latin typeface="Aptos" panose="020B0004020202020204" pitchFamily="34" charset="0"/>
                        </a:rPr>
                        <a:t>YouthBuild</a:t>
                      </a:r>
                      <a:endParaRPr lang="en-US">
                        <a:latin typeface="Aptos" panose="020B0004020202020204" pitchFamily="34" charset="0"/>
                      </a:endParaRPr>
                    </a:p>
                  </a:txBody>
                  <a:tcPr/>
                </a:tc>
                <a:tc>
                  <a:txBody>
                    <a:bodyPr/>
                    <a:lstStyle/>
                    <a:p>
                      <a:r>
                        <a:rPr lang="en-US">
                          <a:latin typeface="Aptos" panose="020B0004020202020204" pitchFamily="34" charset="0"/>
                        </a:rPr>
                        <a:t>$99 million </a:t>
                      </a:r>
                    </a:p>
                  </a:txBody>
                  <a:tcPr/>
                </a:tc>
                <a:tc>
                  <a:txBody>
                    <a:bodyPr/>
                    <a:lstStyle/>
                    <a:p>
                      <a:r>
                        <a:rPr lang="en-US">
                          <a:latin typeface="Aptos" panose="020B0004020202020204" pitchFamily="34" charset="0"/>
                        </a:rPr>
                        <a:t>December 2024</a:t>
                      </a:r>
                    </a:p>
                  </a:txBody>
                  <a:tcPr/>
                </a:tc>
                <a:extLst>
                  <a:ext uri="{0D108BD9-81ED-4DB2-BD59-A6C34878D82A}">
                    <a16:rowId xmlns:a16="http://schemas.microsoft.com/office/drawing/2014/main" val="3148397479"/>
                  </a:ext>
                </a:extLst>
              </a:tr>
              <a:tr h="370840">
                <a:tc>
                  <a:txBody>
                    <a:bodyPr/>
                    <a:lstStyle/>
                    <a:p>
                      <a:r>
                        <a:rPr lang="en-US">
                          <a:latin typeface="Aptos" panose="020B0004020202020204" pitchFamily="34" charset="0"/>
                        </a:rPr>
                        <a:t>Next Level Now TA Collaborative FOA</a:t>
                      </a:r>
                    </a:p>
                  </a:txBody>
                  <a:tcPr/>
                </a:tc>
                <a:tc>
                  <a:txBody>
                    <a:bodyPr/>
                    <a:lstStyle/>
                    <a:p>
                      <a:r>
                        <a:rPr lang="en-US">
                          <a:latin typeface="Aptos" panose="020B0004020202020204" pitchFamily="34" charset="0"/>
                        </a:rPr>
                        <a:t>$1.5 million</a:t>
                      </a:r>
                    </a:p>
                  </a:txBody>
                  <a:tcPr/>
                </a:tc>
                <a:tc>
                  <a:txBody>
                    <a:bodyPr/>
                    <a:lstStyle/>
                    <a:p>
                      <a:r>
                        <a:rPr lang="en-US">
                          <a:latin typeface="Aptos" panose="020B0004020202020204" pitchFamily="34" charset="0"/>
                        </a:rPr>
                        <a:t>Currently Open until 2/6/24</a:t>
                      </a:r>
                    </a:p>
                  </a:txBody>
                  <a:tcPr/>
                </a:tc>
                <a:extLst>
                  <a:ext uri="{0D108BD9-81ED-4DB2-BD59-A6C34878D82A}">
                    <a16:rowId xmlns:a16="http://schemas.microsoft.com/office/drawing/2014/main" val="1597179877"/>
                  </a:ext>
                </a:extLst>
              </a:tr>
            </a:tbl>
          </a:graphicData>
        </a:graphic>
      </p:graphicFrame>
      <p:sp>
        <p:nvSpPr>
          <p:cNvPr id="4" name="Footer Placeholder 3">
            <a:extLst>
              <a:ext uri="{FF2B5EF4-FFF2-40B4-BE49-F238E27FC236}">
                <a16:creationId xmlns:a16="http://schemas.microsoft.com/office/drawing/2014/main" id="{79F9EE55-2FD7-FDD9-7DB3-788365E1F7B6}"/>
              </a:ext>
            </a:extLst>
          </p:cNvPr>
          <p:cNvSpPr>
            <a:spLocks noGrp="1"/>
          </p:cNvSpPr>
          <p:nvPr>
            <p:ph type="ftr" sz="quarter" idx="11"/>
          </p:nvPr>
        </p:nvSpPr>
        <p:spPr/>
        <p:txBody>
          <a:bodyPr/>
          <a:lstStyle/>
          <a:p>
            <a:r>
              <a:rPr lang="en-US">
                <a:latin typeface="Aptos" panose="020B0004020202020204" pitchFamily="34" charset="0"/>
              </a:rPr>
              <a:t>Informational – Not For Distribution</a:t>
            </a:r>
          </a:p>
        </p:txBody>
      </p:sp>
      <p:sp>
        <p:nvSpPr>
          <p:cNvPr id="5" name="Date Placeholder 4">
            <a:extLst>
              <a:ext uri="{FF2B5EF4-FFF2-40B4-BE49-F238E27FC236}">
                <a16:creationId xmlns:a16="http://schemas.microsoft.com/office/drawing/2014/main" id="{15718D58-029C-C936-3F3F-BA34EA2E3D63}"/>
              </a:ext>
            </a:extLst>
          </p:cNvPr>
          <p:cNvSpPr>
            <a:spLocks noGrp="1"/>
          </p:cNvSpPr>
          <p:nvPr>
            <p:ph type="dt" sz="half" idx="10"/>
          </p:nvPr>
        </p:nvSpPr>
        <p:spPr/>
        <p:txBody>
          <a:bodyPr/>
          <a:lstStyle/>
          <a:p>
            <a:r>
              <a:rPr lang="en-US">
                <a:latin typeface="Aptos" panose="020B0004020202020204" pitchFamily="34" charset="0"/>
              </a:rPr>
              <a:t>12/13/2024</a:t>
            </a:r>
          </a:p>
        </p:txBody>
      </p:sp>
      <p:sp>
        <p:nvSpPr>
          <p:cNvPr id="6" name="Slide Number Placeholder 5">
            <a:extLst>
              <a:ext uri="{FF2B5EF4-FFF2-40B4-BE49-F238E27FC236}">
                <a16:creationId xmlns:a16="http://schemas.microsoft.com/office/drawing/2014/main" id="{BF8839FC-7547-F9EB-1618-1A3B53EC70E6}"/>
              </a:ext>
            </a:extLst>
          </p:cNvPr>
          <p:cNvSpPr>
            <a:spLocks noGrp="1"/>
          </p:cNvSpPr>
          <p:nvPr>
            <p:ph type="sldNum" sz="quarter" idx="12"/>
          </p:nvPr>
        </p:nvSpPr>
        <p:spPr/>
        <p:txBody>
          <a:bodyPr/>
          <a:lstStyle/>
          <a:p>
            <a:fld id="{E31375A4-56A4-47D6-9801-1991572033F7}" type="slidenum">
              <a:rPr lang="en-US" smtClean="0">
                <a:latin typeface="Aptos" panose="020B0004020202020204" pitchFamily="34" charset="0"/>
              </a:rPr>
              <a:t>7</a:t>
            </a:fld>
            <a:endParaRPr lang="en-US">
              <a:latin typeface="Aptos" panose="020B0004020202020204" pitchFamily="34" charset="0"/>
            </a:endParaRPr>
          </a:p>
        </p:txBody>
      </p:sp>
    </p:spTree>
    <p:extLst>
      <p:ext uri="{BB962C8B-B14F-4D97-AF65-F5344CB8AC3E}">
        <p14:creationId xmlns:p14="http://schemas.microsoft.com/office/powerpoint/2010/main" val="3063603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8A4D-C28C-FB84-E8BB-ADBCB22DA174}"/>
              </a:ext>
            </a:extLst>
          </p:cNvPr>
          <p:cNvSpPr>
            <a:spLocks noGrp="1"/>
          </p:cNvSpPr>
          <p:nvPr>
            <p:ph type="title"/>
          </p:nvPr>
        </p:nvSpPr>
        <p:spPr>
          <a:xfrm>
            <a:off x="1088136" y="997735"/>
            <a:ext cx="10314432" cy="1077953"/>
          </a:xfrm>
        </p:spPr>
        <p:txBody>
          <a:bodyPr>
            <a:normAutofit/>
          </a:bodyPr>
          <a:lstStyle/>
          <a:p>
            <a:r>
              <a:rPr lang="en-US">
                <a:latin typeface="Georgia" panose="02040502050405020303" pitchFamily="18" charset="0"/>
              </a:rPr>
              <a:t>Forecasts of Upcoming Grant Awards and Funding Opportunity Announcements </a:t>
            </a:r>
          </a:p>
        </p:txBody>
      </p:sp>
      <p:graphicFrame>
        <p:nvGraphicFramePr>
          <p:cNvPr id="7" name="Content Placeholder 6">
            <a:extLst>
              <a:ext uri="{FF2B5EF4-FFF2-40B4-BE49-F238E27FC236}">
                <a16:creationId xmlns:a16="http://schemas.microsoft.com/office/drawing/2014/main" id="{0F1FC0C6-569C-964B-9F89-A329EDFCFD65}"/>
              </a:ext>
            </a:extLst>
          </p:cNvPr>
          <p:cNvGraphicFramePr>
            <a:graphicFrameLocks noGrp="1"/>
          </p:cNvGraphicFramePr>
          <p:nvPr>
            <p:ph idx="1"/>
            <p:extLst>
              <p:ext uri="{D42A27DB-BD31-4B8C-83A1-F6EECF244321}">
                <p14:modId xmlns:p14="http://schemas.microsoft.com/office/powerpoint/2010/main" val="2799427016"/>
              </p:ext>
            </p:extLst>
          </p:nvPr>
        </p:nvGraphicFramePr>
        <p:xfrm>
          <a:off x="987551" y="2474976"/>
          <a:ext cx="10216897" cy="2926080"/>
        </p:xfrm>
        <a:graphic>
          <a:graphicData uri="http://schemas.openxmlformats.org/drawingml/2006/table">
            <a:tbl>
              <a:tblPr firstRow="1" bandRow="1">
                <a:tableStyleId>{5C22544A-7EE6-4342-B048-85BDC9FD1C3A}</a:tableStyleId>
              </a:tblPr>
              <a:tblGrid>
                <a:gridCol w="6047232">
                  <a:extLst>
                    <a:ext uri="{9D8B030D-6E8A-4147-A177-3AD203B41FA5}">
                      <a16:colId xmlns:a16="http://schemas.microsoft.com/office/drawing/2014/main" val="2501151434"/>
                    </a:ext>
                  </a:extLst>
                </a:gridCol>
                <a:gridCol w="2029968">
                  <a:extLst>
                    <a:ext uri="{9D8B030D-6E8A-4147-A177-3AD203B41FA5}">
                      <a16:colId xmlns:a16="http://schemas.microsoft.com/office/drawing/2014/main" val="1592795655"/>
                    </a:ext>
                  </a:extLst>
                </a:gridCol>
                <a:gridCol w="2139697">
                  <a:extLst>
                    <a:ext uri="{9D8B030D-6E8A-4147-A177-3AD203B41FA5}">
                      <a16:colId xmlns:a16="http://schemas.microsoft.com/office/drawing/2014/main" val="2559011834"/>
                    </a:ext>
                  </a:extLst>
                </a:gridCol>
              </a:tblGrid>
              <a:tr h="351519">
                <a:tc>
                  <a:txBody>
                    <a:bodyPr/>
                    <a:lstStyle/>
                    <a:p>
                      <a:r>
                        <a:rPr lang="en-US">
                          <a:latin typeface="Aptos" panose="020B0004020202020204" pitchFamily="34" charset="0"/>
                        </a:rPr>
                        <a:t>Grant Program </a:t>
                      </a:r>
                    </a:p>
                  </a:txBody>
                  <a:tcPr/>
                </a:tc>
                <a:tc>
                  <a:txBody>
                    <a:bodyPr/>
                    <a:lstStyle/>
                    <a:p>
                      <a:r>
                        <a:rPr lang="en-US">
                          <a:latin typeface="Aptos" panose="020B0004020202020204" pitchFamily="34" charset="0"/>
                        </a:rPr>
                        <a:t>Funding Amount</a:t>
                      </a:r>
                    </a:p>
                  </a:txBody>
                  <a:tcPr/>
                </a:tc>
                <a:tc>
                  <a:txBody>
                    <a:bodyPr/>
                    <a:lstStyle/>
                    <a:p>
                      <a:r>
                        <a:rPr lang="en-US">
                          <a:latin typeface="Aptos" panose="020B0004020202020204" pitchFamily="34" charset="0"/>
                        </a:rPr>
                        <a:t>Timeframe</a:t>
                      </a:r>
                    </a:p>
                  </a:txBody>
                  <a:tcPr/>
                </a:tc>
                <a:extLst>
                  <a:ext uri="{0D108BD9-81ED-4DB2-BD59-A6C34878D82A}">
                    <a16:rowId xmlns:a16="http://schemas.microsoft.com/office/drawing/2014/main" val="20898209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ptos" panose="020B0004020202020204" pitchFamily="34" charset="0"/>
                        </a:rPr>
                        <a:t>Strengthening Community Colleges - Round 5</a:t>
                      </a:r>
                    </a:p>
                  </a:txBody>
                  <a:tcPr/>
                </a:tc>
                <a:tc>
                  <a:txBody>
                    <a:bodyPr/>
                    <a:lstStyle/>
                    <a:p>
                      <a:r>
                        <a:rPr lang="en-US">
                          <a:latin typeface="Aptos" panose="020B0004020202020204" pitchFamily="34" charset="0"/>
                        </a:rPr>
                        <a:t>$65 million</a:t>
                      </a:r>
                    </a:p>
                  </a:txBody>
                  <a:tcPr/>
                </a:tc>
                <a:tc>
                  <a:txBody>
                    <a:bodyPr/>
                    <a:lstStyle/>
                    <a:p>
                      <a:r>
                        <a:rPr lang="en-US" sz="1600">
                          <a:latin typeface="Aptos" panose="020B0004020202020204" pitchFamily="34" charset="0"/>
                        </a:rPr>
                        <a:t>Late 2024</a:t>
                      </a:r>
                    </a:p>
                  </a:txBody>
                  <a:tcPr/>
                </a:tc>
                <a:extLst>
                  <a:ext uri="{0D108BD9-81ED-4DB2-BD59-A6C34878D82A}">
                    <a16:rowId xmlns:a16="http://schemas.microsoft.com/office/drawing/2014/main" val="2857603375"/>
                  </a:ext>
                </a:extLst>
              </a:tr>
              <a:tr h="351519">
                <a:tc>
                  <a:txBody>
                    <a:bodyPr/>
                    <a:lstStyle/>
                    <a:p>
                      <a:pPr marL="0" algn="l" defTabSz="914400" rtl="0" eaLnBrk="1" latinLnBrk="0" hangingPunct="1"/>
                      <a:r>
                        <a:rPr lang="en-US" sz="1600" kern="1200">
                          <a:solidFill>
                            <a:schemeClr val="dk1"/>
                          </a:solidFill>
                          <a:latin typeface="Aptos" panose="020B0004020202020204" pitchFamily="34" charset="0"/>
                          <a:ea typeface="+mn-ea"/>
                          <a:cs typeface="+mn-cs"/>
                        </a:rPr>
                        <a:t>REO Pathways Home 6</a:t>
                      </a:r>
                    </a:p>
                  </a:txBody>
                  <a:tcPr/>
                </a:tc>
                <a:tc>
                  <a:txBody>
                    <a:bodyPr/>
                    <a:lstStyle/>
                    <a:p>
                      <a:r>
                        <a:rPr lang="en-US">
                          <a:latin typeface="Aptos" panose="020B0004020202020204" pitchFamily="34" charset="0"/>
                        </a:rPr>
                        <a:t>$56 million</a:t>
                      </a:r>
                    </a:p>
                  </a:txBody>
                  <a:tcPr/>
                </a:tc>
                <a:tc>
                  <a:txBody>
                    <a:bodyPr/>
                    <a:lstStyle/>
                    <a:p>
                      <a:r>
                        <a:rPr lang="en-US" sz="1600">
                          <a:latin typeface="Aptos" panose="020B0004020202020204" pitchFamily="34" charset="0"/>
                        </a:rPr>
                        <a:t>Early 2025</a:t>
                      </a:r>
                    </a:p>
                  </a:txBody>
                  <a:tcPr/>
                </a:tc>
                <a:extLst>
                  <a:ext uri="{0D108BD9-81ED-4DB2-BD59-A6C34878D82A}">
                    <a16:rowId xmlns:a16="http://schemas.microsoft.com/office/drawing/2014/main" val="1983694773"/>
                  </a:ext>
                </a:extLst>
              </a:tr>
              <a:tr h="0">
                <a:tc>
                  <a:txBody>
                    <a:bodyPr/>
                    <a:lstStyle/>
                    <a:p>
                      <a:pPr marL="0" algn="l" defTabSz="914400" rtl="0" eaLnBrk="1" latinLnBrk="0" hangingPunct="1"/>
                      <a:r>
                        <a:rPr lang="en-US" sz="1600" kern="1200">
                          <a:solidFill>
                            <a:schemeClr val="dk1"/>
                          </a:solidFill>
                          <a:latin typeface="Aptos" panose="020B0004020202020204" pitchFamily="34" charset="0"/>
                          <a:ea typeface="+mn-ea"/>
                          <a:cs typeface="+mn-cs"/>
                        </a:rPr>
                        <a:t>REO Growth Opportunities</a:t>
                      </a:r>
                    </a:p>
                  </a:txBody>
                  <a:tcPr/>
                </a:tc>
                <a:tc>
                  <a:txBody>
                    <a:bodyPr/>
                    <a:lstStyle/>
                    <a:p>
                      <a:r>
                        <a:rPr lang="en-US">
                          <a:latin typeface="Aptos" panose="020B0004020202020204" pitchFamily="34" charset="0"/>
                        </a:rPr>
                        <a:t>$47 million</a:t>
                      </a:r>
                    </a:p>
                  </a:txBody>
                  <a:tcPr/>
                </a:tc>
                <a:tc>
                  <a:txBody>
                    <a:bodyPr/>
                    <a:lstStyle/>
                    <a:p>
                      <a:r>
                        <a:rPr lang="en-US" sz="1600">
                          <a:latin typeface="Aptos" panose="020B0004020202020204" pitchFamily="34" charset="0"/>
                        </a:rPr>
                        <a:t>Early 2025</a:t>
                      </a:r>
                    </a:p>
                  </a:txBody>
                  <a:tcPr/>
                </a:tc>
                <a:extLst>
                  <a:ext uri="{0D108BD9-81ED-4DB2-BD59-A6C34878D82A}">
                    <a16:rowId xmlns:a16="http://schemas.microsoft.com/office/drawing/2014/main" val="1352070740"/>
                  </a:ext>
                </a:extLst>
              </a:tr>
              <a:tr h="212075">
                <a:tc>
                  <a:txBody>
                    <a:bodyPr/>
                    <a:lstStyle/>
                    <a:p>
                      <a:pPr algn="l" rtl="0" fontAlgn="base"/>
                      <a:r>
                        <a:rPr lang="en-US" sz="1600" b="0" i="0">
                          <a:effectLst/>
                          <a:latin typeface="Aptos" panose="020B0004020202020204" pitchFamily="34" charset="0"/>
                        </a:rPr>
                        <a:t>Cybersecurity Upskilling Initiative  </a:t>
                      </a:r>
                    </a:p>
                  </a:txBody>
                  <a:tcPr marL="40105" marR="40105" marT="20053" marB="20053"/>
                </a:tc>
                <a:tc>
                  <a:txBody>
                    <a:bodyPr/>
                    <a:lstStyle/>
                    <a:p>
                      <a:r>
                        <a:rPr lang="en-US">
                          <a:latin typeface="Aptos" panose="020B0004020202020204" pitchFamily="34" charset="0"/>
                        </a:rPr>
                        <a:t>$10 million</a:t>
                      </a:r>
                    </a:p>
                  </a:txBody>
                  <a:tcPr/>
                </a:tc>
                <a:tc>
                  <a:txBody>
                    <a:bodyPr/>
                    <a:lstStyle/>
                    <a:p>
                      <a:r>
                        <a:rPr lang="en-US" sz="1600">
                          <a:latin typeface="Aptos" panose="020B0004020202020204" pitchFamily="34" charset="0"/>
                        </a:rPr>
                        <a:t>Spring 2025</a:t>
                      </a:r>
                    </a:p>
                  </a:txBody>
                  <a:tcPr/>
                </a:tc>
                <a:extLst>
                  <a:ext uri="{0D108BD9-81ED-4DB2-BD59-A6C34878D82A}">
                    <a16:rowId xmlns:a16="http://schemas.microsoft.com/office/drawing/2014/main" val="4105395988"/>
                  </a:ext>
                </a:extLst>
              </a:tr>
              <a:tr h="285227">
                <a:tc>
                  <a:txBody>
                    <a:bodyPr/>
                    <a:lstStyle/>
                    <a:p>
                      <a:pPr algn="l" rtl="0" fontAlgn="base"/>
                      <a:r>
                        <a:rPr lang="en-US" sz="1600" b="0" i="0">
                          <a:effectLst/>
                          <a:latin typeface="Aptos" panose="020B0004020202020204" pitchFamily="34" charset="0"/>
                        </a:rPr>
                        <a:t>Workforce Opportunities for Rural Communities (WORC) Round 7  </a:t>
                      </a:r>
                    </a:p>
                  </a:txBody>
                  <a:tcPr marL="40105" marR="40105" marT="20053" marB="20053"/>
                </a:tc>
                <a:tc>
                  <a:txBody>
                    <a:bodyPr/>
                    <a:lstStyle/>
                    <a:p>
                      <a:r>
                        <a:rPr lang="en-US">
                          <a:latin typeface="Aptos" panose="020B0004020202020204" pitchFamily="34" charset="0"/>
                        </a:rPr>
                        <a:t>TBD</a:t>
                      </a:r>
                    </a:p>
                  </a:txBody>
                  <a:tcPr/>
                </a:tc>
                <a:tc>
                  <a:txBody>
                    <a:bodyPr/>
                    <a:lstStyle/>
                    <a:p>
                      <a:endParaRPr lang="en-US">
                        <a:latin typeface="Aptos" panose="020B0004020202020204" pitchFamily="34" charset="0"/>
                      </a:endParaRPr>
                    </a:p>
                  </a:txBody>
                  <a:tcPr/>
                </a:tc>
                <a:extLst>
                  <a:ext uri="{0D108BD9-81ED-4DB2-BD59-A6C34878D82A}">
                    <a16:rowId xmlns:a16="http://schemas.microsoft.com/office/drawing/2014/main" val="1597179877"/>
                  </a:ext>
                </a:extLst>
              </a:tr>
              <a:tr h="351519">
                <a:tc>
                  <a:txBody>
                    <a:bodyPr/>
                    <a:lstStyle/>
                    <a:p>
                      <a:pPr algn="l" rtl="0" fontAlgn="base"/>
                      <a:r>
                        <a:rPr lang="en-US" sz="1600" b="0" i="0">
                          <a:effectLst/>
                          <a:latin typeface="Aptos" panose="020B0004020202020204" pitchFamily="34" charset="0"/>
                        </a:rPr>
                        <a:t>YouthBuild Program Year 2025 </a:t>
                      </a:r>
                    </a:p>
                  </a:txBody>
                  <a:tcPr marL="40105" marR="40105" marT="20053" marB="20053"/>
                </a:tc>
                <a:tc>
                  <a:txBody>
                    <a:bodyPr/>
                    <a:lstStyle/>
                    <a:p>
                      <a:r>
                        <a:rPr lang="en-US">
                          <a:latin typeface="Aptos" panose="020B0004020202020204" pitchFamily="34" charset="0"/>
                        </a:rPr>
                        <a:t>TBD</a:t>
                      </a:r>
                    </a:p>
                  </a:txBody>
                  <a:tcPr/>
                </a:tc>
                <a:tc>
                  <a:txBody>
                    <a:bodyPr/>
                    <a:lstStyle/>
                    <a:p>
                      <a:endParaRPr lang="en-US">
                        <a:latin typeface="Aptos" panose="020B0004020202020204" pitchFamily="34" charset="0"/>
                      </a:endParaRPr>
                    </a:p>
                  </a:txBody>
                  <a:tcPr/>
                </a:tc>
                <a:extLst>
                  <a:ext uri="{0D108BD9-81ED-4DB2-BD59-A6C34878D82A}">
                    <a16:rowId xmlns:a16="http://schemas.microsoft.com/office/drawing/2014/main" val="2851238049"/>
                  </a:ext>
                </a:extLst>
              </a:tr>
              <a:tr h="222504">
                <a:tc>
                  <a:txBody>
                    <a:bodyPr/>
                    <a:lstStyle/>
                    <a:p>
                      <a:pPr algn="l" rtl="0" fontAlgn="base"/>
                      <a:r>
                        <a:rPr lang="en-US" sz="1600" b="0" i="0">
                          <a:effectLst/>
                          <a:latin typeface="Aptos" panose="020B0004020202020204" pitchFamily="34" charset="0"/>
                        </a:rPr>
                        <a:t>Workforce Pathways for Youth Round 5</a:t>
                      </a:r>
                    </a:p>
                  </a:txBody>
                  <a:tcPr marL="40105" marR="40105" marT="20053" marB="20053"/>
                </a:tc>
                <a:tc>
                  <a:txBody>
                    <a:bodyPr/>
                    <a:lstStyle/>
                    <a:p>
                      <a:r>
                        <a:rPr lang="en-US">
                          <a:latin typeface="Aptos" panose="020B0004020202020204" pitchFamily="34" charset="0"/>
                        </a:rPr>
                        <a:t>$20 million</a:t>
                      </a:r>
                    </a:p>
                  </a:txBody>
                  <a:tcPr/>
                </a:tc>
                <a:tc>
                  <a:txBody>
                    <a:bodyPr/>
                    <a:lstStyle/>
                    <a:p>
                      <a:r>
                        <a:rPr lang="en-US">
                          <a:latin typeface="Aptos" panose="020B0004020202020204" pitchFamily="34" charset="0"/>
                        </a:rPr>
                        <a:t>Spring 2025</a:t>
                      </a:r>
                    </a:p>
                  </a:txBody>
                  <a:tcPr/>
                </a:tc>
                <a:extLst>
                  <a:ext uri="{0D108BD9-81ED-4DB2-BD59-A6C34878D82A}">
                    <a16:rowId xmlns:a16="http://schemas.microsoft.com/office/drawing/2014/main" val="3656413072"/>
                  </a:ext>
                </a:extLst>
              </a:tr>
            </a:tbl>
          </a:graphicData>
        </a:graphic>
      </p:graphicFrame>
      <p:sp>
        <p:nvSpPr>
          <p:cNvPr id="5" name="Date Placeholder 4">
            <a:extLst>
              <a:ext uri="{FF2B5EF4-FFF2-40B4-BE49-F238E27FC236}">
                <a16:creationId xmlns:a16="http://schemas.microsoft.com/office/drawing/2014/main" id="{15718D58-029C-C936-3F3F-BA34EA2E3D63}"/>
              </a:ext>
            </a:extLst>
          </p:cNvPr>
          <p:cNvSpPr>
            <a:spLocks noGrp="1"/>
          </p:cNvSpPr>
          <p:nvPr>
            <p:ph type="dt" sz="half" idx="10"/>
          </p:nvPr>
        </p:nvSpPr>
        <p:spPr/>
        <p:txBody>
          <a:bodyPr/>
          <a:lstStyle/>
          <a:p>
            <a:r>
              <a:rPr lang="en-US">
                <a:latin typeface="Aptos" panose="020B0004020202020204" pitchFamily="34" charset="0"/>
              </a:rPr>
              <a:t>12/13/2024</a:t>
            </a:r>
          </a:p>
        </p:txBody>
      </p:sp>
      <p:sp>
        <p:nvSpPr>
          <p:cNvPr id="6" name="Slide Number Placeholder 5">
            <a:extLst>
              <a:ext uri="{FF2B5EF4-FFF2-40B4-BE49-F238E27FC236}">
                <a16:creationId xmlns:a16="http://schemas.microsoft.com/office/drawing/2014/main" id="{BF8839FC-7547-F9EB-1618-1A3B53EC70E6}"/>
              </a:ext>
            </a:extLst>
          </p:cNvPr>
          <p:cNvSpPr>
            <a:spLocks noGrp="1"/>
          </p:cNvSpPr>
          <p:nvPr>
            <p:ph type="sldNum" sz="quarter" idx="12"/>
          </p:nvPr>
        </p:nvSpPr>
        <p:spPr/>
        <p:txBody>
          <a:bodyPr/>
          <a:lstStyle/>
          <a:p>
            <a:fld id="{E31375A4-56A4-47D6-9801-1991572033F7}" type="slidenum">
              <a:rPr lang="en-US" sz="1000" smtClean="0"/>
              <a:t>8</a:t>
            </a:fld>
            <a:endParaRPr lang="en-US" sz="1000"/>
          </a:p>
        </p:txBody>
      </p:sp>
      <p:sp>
        <p:nvSpPr>
          <p:cNvPr id="3" name="Footer Placeholder 2">
            <a:extLst>
              <a:ext uri="{FF2B5EF4-FFF2-40B4-BE49-F238E27FC236}">
                <a16:creationId xmlns:a16="http://schemas.microsoft.com/office/drawing/2014/main" id="{CD1ED50E-712B-7A0B-741D-FF78EADC9A93}"/>
              </a:ext>
            </a:extLst>
          </p:cNvPr>
          <p:cNvSpPr>
            <a:spLocks noGrp="1"/>
          </p:cNvSpPr>
          <p:nvPr>
            <p:ph type="ftr" sz="quarter" idx="11"/>
          </p:nvPr>
        </p:nvSpPr>
        <p:spPr/>
        <p:txBody>
          <a:bodyPr/>
          <a:lstStyle/>
          <a:p>
            <a:r>
              <a:rPr lang="en-US">
                <a:latin typeface="Aptos" panose="020B0004020202020204" pitchFamily="34" charset="0"/>
              </a:rPr>
              <a:t>Informational – Not For Distribution</a:t>
            </a:r>
          </a:p>
        </p:txBody>
      </p:sp>
    </p:spTree>
    <p:extLst>
      <p:ext uri="{BB962C8B-B14F-4D97-AF65-F5344CB8AC3E}">
        <p14:creationId xmlns:p14="http://schemas.microsoft.com/office/powerpoint/2010/main" val="2708499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802C76-6C2C-B1E7-7E2E-D558BD36C370}"/>
              </a:ext>
            </a:extLst>
          </p:cNvPr>
          <p:cNvSpPr>
            <a:spLocks noGrp="1"/>
          </p:cNvSpPr>
          <p:nvPr>
            <p:ph type="title"/>
          </p:nvPr>
        </p:nvSpPr>
        <p:spPr>
          <a:xfrm>
            <a:off x="1286255" y="995812"/>
            <a:ext cx="9997441" cy="759836"/>
          </a:xfrm>
        </p:spPr>
        <p:txBody>
          <a:bodyPr>
            <a:normAutofit/>
          </a:bodyPr>
          <a:lstStyle/>
          <a:p>
            <a:pPr>
              <a:spcBef>
                <a:spcPts val="1000"/>
              </a:spcBef>
              <a:buFont typeface="Arial" panose="020B0604020202020204" pitchFamily="34" charset="0"/>
            </a:pPr>
            <a:r>
              <a:rPr lang="en-US" b="1">
                <a:latin typeface="Georgia" panose="02040502050405020303" pitchFamily="18" charset="0"/>
                <a:ea typeface="+mn-ea"/>
                <a:cs typeface="+mn-cs"/>
              </a:rPr>
              <a:t>Sector Strategies – Updating the Framework</a:t>
            </a:r>
          </a:p>
        </p:txBody>
      </p:sp>
      <p:sp>
        <p:nvSpPr>
          <p:cNvPr id="4" name="Slide Number Placeholder 3">
            <a:extLst>
              <a:ext uri="{FF2B5EF4-FFF2-40B4-BE49-F238E27FC236}">
                <a16:creationId xmlns:a16="http://schemas.microsoft.com/office/drawing/2014/main" id="{831EB922-F16B-7390-F0B1-74BAF80C5508}"/>
              </a:ext>
            </a:extLst>
          </p:cNvPr>
          <p:cNvSpPr>
            <a:spLocks noGrp="1"/>
          </p:cNvSpPr>
          <p:nvPr>
            <p:ph type="sldNum" sz="quarter" idx="18"/>
          </p:nvPr>
        </p:nvSpPr>
        <p:spPr>
          <a:xfrm>
            <a:off x="457203" y="6422601"/>
            <a:ext cx="521205" cy="246221"/>
          </a:xfrm>
        </p:spPr>
        <p:txBody>
          <a:bodyPr/>
          <a:lstStyle/>
          <a:p>
            <a:fld id="{7E1341B0-7904-4148-9082-6535FE1E4D20}" type="slidenum">
              <a:rPr lang="en-US" smtClean="0">
                <a:latin typeface="Aptos" panose="020B0004020202020204" pitchFamily="34" charset="0"/>
              </a:rPr>
              <a:pPr/>
              <a:t>9</a:t>
            </a:fld>
            <a:endParaRPr lang="en-US">
              <a:latin typeface="Aptos" panose="020B0004020202020204" pitchFamily="34" charset="0"/>
            </a:endParaRPr>
          </a:p>
        </p:txBody>
      </p:sp>
      <p:grpSp>
        <p:nvGrpSpPr>
          <p:cNvPr id="76" name="Group 75">
            <a:extLst>
              <a:ext uri="{FF2B5EF4-FFF2-40B4-BE49-F238E27FC236}">
                <a16:creationId xmlns:a16="http://schemas.microsoft.com/office/drawing/2014/main" id="{54DEBC63-0C99-162D-C181-918DE3495063}"/>
              </a:ext>
            </a:extLst>
          </p:cNvPr>
          <p:cNvGrpSpPr/>
          <p:nvPr/>
        </p:nvGrpSpPr>
        <p:grpSpPr>
          <a:xfrm>
            <a:off x="1971366" y="2226141"/>
            <a:ext cx="8249267" cy="3526319"/>
            <a:chOff x="1772684" y="1973919"/>
            <a:chExt cx="8249267" cy="3526319"/>
          </a:xfrm>
        </p:grpSpPr>
        <p:grpSp>
          <p:nvGrpSpPr>
            <p:cNvPr id="75" name="Group 74">
              <a:extLst>
                <a:ext uri="{FF2B5EF4-FFF2-40B4-BE49-F238E27FC236}">
                  <a16:creationId xmlns:a16="http://schemas.microsoft.com/office/drawing/2014/main" id="{E3E3696B-5DB3-B5FF-FFDA-2BC7B49BA425}"/>
                </a:ext>
              </a:extLst>
            </p:cNvPr>
            <p:cNvGrpSpPr/>
            <p:nvPr/>
          </p:nvGrpSpPr>
          <p:grpSpPr>
            <a:xfrm>
              <a:off x="1772684" y="1973919"/>
              <a:ext cx="2364199" cy="3526319"/>
              <a:chOff x="1763159" y="1487945"/>
              <a:chExt cx="2364199" cy="3526319"/>
            </a:xfrm>
          </p:grpSpPr>
          <p:sp>
            <p:nvSpPr>
              <p:cNvPr id="38" name="Freeform 170">
                <a:extLst>
                  <a:ext uri="{FF2B5EF4-FFF2-40B4-BE49-F238E27FC236}">
                    <a16:creationId xmlns:a16="http://schemas.microsoft.com/office/drawing/2014/main" id="{CEA3301C-1C4D-4925-5396-A5FC34991EC6}"/>
                  </a:ext>
                </a:extLst>
              </p:cNvPr>
              <p:cNvSpPr>
                <a:spLocks noChangeArrowheads="1"/>
              </p:cNvSpPr>
              <p:nvPr/>
            </p:nvSpPr>
            <p:spPr bwMode="auto">
              <a:xfrm>
                <a:off x="1763159" y="1487945"/>
                <a:ext cx="2364199" cy="2434125"/>
              </a:xfrm>
              <a:custGeom>
                <a:avLst/>
                <a:gdLst>
                  <a:gd name="T0" fmla="*/ 3129 w 3130"/>
                  <a:gd name="T1" fmla="*/ 2602 h 3223"/>
                  <a:gd name="T2" fmla="*/ 3129 w 3130"/>
                  <a:gd name="T3" fmla="*/ 111 h 3223"/>
                  <a:gd name="T4" fmla="*/ 3129 w 3130"/>
                  <a:gd name="T5" fmla="*/ 111 h 3223"/>
                  <a:gd name="T6" fmla="*/ 3019 w 3130"/>
                  <a:gd name="T7" fmla="*/ 0 h 3223"/>
                  <a:gd name="T8" fmla="*/ 110 w 3130"/>
                  <a:gd name="T9" fmla="*/ 0 h 3223"/>
                  <a:gd name="T10" fmla="*/ 110 w 3130"/>
                  <a:gd name="T11" fmla="*/ 0 h 3223"/>
                  <a:gd name="T12" fmla="*/ 0 w 3130"/>
                  <a:gd name="T13" fmla="*/ 111 h 3223"/>
                  <a:gd name="T14" fmla="*/ 0 w 3130"/>
                  <a:gd name="T15" fmla="*/ 3078 h 3223"/>
                  <a:gd name="T16" fmla="*/ 0 w 3130"/>
                  <a:gd name="T17" fmla="*/ 3078 h 3223"/>
                  <a:gd name="T18" fmla="*/ 181 w 3130"/>
                  <a:gd name="T19" fmla="*/ 3163 h 3223"/>
                  <a:gd name="T20" fmla="*/ 181 w 3130"/>
                  <a:gd name="T21" fmla="*/ 3163 h 3223"/>
                  <a:gd name="T22" fmla="*/ 1971 w 3130"/>
                  <a:gd name="T23" fmla="*/ 2519 h 3223"/>
                  <a:gd name="T24" fmla="*/ 1971 w 3130"/>
                  <a:gd name="T25" fmla="*/ 2519 h 3223"/>
                  <a:gd name="T26" fmla="*/ 2978 w 3130"/>
                  <a:gd name="T27" fmla="*/ 2704 h 3223"/>
                  <a:gd name="T28" fmla="*/ 2978 w 3130"/>
                  <a:gd name="T29" fmla="*/ 2704 h 3223"/>
                  <a:gd name="T30" fmla="*/ 3129 w 3130"/>
                  <a:gd name="T31" fmla="*/ 2602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3223">
                    <a:moveTo>
                      <a:pt x="3129" y="2602"/>
                    </a:moveTo>
                    <a:lnTo>
                      <a:pt x="3129" y="111"/>
                    </a:lnTo>
                    <a:lnTo>
                      <a:pt x="3129" y="111"/>
                    </a:lnTo>
                    <a:cubicBezTo>
                      <a:pt x="3129" y="50"/>
                      <a:pt x="3080" y="0"/>
                      <a:pt x="3019" y="0"/>
                    </a:cubicBezTo>
                    <a:lnTo>
                      <a:pt x="110" y="0"/>
                    </a:lnTo>
                    <a:lnTo>
                      <a:pt x="110" y="0"/>
                    </a:lnTo>
                    <a:cubicBezTo>
                      <a:pt x="49" y="0"/>
                      <a:pt x="0" y="50"/>
                      <a:pt x="0" y="111"/>
                    </a:cubicBezTo>
                    <a:lnTo>
                      <a:pt x="0" y="3078"/>
                    </a:lnTo>
                    <a:lnTo>
                      <a:pt x="0" y="3078"/>
                    </a:lnTo>
                    <a:cubicBezTo>
                      <a:pt x="0" y="3172"/>
                      <a:pt x="109" y="3222"/>
                      <a:pt x="181" y="3163"/>
                    </a:cubicBezTo>
                    <a:lnTo>
                      <a:pt x="181" y="3163"/>
                    </a:lnTo>
                    <a:cubicBezTo>
                      <a:pt x="667" y="2761"/>
                      <a:pt x="1291" y="2519"/>
                      <a:pt x="1971" y="2519"/>
                    </a:cubicBezTo>
                    <a:lnTo>
                      <a:pt x="1971" y="2519"/>
                    </a:lnTo>
                    <a:cubicBezTo>
                      <a:pt x="2326" y="2519"/>
                      <a:pt x="2666" y="2584"/>
                      <a:pt x="2978" y="2704"/>
                    </a:cubicBezTo>
                    <a:lnTo>
                      <a:pt x="2978" y="2704"/>
                    </a:lnTo>
                    <a:cubicBezTo>
                      <a:pt x="3051" y="2733"/>
                      <a:pt x="3129" y="2680"/>
                      <a:pt x="3129" y="2602"/>
                    </a:cubicBezTo>
                  </a:path>
                </a:pathLst>
              </a:custGeom>
              <a:solidFill>
                <a:srgbClr val="00507F"/>
              </a:solidFill>
              <a:ln>
                <a:noFill/>
              </a:ln>
              <a:effectLst/>
            </p:spPr>
            <p:txBody>
              <a:bodyPr wrap="none" anchor="ctr"/>
              <a:lstStyle/>
              <a:p>
                <a:endParaRPr lang="en-US"/>
              </a:p>
            </p:txBody>
          </p:sp>
          <p:sp>
            <p:nvSpPr>
              <p:cNvPr id="39" name="Freeform 171">
                <a:extLst>
                  <a:ext uri="{FF2B5EF4-FFF2-40B4-BE49-F238E27FC236}">
                    <a16:creationId xmlns:a16="http://schemas.microsoft.com/office/drawing/2014/main" id="{46632E43-B8AA-4640-F171-C608F42DB817}"/>
                  </a:ext>
                </a:extLst>
              </p:cNvPr>
              <p:cNvSpPr>
                <a:spLocks noChangeArrowheads="1"/>
              </p:cNvSpPr>
              <p:nvPr/>
            </p:nvSpPr>
            <p:spPr bwMode="auto">
              <a:xfrm>
                <a:off x="1763159" y="3469210"/>
                <a:ext cx="2364199" cy="1545054"/>
              </a:xfrm>
              <a:custGeom>
                <a:avLst/>
                <a:gdLst>
                  <a:gd name="T0" fmla="*/ 3129 w 3130"/>
                  <a:gd name="T1" fmla="*/ 1937 h 2048"/>
                  <a:gd name="T2" fmla="*/ 3129 w 3130"/>
                  <a:gd name="T3" fmla="*/ 321 h 2048"/>
                  <a:gd name="T4" fmla="*/ 3129 w 3130"/>
                  <a:gd name="T5" fmla="*/ 321 h 2048"/>
                  <a:gd name="T6" fmla="*/ 3062 w 3130"/>
                  <a:gd name="T7" fmla="*/ 219 h 2048"/>
                  <a:gd name="T8" fmla="*/ 3062 w 3130"/>
                  <a:gd name="T9" fmla="*/ 219 h 2048"/>
                  <a:gd name="T10" fmla="*/ 1971 w 3130"/>
                  <a:gd name="T11" fmla="*/ 0 h 2048"/>
                  <a:gd name="T12" fmla="*/ 1971 w 3130"/>
                  <a:gd name="T13" fmla="*/ 0 h 2048"/>
                  <a:gd name="T14" fmla="*/ 35 w 3130"/>
                  <a:gd name="T15" fmla="*/ 773 h 2048"/>
                  <a:gd name="T16" fmla="*/ 35 w 3130"/>
                  <a:gd name="T17" fmla="*/ 773 h 2048"/>
                  <a:gd name="T18" fmla="*/ 0 w 3130"/>
                  <a:gd name="T19" fmla="*/ 854 h 2048"/>
                  <a:gd name="T20" fmla="*/ 0 w 3130"/>
                  <a:gd name="T21" fmla="*/ 1937 h 2048"/>
                  <a:gd name="T22" fmla="*/ 0 w 3130"/>
                  <a:gd name="T23" fmla="*/ 1937 h 2048"/>
                  <a:gd name="T24" fmla="*/ 110 w 3130"/>
                  <a:gd name="T25" fmla="*/ 2047 h 2048"/>
                  <a:gd name="T26" fmla="*/ 3019 w 3130"/>
                  <a:gd name="T27" fmla="*/ 2047 h 2048"/>
                  <a:gd name="T28" fmla="*/ 3019 w 3130"/>
                  <a:gd name="T29" fmla="*/ 2047 h 2048"/>
                  <a:gd name="T30" fmla="*/ 3129 w 3130"/>
                  <a:gd name="T31" fmla="*/ 193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2048">
                    <a:moveTo>
                      <a:pt x="3129" y="1937"/>
                    </a:moveTo>
                    <a:lnTo>
                      <a:pt x="3129" y="321"/>
                    </a:lnTo>
                    <a:lnTo>
                      <a:pt x="3129" y="321"/>
                    </a:lnTo>
                    <a:cubicBezTo>
                      <a:pt x="3129" y="277"/>
                      <a:pt x="3102" y="237"/>
                      <a:pt x="3062" y="219"/>
                    </a:cubicBezTo>
                    <a:lnTo>
                      <a:pt x="3062" y="219"/>
                    </a:lnTo>
                    <a:cubicBezTo>
                      <a:pt x="2726" y="78"/>
                      <a:pt x="2358" y="0"/>
                      <a:pt x="1971" y="0"/>
                    </a:cubicBezTo>
                    <a:lnTo>
                      <a:pt x="1971" y="0"/>
                    </a:lnTo>
                    <a:cubicBezTo>
                      <a:pt x="1221" y="0"/>
                      <a:pt x="539" y="294"/>
                      <a:pt x="35" y="773"/>
                    </a:cubicBezTo>
                    <a:lnTo>
                      <a:pt x="35" y="773"/>
                    </a:lnTo>
                    <a:cubicBezTo>
                      <a:pt x="13" y="794"/>
                      <a:pt x="0" y="824"/>
                      <a:pt x="0" y="854"/>
                    </a:cubicBezTo>
                    <a:lnTo>
                      <a:pt x="0" y="1937"/>
                    </a:lnTo>
                    <a:lnTo>
                      <a:pt x="0" y="1937"/>
                    </a:lnTo>
                    <a:cubicBezTo>
                      <a:pt x="0" y="1997"/>
                      <a:pt x="49" y="2047"/>
                      <a:pt x="110" y="2047"/>
                    </a:cubicBezTo>
                    <a:lnTo>
                      <a:pt x="3019" y="2047"/>
                    </a:lnTo>
                    <a:lnTo>
                      <a:pt x="3019" y="2047"/>
                    </a:lnTo>
                    <a:cubicBezTo>
                      <a:pt x="3080" y="2047"/>
                      <a:pt x="3129" y="1997"/>
                      <a:pt x="3129" y="1937"/>
                    </a:cubicBezTo>
                  </a:path>
                </a:pathLst>
              </a:custGeom>
              <a:solidFill>
                <a:srgbClr val="00507F"/>
              </a:solidFill>
              <a:ln>
                <a:noFill/>
              </a:ln>
              <a:effectLst/>
            </p:spPr>
            <p:txBody>
              <a:bodyPr wrap="none" anchor="ctr"/>
              <a:lstStyle/>
              <a:p>
                <a:endParaRPr lang="en-US"/>
              </a:p>
            </p:txBody>
          </p:sp>
          <p:sp>
            <p:nvSpPr>
              <p:cNvPr id="44" name="CuadroTexto 536">
                <a:extLst>
                  <a:ext uri="{FF2B5EF4-FFF2-40B4-BE49-F238E27FC236}">
                    <a16:creationId xmlns:a16="http://schemas.microsoft.com/office/drawing/2014/main" id="{0C1FAA85-ABEE-CF41-FE05-08439CA856C2}"/>
                  </a:ext>
                </a:extLst>
              </p:cNvPr>
              <p:cNvSpPr txBox="1"/>
              <p:nvPr/>
            </p:nvSpPr>
            <p:spPr>
              <a:xfrm>
                <a:off x="1873662" y="1638352"/>
                <a:ext cx="2143192" cy="1477328"/>
              </a:xfrm>
              <a:prstGeom prst="rect">
                <a:avLst/>
              </a:prstGeom>
              <a:noFill/>
            </p:spPr>
            <p:txBody>
              <a:bodyPr wrap="square" rtlCol="0">
                <a:spAutoFit/>
              </a:bodyPr>
              <a:lstStyle/>
              <a:p>
                <a:pPr algn="ctr"/>
                <a:r>
                  <a:rPr lang="en-US">
                    <a:solidFill>
                      <a:srgbClr val="FFFFFF"/>
                    </a:solidFill>
                    <a:latin typeface="Aptos" panose="020B0004020202020204" pitchFamily="34" charset="0"/>
                    <a:ea typeface="Lato" charset="0"/>
                    <a:cs typeface="Lato" charset="0"/>
                  </a:rPr>
                  <a:t>Reviewed research and responses to ETA’s Sector Strategies Request for Information</a:t>
                </a:r>
              </a:p>
            </p:txBody>
          </p:sp>
          <p:pic>
            <p:nvPicPr>
              <p:cNvPr id="63" name="Graphic 62" descr="Books with solid fill">
                <a:extLst>
                  <a:ext uri="{FF2B5EF4-FFF2-40B4-BE49-F238E27FC236}">
                    <a16:creationId xmlns:a16="http://schemas.microsoft.com/office/drawing/2014/main" id="{6DEC5AF5-AF47-E94B-60FB-991A949E6B6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74835" y="3702531"/>
                <a:ext cx="1108745" cy="1108745"/>
              </a:xfrm>
              <a:prstGeom prst="rect">
                <a:avLst/>
              </a:prstGeom>
            </p:spPr>
          </p:pic>
        </p:grpSp>
        <p:grpSp>
          <p:nvGrpSpPr>
            <p:cNvPr id="74" name="Group 73">
              <a:extLst>
                <a:ext uri="{FF2B5EF4-FFF2-40B4-BE49-F238E27FC236}">
                  <a16:creationId xmlns:a16="http://schemas.microsoft.com/office/drawing/2014/main" id="{F234C266-B367-7CAD-E3F1-460AC114FD7C}"/>
                </a:ext>
              </a:extLst>
            </p:cNvPr>
            <p:cNvGrpSpPr/>
            <p:nvPr/>
          </p:nvGrpSpPr>
          <p:grpSpPr>
            <a:xfrm>
              <a:off x="4694634" y="1973919"/>
              <a:ext cx="2364199" cy="3526319"/>
              <a:chOff x="4685109" y="1487945"/>
              <a:chExt cx="2364199" cy="3526319"/>
            </a:xfrm>
          </p:grpSpPr>
          <p:grpSp>
            <p:nvGrpSpPr>
              <p:cNvPr id="46" name="Group 45">
                <a:extLst>
                  <a:ext uri="{FF2B5EF4-FFF2-40B4-BE49-F238E27FC236}">
                    <a16:creationId xmlns:a16="http://schemas.microsoft.com/office/drawing/2014/main" id="{B63133BC-DA1F-4D72-97D4-A093864B006C}"/>
                  </a:ext>
                </a:extLst>
              </p:cNvPr>
              <p:cNvGrpSpPr/>
              <p:nvPr/>
            </p:nvGrpSpPr>
            <p:grpSpPr>
              <a:xfrm>
                <a:off x="4685109" y="1487945"/>
                <a:ext cx="2364199" cy="3526319"/>
                <a:chOff x="2560617" y="6193309"/>
                <a:chExt cx="3495795" cy="5214149"/>
              </a:xfrm>
            </p:grpSpPr>
            <p:sp>
              <p:nvSpPr>
                <p:cNvPr id="47" name="Freeform 170">
                  <a:extLst>
                    <a:ext uri="{FF2B5EF4-FFF2-40B4-BE49-F238E27FC236}">
                      <a16:creationId xmlns:a16="http://schemas.microsoft.com/office/drawing/2014/main" id="{22471645-3603-8BA6-9DC0-3C4C5628C602}"/>
                    </a:ext>
                  </a:extLst>
                </p:cNvPr>
                <p:cNvSpPr>
                  <a:spLocks noChangeArrowheads="1"/>
                </p:cNvSpPr>
                <p:nvPr/>
              </p:nvSpPr>
              <p:spPr bwMode="auto">
                <a:xfrm>
                  <a:off x="2560617" y="6193309"/>
                  <a:ext cx="3495795" cy="3599190"/>
                </a:xfrm>
                <a:custGeom>
                  <a:avLst/>
                  <a:gdLst>
                    <a:gd name="T0" fmla="*/ 3129 w 3130"/>
                    <a:gd name="T1" fmla="*/ 2602 h 3223"/>
                    <a:gd name="T2" fmla="*/ 3129 w 3130"/>
                    <a:gd name="T3" fmla="*/ 111 h 3223"/>
                    <a:gd name="T4" fmla="*/ 3129 w 3130"/>
                    <a:gd name="T5" fmla="*/ 111 h 3223"/>
                    <a:gd name="T6" fmla="*/ 3019 w 3130"/>
                    <a:gd name="T7" fmla="*/ 0 h 3223"/>
                    <a:gd name="T8" fmla="*/ 110 w 3130"/>
                    <a:gd name="T9" fmla="*/ 0 h 3223"/>
                    <a:gd name="T10" fmla="*/ 110 w 3130"/>
                    <a:gd name="T11" fmla="*/ 0 h 3223"/>
                    <a:gd name="T12" fmla="*/ 0 w 3130"/>
                    <a:gd name="T13" fmla="*/ 111 h 3223"/>
                    <a:gd name="T14" fmla="*/ 0 w 3130"/>
                    <a:gd name="T15" fmla="*/ 3078 h 3223"/>
                    <a:gd name="T16" fmla="*/ 0 w 3130"/>
                    <a:gd name="T17" fmla="*/ 3078 h 3223"/>
                    <a:gd name="T18" fmla="*/ 181 w 3130"/>
                    <a:gd name="T19" fmla="*/ 3163 h 3223"/>
                    <a:gd name="T20" fmla="*/ 181 w 3130"/>
                    <a:gd name="T21" fmla="*/ 3163 h 3223"/>
                    <a:gd name="T22" fmla="*/ 1971 w 3130"/>
                    <a:gd name="T23" fmla="*/ 2519 h 3223"/>
                    <a:gd name="T24" fmla="*/ 1971 w 3130"/>
                    <a:gd name="T25" fmla="*/ 2519 h 3223"/>
                    <a:gd name="T26" fmla="*/ 2978 w 3130"/>
                    <a:gd name="T27" fmla="*/ 2704 h 3223"/>
                    <a:gd name="T28" fmla="*/ 2978 w 3130"/>
                    <a:gd name="T29" fmla="*/ 2704 h 3223"/>
                    <a:gd name="T30" fmla="*/ 3129 w 3130"/>
                    <a:gd name="T31" fmla="*/ 2602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3223">
                      <a:moveTo>
                        <a:pt x="3129" y="2602"/>
                      </a:moveTo>
                      <a:lnTo>
                        <a:pt x="3129" y="111"/>
                      </a:lnTo>
                      <a:lnTo>
                        <a:pt x="3129" y="111"/>
                      </a:lnTo>
                      <a:cubicBezTo>
                        <a:pt x="3129" y="50"/>
                        <a:pt x="3080" y="0"/>
                        <a:pt x="3019" y="0"/>
                      </a:cubicBezTo>
                      <a:lnTo>
                        <a:pt x="110" y="0"/>
                      </a:lnTo>
                      <a:lnTo>
                        <a:pt x="110" y="0"/>
                      </a:lnTo>
                      <a:cubicBezTo>
                        <a:pt x="49" y="0"/>
                        <a:pt x="0" y="50"/>
                        <a:pt x="0" y="111"/>
                      </a:cubicBezTo>
                      <a:lnTo>
                        <a:pt x="0" y="3078"/>
                      </a:lnTo>
                      <a:lnTo>
                        <a:pt x="0" y="3078"/>
                      </a:lnTo>
                      <a:cubicBezTo>
                        <a:pt x="0" y="3172"/>
                        <a:pt x="109" y="3222"/>
                        <a:pt x="181" y="3163"/>
                      </a:cubicBezTo>
                      <a:lnTo>
                        <a:pt x="181" y="3163"/>
                      </a:lnTo>
                      <a:cubicBezTo>
                        <a:pt x="667" y="2761"/>
                        <a:pt x="1291" y="2519"/>
                        <a:pt x="1971" y="2519"/>
                      </a:cubicBezTo>
                      <a:lnTo>
                        <a:pt x="1971" y="2519"/>
                      </a:lnTo>
                      <a:cubicBezTo>
                        <a:pt x="2326" y="2519"/>
                        <a:pt x="2666" y="2584"/>
                        <a:pt x="2978" y="2704"/>
                      </a:cubicBezTo>
                      <a:lnTo>
                        <a:pt x="2978" y="2704"/>
                      </a:lnTo>
                      <a:cubicBezTo>
                        <a:pt x="3051" y="2733"/>
                        <a:pt x="3129" y="2680"/>
                        <a:pt x="3129" y="2602"/>
                      </a:cubicBezTo>
                    </a:path>
                  </a:pathLst>
                </a:custGeom>
                <a:solidFill>
                  <a:srgbClr val="00507F"/>
                </a:solidFill>
                <a:ln>
                  <a:noFill/>
                </a:ln>
                <a:effectLst/>
              </p:spPr>
              <p:txBody>
                <a:bodyPr wrap="none" anchor="ctr"/>
                <a:lstStyle/>
                <a:p>
                  <a:endParaRPr lang="en-US"/>
                </a:p>
              </p:txBody>
            </p:sp>
            <p:sp>
              <p:nvSpPr>
                <p:cNvPr id="48" name="Freeform 171">
                  <a:extLst>
                    <a:ext uri="{FF2B5EF4-FFF2-40B4-BE49-F238E27FC236}">
                      <a16:creationId xmlns:a16="http://schemas.microsoft.com/office/drawing/2014/main" id="{71B49415-F3A6-21DF-EDBA-9475221ECFA6}"/>
                    </a:ext>
                  </a:extLst>
                </p:cNvPr>
                <p:cNvSpPr>
                  <a:spLocks noChangeArrowheads="1"/>
                </p:cNvSpPr>
                <p:nvPr/>
              </p:nvSpPr>
              <p:spPr bwMode="auto">
                <a:xfrm>
                  <a:off x="2560617" y="9122882"/>
                  <a:ext cx="3495795" cy="2284576"/>
                </a:xfrm>
                <a:custGeom>
                  <a:avLst/>
                  <a:gdLst>
                    <a:gd name="T0" fmla="*/ 3129 w 3130"/>
                    <a:gd name="T1" fmla="*/ 1937 h 2048"/>
                    <a:gd name="T2" fmla="*/ 3129 w 3130"/>
                    <a:gd name="T3" fmla="*/ 321 h 2048"/>
                    <a:gd name="T4" fmla="*/ 3129 w 3130"/>
                    <a:gd name="T5" fmla="*/ 321 h 2048"/>
                    <a:gd name="T6" fmla="*/ 3062 w 3130"/>
                    <a:gd name="T7" fmla="*/ 219 h 2048"/>
                    <a:gd name="T8" fmla="*/ 3062 w 3130"/>
                    <a:gd name="T9" fmla="*/ 219 h 2048"/>
                    <a:gd name="T10" fmla="*/ 1971 w 3130"/>
                    <a:gd name="T11" fmla="*/ 0 h 2048"/>
                    <a:gd name="T12" fmla="*/ 1971 w 3130"/>
                    <a:gd name="T13" fmla="*/ 0 h 2048"/>
                    <a:gd name="T14" fmla="*/ 35 w 3130"/>
                    <a:gd name="T15" fmla="*/ 773 h 2048"/>
                    <a:gd name="T16" fmla="*/ 35 w 3130"/>
                    <a:gd name="T17" fmla="*/ 773 h 2048"/>
                    <a:gd name="T18" fmla="*/ 0 w 3130"/>
                    <a:gd name="T19" fmla="*/ 854 h 2048"/>
                    <a:gd name="T20" fmla="*/ 0 w 3130"/>
                    <a:gd name="T21" fmla="*/ 1937 h 2048"/>
                    <a:gd name="T22" fmla="*/ 0 w 3130"/>
                    <a:gd name="T23" fmla="*/ 1937 h 2048"/>
                    <a:gd name="T24" fmla="*/ 110 w 3130"/>
                    <a:gd name="T25" fmla="*/ 2047 h 2048"/>
                    <a:gd name="T26" fmla="*/ 3019 w 3130"/>
                    <a:gd name="T27" fmla="*/ 2047 h 2048"/>
                    <a:gd name="T28" fmla="*/ 3019 w 3130"/>
                    <a:gd name="T29" fmla="*/ 2047 h 2048"/>
                    <a:gd name="T30" fmla="*/ 3129 w 3130"/>
                    <a:gd name="T31" fmla="*/ 193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2048">
                      <a:moveTo>
                        <a:pt x="3129" y="1937"/>
                      </a:moveTo>
                      <a:lnTo>
                        <a:pt x="3129" y="321"/>
                      </a:lnTo>
                      <a:lnTo>
                        <a:pt x="3129" y="321"/>
                      </a:lnTo>
                      <a:cubicBezTo>
                        <a:pt x="3129" y="277"/>
                        <a:pt x="3102" y="237"/>
                        <a:pt x="3062" y="219"/>
                      </a:cubicBezTo>
                      <a:lnTo>
                        <a:pt x="3062" y="219"/>
                      </a:lnTo>
                      <a:cubicBezTo>
                        <a:pt x="2726" y="78"/>
                        <a:pt x="2358" y="0"/>
                        <a:pt x="1971" y="0"/>
                      </a:cubicBezTo>
                      <a:lnTo>
                        <a:pt x="1971" y="0"/>
                      </a:lnTo>
                      <a:cubicBezTo>
                        <a:pt x="1221" y="0"/>
                        <a:pt x="539" y="294"/>
                        <a:pt x="35" y="773"/>
                      </a:cubicBezTo>
                      <a:lnTo>
                        <a:pt x="35" y="773"/>
                      </a:lnTo>
                      <a:cubicBezTo>
                        <a:pt x="13" y="794"/>
                        <a:pt x="0" y="824"/>
                        <a:pt x="0" y="854"/>
                      </a:cubicBezTo>
                      <a:lnTo>
                        <a:pt x="0" y="1937"/>
                      </a:lnTo>
                      <a:lnTo>
                        <a:pt x="0" y="1937"/>
                      </a:lnTo>
                      <a:cubicBezTo>
                        <a:pt x="0" y="1997"/>
                        <a:pt x="49" y="2047"/>
                        <a:pt x="110" y="2047"/>
                      </a:cubicBezTo>
                      <a:lnTo>
                        <a:pt x="3019" y="2047"/>
                      </a:lnTo>
                      <a:lnTo>
                        <a:pt x="3019" y="2047"/>
                      </a:lnTo>
                      <a:cubicBezTo>
                        <a:pt x="3080" y="2047"/>
                        <a:pt x="3129" y="1997"/>
                        <a:pt x="3129" y="1937"/>
                      </a:cubicBezTo>
                    </a:path>
                  </a:pathLst>
                </a:custGeom>
                <a:solidFill>
                  <a:srgbClr val="00507F"/>
                </a:solidFill>
                <a:ln>
                  <a:noFill/>
                </a:ln>
                <a:effectLst/>
              </p:spPr>
              <p:txBody>
                <a:bodyPr wrap="none" anchor="ctr"/>
                <a:lstStyle/>
                <a:p>
                  <a:endParaRPr lang="en-US"/>
                </a:p>
              </p:txBody>
            </p:sp>
            <p:sp>
              <p:nvSpPr>
                <p:cNvPr id="53" name="CuadroTexto 536">
                  <a:extLst>
                    <a:ext uri="{FF2B5EF4-FFF2-40B4-BE49-F238E27FC236}">
                      <a16:creationId xmlns:a16="http://schemas.microsoft.com/office/drawing/2014/main" id="{5268E77D-445E-E512-29C0-DF43B0B79F52}"/>
                    </a:ext>
                  </a:extLst>
                </p:cNvPr>
                <p:cNvSpPr txBox="1"/>
                <p:nvPr/>
              </p:nvSpPr>
              <p:spPr>
                <a:xfrm>
                  <a:off x="2688155" y="6415706"/>
                  <a:ext cx="3301589" cy="2594013"/>
                </a:xfrm>
                <a:prstGeom prst="rect">
                  <a:avLst/>
                </a:prstGeom>
                <a:noFill/>
              </p:spPr>
              <p:txBody>
                <a:bodyPr wrap="square" rtlCol="0">
                  <a:spAutoFit/>
                </a:bodyPr>
                <a:lstStyle/>
                <a:p>
                  <a:pPr algn="ctr"/>
                  <a:r>
                    <a:rPr lang="en-US">
                      <a:solidFill>
                        <a:srgbClr val="FFFFFF"/>
                      </a:solidFill>
                      <a:latin typeface="Aptos" panose="020B0004020202020204" pitchFamily="34" charset="0"/>
                      <a:ea typeface="Lato" charset="0"/>
                      <a:cs typeface="Lato" charset="0"/>
                    </a:rPr>
                    <a:t>Held listening sessions with subject matter experts and state and local practitioners</a:t>
                  </a:r>
                </a:p>
              </p:txBody>
            </p:sp>
          </p:grpSp>
          <p:pic>
            <p:nvPicPr>
              <p:cNvPr id="65" name="Graphic 64" descr="Chat with solid fill">
                <a:extLst>
                  <a:ext uri="{FF2B5EF4-FFF2-40B4-BE49-F238E27FC236}">
                    <a16:creationId xmlns:a16="http://schemas.microsoft.com/office/drawing/2014/main" id="{FFE3B560-6B0B-3EE4-9AF9-D2A030C1D68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11249" y="3661177"/>
                <a:ext cx="1353087" cy="1353087"/>
              </a:xfrm>
              <a:prstGeom prst="rect">
                <a:avLst/>
              </a:prstGeom>
            </p:spPr>
          </p:pic>
        </p:grpSp>
        <p:grpSp>
          <p:nvGrpSpPr>
            <p:cNvPr id="73" name="Group 72">
              <a:extLst>
                <a:ext uri="{FF2B5EF4-FFF2-40B4-BE49-F238E27FC236}">
                  <a16:creationId xmlns:a16="http://schemas.microsoft.com/office/drawing/2014/main" id="{26B1297C-E5EC-39E9-6426-4EA0AE8342C3}"/>
                </a:ext>
              </a:extLst>
            </p:cNvPr>
            <p:cNvGrpSpPr/>
            <p:nvPr/>
          </p:nvGrpSpPr>
          <p:grpSpPr>
            <a:xfrm>
              <a:off x="7657752" y="1973919"/>
              <a:ext cx="2364199" cy="3526319"/>
              <a:chOff x="7648227" y="1487945"/>
              <a:chExt cx="2364199" cy="3526319"/>
            </a:xfrm>
          </p:grpSpPr>
          <p:grpSp>
            <p:nvGrpSpPr>
              <p:cNvPr id="54" name="Group 53">
                <a:extLst>
                  <a:ext uri="{FF2B5EF4-FFF2-40B4-BE49-F238E27FC236}">
                    <a16:creationId xmlns:a16="http://schemas.microsoft.com/office/drawing/2014/main" id="{526B39FC-7183-B23F-8016-AEFA76141383}"/>
                  </a:ext>
                </a:extLst>
              </p:cNvPr>
              <p:cNvGrpSpPr/>
              <p:nvPr/>
            </p:nvGrpSpPr>
            <p:grpSpPr>
              <a:xfrm>
                <a:off x="7648227" y="1487945"/>
                <a:ext cx="2364199" cy="3526319"/>
                <a:chOff x="2560617" y="6193309"/>
                <a:chExt cx="3495795" cy="5214149"/>
              </a:xfrm>
            </p:grpSpPr>
            <p:sp>
              <p:nvSpPr>
                <p:cNvPr id="55" name="Freeform 170">
                  <a:extLst>
                    <a:ext uri="{FF2B5EF4-FFF2-40B4-BE49-F238E27FC236}">
                      <a16:creationId xmlns:a16="http://schemas.microsoft.com/office/drawing/2014/main" id="{F82A0B67-E081-D460-A490-E63FEC1E5957}"/>
                    </a:ext>
                  </a:extLst>
                </p:cNvPr>
                <p:cNvSpPr>
                  <a:spLocks noChangeArrowheads="1"/>
                </p:cNvSpPr>
                <p:nvPr/>
              </p:nvSpPr>
              <p:spPr bwMode="auto">
                <a:xfrm>
                  <a:off x="2560617" y="6193309"/>
                  <a:ext cx="3495795" cy="3599190"/>
                </a:xfrm>
                <a:custGeom>
                  <a:avLst/>
                  <a:gdLst>
                    <a:gd name="T0" fmla="*/ 3129 w 3130"/>
                    <a:gd name="T1" fmla="*/ 2602 h 3223"/>
                    <a:gd name="T2" fmla="*/ 3129 w 3130"/>
                    <a:gd name="T3" fmla="*/ 111 h 3223"/>
                    <a:gd name="T4" fmla="*/ 3129 w 3130"/>
                    <a:gd name="T5" fmla="*/ 111 h 3223"/>
                    <a:gd name="T6" fmla="*/ 3019 w 3130"/>
                    <a:gd name="T7" fmla="*/ 0 h 3223"/>
                    <a:gd name="T8" fmla="*/ 110 w 3130"/>
                    <a:gd name="T9" fmla="*/ 0 h 3223"/>
                    <a:gd name="T10" fmla="*/ 110 w 3130"/>
                    <a:gd name="T11" fmla="*/ 0 h 3223"/>
                    <a:gd name="T12" fmla="*/ 0 w 3130"/>
                    <a:gd name="T13" fmla="*/ 111 h 3223"/>
                    <a:gd name="T14" fmla="*/ 0 w 3130"/>
                    <a:gd name="T15" fmla="*/ 3078 h 3223"/>
                    <a:gd name="T16" fmla="*/ 0 w 3130"/>
                    <a:gd name="T17" fmla="*/ 3078 h 3223"/>
                    <a:gd name="T18" fmla="*/ 181 w 3130"/>
                    <a:gd name="T19" fmla="*/ 3163 h 3223"/>
                    <a:gd name="T20" fmla="*/ 181 w 3130"/>
                    <a:gd name="T21" fmla="*/ 3163 h 3223"/>
                    <a:gd name="T22" fmla="*/ 1971 w 3130"/>
                    <a:gd name="T23" fmla="*/ 2519 h 3223"/>
                    <a:gd name="T24" fmla="*/ 1971 w 3130"/>
                    <a:gd name="T25" fmla="*/ 2519 h 3223"/>
                    <a:gd name="T26" fmla="*/ 2978 w 3130"/>
                    <a:gd name="T27" fmla="*/ 2704 h 3223"/>
                    <a:gd name="T28" fmla="*/ 2978 w 3130"/>
                    <a:gd name="T29" fmla="*/ 2704 h 3223"/>
                    <a:gd name="T30" fmla="*/ 3129 w 3130"/>
                    <a:gd name="T31" fmla="*/ 2602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3223">
                      <a:moveTo>
                        <a:pt x="3129" y="2602"/>
                      </a:moveTo>
                      <a:lnTo>
                        <a:pt x="3129" y="111"/>
                      </a:lnTo>
                      <a:lnTo>
                        <a:pt x="3129" y="111"/>
                      </a:lnTo>
                      <a:cubicBezTo>
                        <a:pt x="3129" y="50"/>
                        <a:pt x="3080" y="0"/>
                        <a:pt x="3019" y="0"/>
                      </a:cubicBezTo>
                      <a:lnTo>
                        <a:pt x="110" y="0"/>
                      </a:lnTo>
                      <a:lnTo>
                        <a:pt x="110" y="0"/>
                      </a:lnTo>
                      <a:cubicBezTo>
                        <a:pt x="49" y="0"/>
                        <a:pt x="0" y="50"/>
                        <a:pt x="0" y="111"/>
                      </a:cubicBezTo>
                      <a:lnTo>
                        <a:pt x="0" y="3078"/>
                      </a:lnTo>
                      <a:lnTo>
                        <a:pt x="0" y="3078"/>
                      </a:lnTo>
                      <a:cubicBezTo>
                        <a:pt x="0" y="3172"/>
                        <a:pt x="109" y="3222"/>
                        <a:pt x="181" y="3163"/>
                      </a:cubicBezTo>
                      <a:lnTo>
                        <a:pt x="181" y="3163"/>
                      </a:lnTo>
                      <a:cubicBezTo>
                        <a:pt x="667" y="2761"/>
                        <a:pt x="1291" y="2519"/>
                        <a:pt x="1971" y="2519"/>
                      </a:cubicBezTo>
                      <a:lnTo>
                        <a:pt x="1971" y="2519"/>
                      </a:lnTo>
                      <a:cubicBezTo>
                        <a:pt x="2326" y="2519"/>
                        <a:pt x="2666" y="2584"/>
                        <a:pt x="2978" y="2704"/>
                      </a:cubicBezTo>
                      <a:lnTo>
                        <a:pt x="2978" y="2704"/>
                      </a:lnTo>
                      <a:cubicBezTo>
                        <a:pt x="3051" y="2733"/>
                        <a:pt x="3129" y="2680"/>
                        <a:pt x="3129" y="2602"/>
                      </a:cubicBezTo>
                    </a:path>
                  </a:pathLst>
                </a:custGeom>
                <a:solidFill>
                  <a:srgbClr val="00507F"/>
                </a:solidFill>
                <a:ln>
                  <a:noFill/>
                </a:ln>
                <a:effectLst/>
              </p:spPr>
              <p:txBody>
                <a:bodyPr wrap="none" anchor="ctr"/>
                <a:lstStyle/>
                <a:p>
                  <a:endParaRPr lang="en-US"/>
                </a:p>
              </p:txBody>
            </p:sp>
            <p:sp>
              <p:nvSpPr>
                <p:cNvPr id="56" name="Freeform 171">
                  <a:extLst>
                    <a:ext uri="{FF2B5EF4-FFF2-40B4-BE49-F238E27FC236}">
                      <a16:creationId xmlns:a16="http://schemas.microsoft.com/office/drawing/2014/main" id="{89681CC5-561B-E0B6-7B09-6DD879FD36AF}"/>
                    </a:ext>
                  </a:extLst>
                </p:cNvPr>
                <p:cNvSpPr>
                  <a:spLocks noChangeArrowheads="1"/>
                </p:cNvSpPr>
                <p:nvPr/>
              </p:nvSpPr>
              <p:spPr bwMode="auto">
                <a:xfrm>
                  <a:off x="2560617" y="9122882"/>
                  <a:ext cx="3495795" cy="2284576"/>
                </a:xfrm>
                <a:custGeom>
                  <a:avLst/>
                  <a:gdLst>
                    <a:gd name="T0" fmla="*/ 3129 w 3130"/>
                    <a:gd name="T1" fmla="*/ 1937 h 2048"/>
                    <a:gd name="T2" fmla="*/ 3129 w 3130"/>
                    <a:gd name="T3" fmla="*/ 321 h 2048"/>
                    <a:gd name="T4" fmla="*/ 3129 w 3130"/>
                    <a:gd name="T5" fmla="*/ 321 h 2048"/>
                    <a:gd name="T6" fmla="*/ 3062 w 3130"/>
                    <a:gd name="T7" fmla="*/ 219 h 2048"/>
                    <a:gd name="T8" fmla="*/ 3062 w 3130"/>
                    <a:gd name="T9" fmla="*/ 219 h 2048"/>
                    <a:gd name="T10" fmla="*/ 1971 w 3130"/>
                    <a:gd name="T11" fmla="*/ 0 h 2048"/>
                    <a:gd name="T12" fmla="*/ 1971 w 3130"/>
                    <a:gd name="T13" fmla="*/ 0 h 2048"/>
                    <a:gd name="T14" fmla="*/ 35 w 3130"/>
                    <a:gd name="T15" fmla="*/ 773 h 2048"/>
                    <a:gd name="T16" fmla="*/ 35 w 3130"/>
                    <a:gd name="T17" fmla="*/ 773 h 2048"/>
                    <a:gd name="T18" fmla="*/ 0 w 3130"/>
                    <a:gd name="T19" fmla="*/ 854 h 2048"/>
                    <a:gd name="T20" fmla="*/ 0 w 3130"/>
                    <a:gd name="T21" fmla="*/ 1937 h 2048"/>
                    <a:gd name="T22" fmla="*/ 0 w 3130"/>
                    <a:gd name="T23" fmla="*/ 1937 h 2048"/>
                    <a:gd name="T24" fmla="*/ 110 w 3130"/>
                    <a:gd name="T25" fmla="*/ 2047 h 2048"/>
                    <a:gd name="T26" fmla="*/ 3019 w 3130"/>
                    <a:gd name="T27" fmla="*/ 2047 h 2048"/>
                    <a:gd name="T28" fmla="*/ 3019 w 3130"/>
                    <a:gd name="T29" fmla="*/ 2047 h 2048"/>
                    <a:gd name="T30" fmla="*/ 3129 w 3130"/>
                    <a:gd name="T31" fmla="*/ 1937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30" h="2048">
                      <a:moveTo>
                        <a:pt x="3129" y="1937"/>
                      </a:moveTo>
                      <a:lnTo>
                        <a:pt x="3129" y="321"/>
                      </a:lnTo>
                      <a:lnTo>
                        <a:pt x="3129" y="321"/>
                      </a:lnTo>
                      <a:cubicBezTo>
                        <a:pt x="3129" y="277"/>
                        <a:pt x="3102" y="237"/>
                        <a:pt x="3062" y="219"/>
                      </a:cubicBezTo>
                      <a:lnTo>
                        <a:pt x="3062" y="219"/>
                      </a:lnTo>
                      <a:cubicBezTo>
                        <a:pt x="2726" y="78"/>
                        <a:pt x="2358" y="0"/>
                        <a:pt x="1971" y="0"/>
                      </a:cubicBezTo>
                      <a:lnTo>
                        <a:pt x="1971" y="0"/>
                      </a:lnTo>
                      <a:cubicBezTo>
                        <a:pt x="1221" y="0"/>
                        <a:pt x="539" y="294"/>
                        <a:pt x="35" y="773"/>
                      </a:cubicBezTo>
                      <a:lnTo>
                        <a:pt x="35" y="773"/>
                      </a:lnTo>
                      <a:cubicBezTo>
                        <a:pt x="13" y="794"/>
                        <a:pt x="0" y="824"/>
                        <a:pt x="0" y="854"/>
                      </a:cubicBezTo>
                      <a:lnTo>
                        <a:pt x="0" y="1937"/>
                      </a:lnTo>
                      <a:lnTo>
                        <a:pt x="0" y="1937"/>
                      </a:lnTo>
                      <a:cubicBezTo>
                        <a:pt x="0" y="1997"/>
                        <a:pt x="49" y="2047"/>
                        <a:pt x="110" y="2047"/>
                      </a:cubicBezTo>
                      <a:lnTo>
                        <a:pt x="3019" y="2047"/>
                      </a:lnTo>
                      <a:lnTo>
                        <a:pt x="3019" y="2047"/>
                      </a:lnTo>
                      <a:cubicBezTo>
                        <a:pt x="3080" y="2047"/>
                        <a:pt x="3129" y="1997"/>
                        <a:pt x="3129" y="1937"/>
                      </a:cubicBezTo>
                    </a:path>
                  </a:pathLst>
                </a:custGeom>
                <a:solidFill>
                  <a:srgbClr val="00507F"/>
                </a:solidFill>
                <a:ln>
                  <a:noFill/>
                </a:ln>
                <a:effectLst/>
              </p:spPr>
              <p:txBody>
                <a:bodyPr wrap="none" anchor="ctr"/>
                <a:lstStyle/>
                <a:p>
                  <a:endParaRPr lang="en-US"/>
                </a:p>
              </p:txBody>
            </p:sp>
            <p:sp>
              <p:nvSpPr>
                <p:cNvPr id="61" name="CuadroTexto 536">
                  <a:extLst>
                    <a:ext uri="{FF2B5EF4-FFF2-40B4-BE49-F238E27FC236}">
                      <a16:creationId xmlns:a16="http://schemas.microsoft.com/office/drawing/2014/main" id="{EF8EA852-FFF8-D822-0704-670023091FF9}"/>
                    </a:ext>
                  </a:extLst>
                </p:cNvPr>
                <p:cNvSpPr txBox="1"/>
                <p:nvPr/>
              </p:nvSpPr>
              <p:spPr>
                <a:xfrm>
                  <a:off x="2753019" y="6553564"/>
                  <a:ext cx="3110988" cy="2184433"/>
                </a:xfrm>
                <a:prstGeom prst="rect">
                  <a:avLst/>
                </a:prstGeom>
                <a:noFill/>
              </p:spPr>
              <p:txBody>
                <a:bodyPr wrap="square" rtlCol="0">
                  <a:spAutoFit/>
                </a:bodyPr>
                <a:lstStyle/>
                <a:p>
                  <a:pPr algn="ctr"/>
                  <a:r>
                    <a:rPr lang="en-US">
                      <a:solidFill>
                        <a:srgbClr val="FFFFFF"/>
                      </a:solidFill>
                      <a:latin typeface="Aptos" panose="020B0004020202020204" pitchFamily="34" charset="0"/>
                      <a:ea typeface="Lato" charset="0"/>
                      <a:cs typeface="Lato" charset="0"/>
                    </a:rPr>
                    <a:t>Revised Framework to reflect feedback and promising practices</a:t>
                  </a:r>
                </a:p>
              </p:txBody>
            </p:sp>
          </p:grpSp>
          <p:pic>
            <p:nvPicPr>
              <p:cNvPr id="69" name="Graphic 68" descr="Newspaper with solid fill">
                <a:extLst>
                  <a:ext uri="{FF2B5EF4-FFF2-40B4-BE49-F238E27FC236}">
                    <a16:creationId xmlns:a16="http://schemas.microsoft.com/office/drawing/2014/main" id="{DC099C81-9E6D-9201-36F2-15F724314DB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74261" y="3711734"/>
                <a:ext cx="1077516" cy="1077516"/>
              </a:xfrm>
              <a:prstGeom prst="rect">
                <a:avLst/>
              </a:prstGeom>
            </p:spPr>
          </p:pic>
        </p:grpSp>
      </p:grpSp>
      <p:sp>
        <p:nvSpPr>
          <p:cNvPr id="2" name="Footer Placeholder 3">
            <a:extLst>
              <a:ext uri="{FF2B5EF4-FFF2-40B4-BE49-F238E27FC236}">
                <a16:creationId xmlns:a16="http://schemas.microsoft.com/office/drawing/2014/main" id="{14B2843D-BC70-7F46-D793-EBC6F968FD0A}"/>
              </a:ext>
            </a:extLst>
          </p:cNvPr>
          <p:cNvSpPr txBox="1">
            <a:spLocks/>
          </p:cNvSpPr>
          <p:nvPr/>
        </p:nvSpPr>
        <p:spPr>
          <a:xfrm>
            <a:off x="1732848" y="6380170"/>
            <a:ext cx="8686799" cy="2224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a:latin typeface="Aptos" panose="020B0004020202020204" pitchFamily="34" charset="0"/>
              </a:rPr>
              <a:t>Informational – Not For Distribution</a:t>
            </a:r>
          </a:p>
        </p:txBody>
      </p:sp>
      <p:sp>
        <p:nvSpPr>
          <p:cNvPr id="3" name="Date Placeholder 4">
            <a:extLst>
              <a:ext uri="{FF2B5EF4-FFF2-40B4-BE49-F238E27FC236}">
                <a16:creationId xmlns:a16="http://schemas.microsoft.com/office/drawing/2014/main" id="{BA933B90-2B80-230B-EB6C-58BC187E16CC}"/>
              </a:ext>
            </a:extLst>
          </p:cNvPr>
          <p:cNvSpPr txBox="1">
            <a:spLocks/>
          </p:cNvSpPr>
          <p:nvPr/>
        </p:nvSpPr>
        <p:spPr>
          <a:xfrm>
            <a:off x="10609640" y="6380170"/>
            <a:ext cx="965200" cy="222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prstClr val="black">
                    <a:lumMod val="90000"/>
                    <a:lumOff val="10000"/>
                  </a:prstClr>
                </a:solidFill>
                <a:latin typeface="Aptos" panose="020B0004020202020204" pitchFamily="34" charset="0"/>
              </a:rPr>
              <a:t>12/13/2024</a:t>
            </a:r>
          </a:p>
        </p:txBody>
      </p:sp>
    </p:spTree>
    <p:extLst>
      <p:ext uri="{BB962C8B-B14F-4D97-AF65-F5344CB8AC3E}">
        <p14:creationId xmlns:p14="http://schemas.microsoft.com/office/powerpoint/2010/main" val="3602833763"/>
      </p:ext>
    </p:extLst>
  </p:cSld>
  <p:clrMapOvr>
    <a:masterClrMapping/>
  </p:clrMapOvr>
</p:sld>
</file>

<file path=ppt/theme/theme1.xml><?xml version="1.0" encoding="utf-8"?>
<a:theme xmlns:a="http://schemas.openxmlformats.org/drawingml/2006/main" name="Template PresentationGo Dark">
  <a:themeElements>
    <a:clrScheme name="DOL Orange">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ETA Q4 Briefing to WF Matters 12.13</Template>
  <TotalTime>0</TotalTime>
  <Words>1613</Words>
  <Application>Microsoft Office PowerPoint</Application>
  <PresentationFormat>Widescreen</PresentationFormat>
  <Paragraphs>242</Paragraphs>
  <Slides>18</Slides>
  <Notes>6</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18</vt:i4>
      </vt:variant>
    </vt:vector>
  </HeadingPairs>
  <TitlesOfParts>
    <vt:vector size="35" baseType="lpstr">
      <vt:lpstr>Aptos</vt:lpstr>
      <vt:lpstr>Arial</vt:lpstr>
      <vt:lpstr>Arial,Sans-Serif</vt:lpstr>
      <vt:lpstr>Calibri</vt:lpstr>
      <vt:lpstr>Calibri Light</vt:lpstr>
      <vt:lpstr>Courier New</vt:lpstr>
      <vt:lpstr>Georgia</vt:lpstr>
      <vt:lpstr>Helvetica</vt:lpstr>
      <vt:lpstr>Montserrat</vt:lpstr>
      <vt:lpstr>Open Sans</vt:lpstr>
      <vt:lpstr>Roboto</vt:lpstr>
      <vt:lpstr>Symbol</vt:lpstr>
      <vt:lpstr>Wingdings 3</vt:lpstr>
      <vt:lpstr>Wingdings,Sans-Serif</vt:lpstr>
      <vt:lpstr>Template PresentationGo Dark</vt:lpstr>
      <vt:lpstr>Diamond Grid 16x9</vt:lpstr>
      <vt:lpstr>Office Theme</vt:lpstr>
      <vt:lpstr>Workforce Matters 2024 Q4 Policy Update</vt:lpstr>
      <vt:lpstr>Briefing Overview</vt:lpstr>
      <vt:lpstr>Building the Vision | Four Guiding Priorities for the Workforce Vision</vt:lpstr>
      <vt:lpstr>Reinvigorating  Federal –  State – Local Partnerships</vt:lpstr>
      <vt:lpstr>Infrastructure Learning Community (ILC) </vt:lpstr>
      <vt:lpstr>Highlights of Grants Awarded in Q4</vt:lpstr>
      <vt:lpstr>Highlights of Grants Awarded in Q4</vt:lpstr>
      <vt:lpstr>Forecasts of Upcoming Grant Awards and Funding Opportunity Announcements </vt:lpstr>
      <vt:lpstr>Sector Strategies – Updating the Framework</vt:lpstr>
      <vt:lpstr>Insights from Research and Listening Sessions</vt:lpstr>
      <vt:lpstr>Updated Framework Structure</vt:lpstr>
      <vt:lpstr>DOL ETA Sector Strategies Framework Resources</vt:lpstr>
      <vt:lpstr>Building Pathways to Infrastructure Jobs Grant Program</vt:lpstr>
      <vt:lpstr>Infrastructure TEN Update</vt:lpstr>
      <vt:lpstr>Funding Driving Innovation:  Over $730 million</vt:lpstr>
      <vt:lpstr>Key Apprenticeship Initiatives</vt:lpstr>
      <vt:lpstr>PowerPoint Presentation</vt:lpstr>
      <vt:lpstr>Discussion</vt:lpstr>
    </vt:vector>
  </TitlesOfParts>
  <Company>U.S.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Bashay, Molly M - ETA</dc:creator>
  <cp:lastModifiedBy>Fernkas, Robin - ETA</cp:lastModifiedBy>
  <cp:revision>2</cp:revision>
  <dcterms:created xsi:type="dcterms:W3CDTF">2024-12-06T19:10:59Z</dcterms:created>
  <dcterms:modified xsi:type="dcterms:W3CDTF">2025-01-08T21:18:07Z</dcterms:modified>
</cp:coreProperties>
</file>