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91" r:id="rId5"/>
    <p:sldMasterId id="2147483816" r:id="rId6"/>
    <p:sldMasterId id="2147483830" r:id="rId7"/>
  </p:sldMasterIdLst>
  <p:notesMasterIdLst>
    <p:notesMasterId r:id="rId35"/>
  </p:notesMasterIdLst>
  <p:handoutMasterIdLst>
    <p:handoutMasterId r:id="rId36"/>
  </p:handoutMasterIdLst>
  <p:sldIdLst>
    <p:sldId id="535" r:id="rId8"/>
    <p:sldId id="598" r:id="rId9"/>
    <p:sldId id="585" r:id="rId10"/>
    <p:sldId id="599" r:id="rId11"/>
    <p:sldId id="600" r:id="rId12"/>
    <p:sldId id="601" r:id="rId13"/>
    <p:sldId id="602" r:id="rId14"/>
    <p:sldId id="612" r:id="rId15"/>
    <p:sldId id="613" r:id="rId16"/>
    <p:sldId id="614" r:id="rId17"/>
    <p:sldId id="615" r:id="rId18"/>
    <p:sldId id="619" r:id="rId19"/>
    <p:sldId id="617" r:id="rId20"/>
    <p:sldId id="587" r:id="rId21"/>
    <p:sldId id="607" r:id="rId22"/>
    <p:sldId id="604" r:id="rId23"/>
    <p:sldId id="610" r:id="rId24"/>
    <p:sldId id="611" r:id="rId25"/>
    <p:sldId id="609" r:id="rId26"/>
    <p:sldId id="591" r:id="rId27"/>
    <p:sldId id="592" r:id="rId28"/>
    <p:sldId id="593" r:id="rId29"/>
    <p:sldId id="594" r:id="rId30"/>
    <p:sldId id="597" r:id="rId31"/>
    <p:sldId id="596" r:id="rId32"/>
    <p:sldId id="595" r:id="rId33"/>
    <p:sldId id="618"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48" userDrawn="1">
          <p15:clr>
            <a:srgbClr val="A4A3A4"/>
          </p15:clr>
        </p15:guide>
        <p15:guide id="2" pos="5640" userDrawn="1">
          <p15:clr>
            <a:srgbClr val="A4A3A4"/>
          </p15:clr>
        </p15:guide>
        <p15:guide id="3" orient="horz" pos="816" userDrawn="1">
          <p15:clr>
            <a:srgbClr val="A4A3A4"/>
          </p15:clr>
        </p15:guide>
        <p15:guide id="4" orient="horz" pos="35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D43334-17B0-3FAD-7DBC-1FC18EA90416}" name="Fleming, Tammi L - WB" initials="FW" userId="S::fleming.tammi.l@dol.gov::85f894e5-bfd0-4722-a754-eae97d2480db" providerId="AD"/>
  <p188:author id="{5723E570-6C17-7E7C-7640-E26B9FE95FB5}" name="Kerby, Sophia C - WB" initials="KW" userId="S::kerby.sophia.c@dol.gov::753e120f-2460-4a6e-919f-b2c220056900" providerId="AD"/>
  <p188:author id="{3D6ACDAA-EBAD-2037-E3A0-5CC4039AE3CE}" name="Chun-Hoon, Wendy - WB" initials="CW" userId="S::chunhoon.wendy@dol.gov::0442277b-7c2c-402a-bbda-1f39e5987ee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old, Jordan E. EOP/WHO" initials="AJEE" lastIdx="9" clrIdx="0">
    <p:extLst>
      <p:ext uri="{19B8F6BF-5375-455C-9EA6-DF929625EA0E}">
        <p15:presenceInfo xmlns:p15="http://schemas.microsoft.com/office/powerpoint/2012/main" userId="S-1-5-21-2153146651-2037946966-3331982856-170553" providerId="AD"/>
      </p:ext>
    </p:extLst>
  </p:cmAuthor>
  <p:cmAuthor id="2" name="De Coo, Minelly  EOP/WHO" initials="DE" lastIdx="1" clrIdx="1">
    <p:extLst>
      <p:ext uri="{19B8F6BF-5375-455C-9EA6-DF929625EA0E}">
        <p15:presenceInfo xmlns:p15="http://schemas.microsoft.com/office/powerpoint/2012/main" userId="SINELLY.DECOO@WHO.EOP.GOV" providerId="AD"/>
      </p:ext>
    </p:extLst>
  </p:cmAuthor>
  <p:cmAuthor id="3" name="Muse, Whitney Y. EOP/WHO" initials="ME" lastIdx="1" clrIdx="2">
    <p:extLst>
      <p:ext uri="{19B8F6BF-5375-455C-9EA6-DF929625EA0E}">
        <p15:presenceInfo xmlns:p15="http://schemas.microsoft.com/office/powerpoint/2012/main" userId="SHITNEY.Y.MUSE@WHO.EOP.GOV" providerId="AD"/>
      </p:ext>
    </p:extLst>
  </p:cmAuthor>
  <p:cmAuthor id="4" name="Minelly De Coo, EOP/WHO" initials="MDC" lastIdx="1" clrIdx="3">
    <p:extLst>
      <p:ext uri="{19B8F6BF-5375-455C-9EA6-DF929625EA0E}">
        <p15:presenceInfo xmlns:p15="http://schemas.microsoft.com/office/powerpoint/2012/main" userId="Minelly De Coo, EOP/WHO" providerId="None"/>
      </p:ext>
    </p:extLst>
  </p:cmAuthor>
  <p:cmAuthor id="5" name="West, Rachel D. EOP/WHO" initials="RDW" lastIdx="1" clrIdx="4">
    <p:extLst>
      <p:ext uri="{19B8F6BF-5375-455C-9EA6-DF929625EA0E}">
        <p15:presenceInfo xmlns:p15="http://schemas.microsoft.com/office/powerpoint/2012/main" userId="West, Rachel D. EOP/W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CDC"/>
    <a:srgbClr val="DEEBF7"/>
    <a:srgbClr val="85B0D6"/>
    <a:srgbClr val="2E75B6"/>
    <a:srgbClr val="C0CBDB"/>
    <a:srgbClr val="B3BFD0"/>
    <a:srgbClr val="BCC7D7"/>
    <a:srgbClr val="BFC9D9"/>
    <a:srgbClr val="B0BDCE"/>
    <a:srgbClr val="CDD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5" autoAdjust="0"/>
    <p:restoredTop sz="94960" autoAdjust="0"/>
  </p:normalViewPr>
  <p:slideViewPr>
    <p:cSldViewPr snapToGrid="0">
      <p:cViewPr varScale="1">
        <p:scale>
          <a:sx n="83" d="100"/>
          <a:sy n="83" d="100"/>
        </p:scale>
        <p:origin x="660" y="96"/>
      </p:cViewPr>
      <p:guideLst>
        <p:guide pos="7248"/>
        <p:guide pos="5640"/>
        <p:guide orient="horz" pos="816"/>
        <p:guide orient="horz" pos="35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08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06F9E1-2909-4203-824A-9127876E76E4}"/>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a:extLst>
              <a:ext uri="{FF2B5EF4-FFF2-40B4-BE49-F238E27FC236}">
                <a16:creationId xmlns:a16="http://schemas.microsoft.com/office/drawing/2014/main" id="{8A0D4459-D0D5-4833-A7D0-6B4AB674DE24}"/>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9F740A87-97D5-41FA-95AB-305B53AC1E61}" type="datetimeFigureOut">
              <a:rPr lang="en-US" smtClean="0"/>
              <a:t>12/12/2024</a:t>
            </a:fld>
            <a:endParaRPr lang="en-US"/>
          </a:p>
        </p:txBody>
      </p:sp>
      <p:sp>
        <p:nvSpPr>
          <p:cNvPr id="4" name="Footer Placeholder 3">
            <a:extLst>
              <a:ext uri="{FF2B5EF4-FFF2-40B4-BE49-F238E27FC236}">
                <a16:creationId xmlns:a16="http://schemas.microsoft.com/office/drawing/2014/main" id="{27A60128-BE36-431A-9A17-32A34042671B}"/>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0CC89C-1473-4D41-B3DE-9FA82CFA3044}"/>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1EB78713-5FF3-4636-BE98-738DDB23F97D}" type="slidenum">
              <a:rPr lang="en-US" smtClean="0"/>
              <a:t>‹#›</a:t>
            </a:fld>
            <a:endParaRPr lang="en-US"/>
          </a:p>
        </p:txBody>
      </p:sp>
    </p:spTree>
    <p:extLst>
      <p:ext uri="{BB962C8B-B14F-4D97-AF65-F5344CB8AC3E}">
        <p14:creationId xmlns:p14="http://schemas.microsoft.com/office/powerpoint/2010/main" val="163455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60AFBB16-786C-49B4-BC0E-299782FB9C6F}" type="datetimeFigureOut">
              <a:rPr lang="en-US" smtClean="0"/>
              <a:t>12/12/2024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47475D35-9C4D-487E-B087-FF3B540C8F58}" type="slidenum">
              <a:rPr lang="en-US" smtClean="0"/>
              <a:t>‹#›</a:t>
            </a:fld>
            <a:endParaRPr lang="en-US"/>
          </a:p>
        </p:txBody>
      </p:sp>
    </p:spTree>
    <p:extLst>
      <p:ext uri="{BB962C8B-B14F-4D97-AF65-F5344CB8AC3E}">
        <p14:creationId xmlns:p14="http://schemas.microsoft.com/office/powerpoint/2010/main" val="145008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87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06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483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940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426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86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687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53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BB010B-18BB-4A76-98C3-83AAF877D626}" type="slidenum">
              <a:rPr lang="en-US" smtClean="0"/>
              <a:t>20</a:t>
            </a:fld>
            <a:endParaRPr lang="en-US"/>
          </a:p>
        </p:txBody>
      </p:sp>
    </p:spTree>
    <p:extLst>
      <p:ext uri="{BB962C8B-B14F-4D97-AF65-F5344CB8AC3E}">
        <p14:creationId xmlns:p14="http://schemas.microsoft.com/office/powerpoint/2010/main" val="143414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010B-18BB-4A76-98C3-83AAF877D62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3108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010B-18BB-4A76-98C3-83AAF877D62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371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48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010B-18BB-4A76-98C3-83AAF877D62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7350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010B-18BB-4A76-98C3-83AAF877D62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591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010B-18BB-4A76-98C3-83AAF877D62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0492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010B-18BB-4A76-98C3-83AAF877D62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9740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BB010B-18BB-4A76-98C3-83AAF877D62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308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913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70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83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05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06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91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3F187-3333-45AA-8F7B-EDC645D5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28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065D-DE3A-4291-B0D8-39D233DBC5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DDE562-8B59-4D30-B95B-D761B23FB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B6C9D8-5CE4-498E-BB54-BA66EE39245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699A3C-D8DD-4AF3-9B83-A84D741BFFE5}"/>
              </a:ext>
            </a:extLst>
          </p:cNvPr>
          <p:cNvSpPr>
            <a:spLocks noGrp="1"/>
          </p:cNvSpPr>
          <p:nvPr>
            <p:ph type="ftr" sz="quarter" idx="11"/>
          </p:nvPr>
        </p:nvSpPr>
        <p:spPr/>
        <p:txBody>
          <a:bodyPr/>
          <a:lstStyle/>
          <a:p>
            <a:r>
              <a:rPr lang="en-US"/>
              <a:t>DRAFT // DO NOT CIRCULATE</a:t>
            </a:r>
          </a:p>
        </p:txBody>
      </p:sp>
      <p:sp>
        <p:nvSpPr>
          <p:cNvPr id="6" name="Slide Number Placeholder 5">
            <a:extLst>
              <a:ext uri="{FF2B5EF4-FFF2-40B4-BE49-F238E27FC236}">
                <a16:creationId xmlns:a16="http://schemas.microsoft.com/office/drawing/2014/main" id="{9E21141F-4130-42DE-8DD9-ACCD0FC129C6}"/>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285549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58DE-E5C5-4BE7-A93D-84C224A46D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1F17C3-C33B-408F-BD79-BBAB909A9D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EABA0-47DA-41D5-9597-22F13FA83FE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2F0AB9-A8FE-47F3-BA2D-307E407D5FBC}"/>
              </a:ext>
            </a:extLst>
          </p:cNvPr>
          <p:cNvSpPr>
            <a:spLocks noGrp="1"/>
          </p:cNvSpPr>
          <p:nvPr>
            <p:ph type="ftr" sz="quarter" idx="11"/>
          </p:nvPr>
        </p:nvSpPr>
        <p:spPr/>
        <p:txBody>
          <a:bodyPr/>
          <a:lstStyle/>
          <a:p>
            <a:r>
              <a:rPr lang="en-US"/>
              <a:t>DRAFT // DO NOT CIRCULATE</a:t>
            </a:r>
          </a:p>
        </p:txBody>
      </p:sp>
      <p:sp>
        <p:nvSpPr>
          <p:cNvPr id="6" name="Slide Number Placeholder 5">
            <a:extLst>
              <a:ext uri="{FF2B5EF4-FFF2-40B4-BE49-F238E27FC236}">
                <a16:creationId xmlns:a16="http://schemas.microsoft.com/office/drawing/2014/main" id="{C47D10E4-9468-46EE-A7FA-21C0731B9682}"/>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3580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0C1490-B700-4FFA-BA84-524BBC5EA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8324F6-376A-4961-B2E9-9C69071E39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7B088-664E-4605-8FF3-47D230A6E1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15B8F34-337D-40CD-AF00-319B7A911EB1}"/>
              </a:ext>
            </a:extLst>
          </p:cNvPr>
          <p:cNvSpPr>
            <a:spLocks noGrp="1"/>
          </p:cNvSpPr>
          <p:nvPr>
            <p:ph type="ftr" sz="quarter" idx="11"/>
          </p:nvPr>
        </p:nvSpPr>
        <p:spPr/>
        <p:txBody>
          <a:bodyPr/>
          <a:lstStyle/>
          <a:p>
            <a:r>
              <a:rPr lang="en-US"/>
              <a:t>DRAFT // DO NOT CIRCULATE</a:t>
            </a:r>
          </a:p>
        </p:txBody>
      </p:sp>
      <p:sp>
        <p:nvSpPr>
          <p:cNvPr id="6" name="Slide Number Placeholder 5">
            <a:extLst>
              <a:ext uri="{FF2B5EF4-FFF2-40B4-BE49-F238E27FC236}">
                <a16:creationId xmlns:a16="http://schemas.microsoft.com/office/drawing/2014/main" id="{98B78BDF-272C-47BD-87B4-7554B3FDD3B0}"/>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1293910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Intro ">
  <p:cSld name="Title page-Intro ">
    <p:bg>
      <p:bgPr>
        <a:solidFill>
          <a:srgbClr val="0A2458"/>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775167" y="3134233"/>
            <a:ext cx="8667600" cy="184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600"/>
              <a:buFont typeface="Georgia"/>
              <a:buNone/>
              <a:defRPr sz="4800" b="1">
                <a:solidFill>
                  <a:schemeClr val="lt1"/>
                </a:solidFill>
                <a:latin typeface="Georgia"/>
                <a:ea typeface="Georgia"/>
                <a:cs typeface="Georgia"/>
                <a:sym typeface="Georgia"/>
              </a:defRPr>
            </a:lvl1pPr>
            <a:lvl2pPr lvl="1"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2pPr>
            <a:lvl3pPr lvl="2"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3pPr>
            <a:lvl4pPr lvl="3"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4pPr>
            <a:lvl5pPr lvl="4"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5pPr>
            <a:lvl6pPr lvl="5"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6pPr>
            <a:lvl7pPr lvl="6"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7pPr>
            <a:lvl8pPr lvl="7"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8pPr>
            <a:lvl9pPr lvl="8"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9pPr>
          </a:lstStyle>
          <a:p>
            <a:endParaRPr/>
          </a:p>
        </p:txBody>
      </p:sp>
      <p:sp>
        <p:nvSpPr>
          <p:cNvPr id="28" name="Google Shape;28;p5"/>
          <p:cNvSpPr txBox="1">
            <a:spLocks noGrp="1"/>
          </p:cNvSpPr>
          <p:nvPr>
            <p:ph type="subTitle" idx="1"/>
          </p:nvPr>
        </p:nvSpPr>
        <p:spPr>
          <a:xfrm>
            <a:off x="12700" y="4787900"/>
            <a:ext cx="12192000" cy="901600"/>
          </a:xfrm>
          <a:prstGeom prst="rect">
            <a:avLst/>
          </a:prstGeom>
          <a:noFill/>
          <a:ln>
            <a:noFill/>
          </a:ln>
        </p:spPr>
        <p:txBody>
          <a:bodyPr spcFirstLastPara="1" wrap="square" lIns="91425" tIns="91425" rIns="91425" bIns="91425" anchor="t" anchorCtr="0">
            <a:noAutofit/>
          </a:bodyPr>
          <a:lstStyle>
            <a:lvl1pPr lvl="0" algn="ctr">
              <a:lnSpc>
                <a:spcPct val="160000"/>
              </a:lnSpc>
              <a:spcBef>
                <a:spcPts val="0"/>
              </a:spcBef>
              <a:spcAft>
                <a:spcPts val="0"/>
              </a:spcAft>
              <a:buClr>
                <a:schemeClr val="lt1"/>
              </a:buClr>
              <a:buSzPts val="1800"/>
              <a:buFont typeface="Georgia"/>
              <a:buNone/>
              <a:defRPr sz="2400">
                <a:solidFill>
                  <a:schemeClr val="lt1"/>
                </a:solidFill>
                <a:latin typeface="Georgia"/>
                <a:ea typeface="Georgia"/>
                <a:cs typeface="Georgia"/>
                <a:sym typeface="Georgia"/>
              </a:defRPr>
            </a:lvl1pPr>
            <a:lvl2pPr lvl="1">
              <a:spcBef>
                <a:spcPts val="0"/>
              </a:spcBef>
              <a:spcAft>
                <a:spcPts val="0"/>
              </a:spcAft>
              <a:buSzPts val="1400"/>
              <a:buFont typeface="Georgia"/>
              <a:buNone/>
              <a:defRPr>
                <a:latin typeface="Georgia"/>
                <a:ea typeface="Georgia"/>
                <a:cs typeface="Georgia"/>
                <a:sym typeface="Georgia"/>
              </a:defRPr>
            </a:lvl2pPr>
            <a:lvl3pPr lvl="2">
              <a:spcBef>
                <a:spcPts val="0"/>
              </a:spcBef>
              <a:spcAft>
                <a:spcPts val="0"/>
              </a:spcAft>
              <a:buSzPts val="1400"/>
              <a:buFont typeface="Georgia"/>
              <a:buNone/>
              <a:defRPr>
                <a:latin typeface="Georgia"/>
                <a:ea typeface="Georgia"/>
                <a:cs typeface="Georgia"/>
                <a:sym typeface="Georgia"/>
              </a:defRPr>
            </a:lvl3pPr>
            <a:lvl4pPr lvl="3">
              <a:spcBef>
                <a:spcPts val="0"/>
              </a:spcBef>
              <a:spcAft>
                <a:spcPts val="0"/>
              </a:spcAft>
              <a:buSzPts val="1400"/>
              <a:buFont typeface="Georgia"/>
              <a:buNone/>
              <a:defRPr>
                <a:latin typeface="Georgia"/>
                <a:ea typeface="Georgia"/>
                <a:cs typeface="Georgia"/>
                <a:sym typeface="Georgia"/>
              </a:defRPr>
            </a:lvl4pPr>
            <a:lvl5pPr lvl="4">
              <a:spcBef>
                <a:spcPts val="0"/>
              </a:spcBef>
              <a:spcAft>
                <a:spcPts val="0"/>
              </a:spcAft>
              <a:buSzPts val="1400"/>
              <a:buFont typeface="Georgia"/>
              <a:buNone/>
              <a:defRPr>
                <a:latin typeface="Georgia"/>
                <a:ea typeface="Georgia"/>
                <a:cs typeface="Georgia"/>
                <a:sym typeface="Georgia"/>
              </a:defRPr>
            </a:lvl5pPr>
            <a:lvl6pPr lvl="5">
              <a:spcBef>
                <a:spcPts val="0"/>
              </a:spcBef>
              <a:spcAft>
                <a:spcPts val="0"/>
              </a:spcAft>
              <a:buSzPts val="1400"/>
              <a:buFont typeface="Georgia"/>
              <a:buNone/>
              <a:defRPr>
                <a:latin typeface="Georgia"/>
                <a:ea typeface="Georgia"/>
                <a:cs typeface="Georgia"/>
                <a:sym typeface="Georgia"/>
              </a:defRPr>
            </a:lvl6pPr>
            <a:lvl7pPr lvl="6">
              <a:spcBef>
                <a:spcPts val="0"/>
              </a:spcBef>
              <a:spcAft>
                <a:spcPts val="0"/>
              </a:spcAft>
              <a:buSzPts val="1400"/>
              <a:buFont typeface="Georgia"/>
              <a:buNone/>
              <a:defRPr>
                <a:latin typeface="Georgia"/>
                <a:ea typeface="Georgia"/>
                <a:cs typeface="Georgia"/>
                <a:sym typeface="Georgia"/>
              </a:defRPr>
            </a:lvl7pPr>
            <a:lvl8pPr lvl="7">
              <a:spcBef>
                <a:spcPts val="0"/>
              </a:spcBef>
              <a:spcAft>
                <a:spcPts val="0"/>
              </a:spcAft>
              <a:buSzPts val="1400"/>
              <a:buFont typeface="Georgia"/>
              <a:buNone/>
              <a:defRPr>
                <a:latin typeface="Georgia"/>
                <a:ea typeface="Georgia"/>
                <a:cs typeface="Georgia"/>
                <a:sym typeface="Georgia"/>
              </a:defRPr>
            </a:lvl8pPr>
            <a:lvl9pPr lvl="8">
              <a:spcBef>
                <a:spcPts val="0"/>
              </a:spcBef>
              <a:spcAft>
                <a:spcPts val="0"/>
              </a:spcAft>
              <a:buSzPts val="1400"/>
              <a:buFont typeface="Georgia"/>
              <a:buNone/>
              <a:defRPr>
                <a:latin typeface="Georgia"/>
                <a:ea typeface="Georgia"/>
                <a:cs typeface="Georgia"/>
                <a:sym typeface="Georgia"/>
              </a:defRPr>
            </a:lvl9pPr>
          </a:lstStyle>
          <a:p>
            <a:endParaRPr/>
          </a:p>
        </p:txBody>
      </p:sp>
    </p:spTree>
    <p:extLst>
      <p:ext uri="{BB962C8B-B14F-4D97-AF65-F5344CB8AC3E}">
        <p14:creationId xmlns:p14="http://schemas.microsoft.com/office/powerpoint/2010/main" val="45407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EQ 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Merriweather"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0972800" y="6356350"/>
            <a:ext cx="381000" cy="365125"/>
          </a:xfrm>
        </p:spPr>
        <p:txBody>
          <a:bodyPr/>
          <a:lstStyle>
            <a:lvl1pPr>
              <a:defRPr b="1"/>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1"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A2644">
                  <a:tint val="75000"/>
                </a:srgbClr>
              </a:solidFill>
              <a:effectLst/>
              <a:uLnTx/>
              <a:uFillTx/>
              <a:latin typeface="Source Sans Pro"/>
              <a:ea typeface="+mn-ea"/>
              <a:cs typeface="+mn-cs"/>
            </a:endParaRPr>
          </a:p>
        </p:txBody>
      </p:sp>
      <p:pic>
        <p:nvPicPr>
          <p:cNvPr id="10" name="Picture 9">
            <a:extLst>
              <a:ext uri="{FF2B5EF4-FFF2-40B4-BE49-F238E27FC236}">
                <a16:creationId xmlns:a16="http://schemas.microsoft.com/office/drawing/2014/main" id="{77488795-7F1D-413F-9649-08CC3F6FA832}"/>
              </a:ext>
            </a:extLst>
          </p:cNvPr>
          <p:cNvPicPr>
            <a:picLocks noChangeAspect="1"/>
          </p:cNvPicPr>
          <p:nvPr userDrawn="1"/>
        </p:nvPicPr>
        <p:blipFill>
          <a:blip r:embed="rId2">
            <a:alphaModFix amt="1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372856" y="32213"/>
            <a:ext cx="6789691" cy="6789691"/>
          </a:xfrm>
          <a:prstGeom prst="rect">
            <a:avLst/>
          </a:prstGeom>
        </p:spPr>
      </p:pic>
    </p:spTree>
    <p:extLst>
      <p:ext uri="{BB962C8B-B14F-4D97-AF65-F5344CB8AC3E}">
        <p14:creationId xmlns:p14="http://schemas.microsoft.com/office/powerpoint/2010/main" val="384192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EQ White House">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72800" y="6356350"/>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A2644">
                  <a:tint val="75000"/>
                </a:srgbClr>
              </a:solidFill>
              <a:effectLst/>
              <a:uLnTx/>
              <a:uFillTx/>
              <a:latin typeface="Source Sans Pro"/>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799" y="853593"/>
            <a:ext cx="10058400" cy="5150814"/>
          </a:xfrm>
          <a:prstGeom prst="rect">
            <a:avLst/>
          </a:prstGeom>
        </p:spPr>
      </p:pic>
      <p:pic>
        <p:nvPicPr>
          <p:cNvPr id="10" name="Picture 9">
            <a:extLst>
              <a:ext uri="{FF2B5EF4-FFF2-40B4-BE49-F238E27FC236}">
                <a16:creationId xmlns:a16="http://schemas.microsoft.com/office/drawing/2014/main" id="{FF19B3B5-B258-49C4-92CC-8DDEAC6ED0F2}"/>
              </a:ext>
            </a:extLst>
          </p:cNvPr>
          <p:cNvPicPr>
            <a:picLocks noChangeAspect="1"/>
          </p:cNvPicPr>
          <p:nvPr userDrawn="1"/>
        </p:nvPicPr>
        <p:blipFill>
          <a:blip r:embed="rId3">
            <a:alphaModFix amt="2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57269" y="5616348"/>
            <a:ext cx="1121229" cy="1121229"/>
          </a:xfrm>
          <a:prstGeom prst="rect">
            <a:avLst/>
          </a:prstGeom>
        </p:spPr>
      </p:pic>
    </p:spTree>
    <p:extLst>
      <p:ext uri="{BB962C8B-B14F-4D97-AF65-F5344CB8AC3E}">
        <p14:creationId xmlns:p14="http://schemas.microsoft.com/office/powerpoint/2010/main" val="1103100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D1D3D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EA42FB-864E-4917-9B0E-A89C1DF3BF88}"/>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7269" y="5616348"/>
            <a:ext cx="1121229" cy="112122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948416" y="6356350"/>
            <a:ext cx="40538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A2644">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1175631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solidFill>
          <a:srgbClr val="D1D3D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A2644"/>
                </a:solidFill>
                <a:effectLst/>
                <a:uLnTx/>
                <a:uFillTx/>
                <a:latin typeface="Source Sans Pro"/>
                <a:ea typeface="+mn-ea"/>
                <a:cs typeface="+mn-cs"/>
              </a:rPr>
              <a:t>DRAFT // DO NOT CIRCULATE</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A2644">
                  <a:tint val="75000"/>
                </a:srgbClr>
              </a:solidFill>
              <a:effectLst/>
              <a:uLnTx/>
              <a:uFillTx/>
              <a:latin typeface="Source Sans Pro"/>
              <a:ea typeface="+mn-ea"/>
              <a:cs typeface="+mn-cs"/>
            </a:endParaRPr>
          </a:p>
        </p:txBody>
      </p:sp>
      <p:pic>
        <p:nvPicPr>
          <p:cNvPr id="9" name="Picture 8">
            <a:extLst>
              <a:ext uri="{FF2B5EF4-FFF2-40B4-BE49-F238E27FC236}">
                <a16:creationId xmlns:a16="http://schemas.microsoft.com/office/drawing/2014/main" id="{5B4443CC-C943-4557-8DA5-7129CF87EF5D}"/>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7269" y="5616348"/>
            <a:ext cx="1121229" cy="1121229"/>
          </a:xfrm>
          <a:prstGeom prst="rect">
            <a:avLst/>
          </a:prstGeom>
        </p:spPr>
      </p:pic>
    </p:spTree>
    <p:extLst>
      <p:ext uri="{BB962C8B-B14F-4D97-AF65-F5344CB8AC3E}">
        <p14:creationId xmlns:p14="http://schemas.microsoft.com/office/powerpoint/2010/main" val="3465016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D1D3D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A2644"/>
                </a:solidFill>
                <a:effectLst/>
                <a:uLnTx/>
                <a:uFillTx/>
                <a:latin typeface="Source Sans Pro"/>
                <a:ea typeface="+mn-ea"/>
                <a:cs typeface="+mn-cs"/>
              </a:rPr>
              <a:t>DRAFT // DO NOT CIRCULATE</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A2644">
                  <a:tint val="75000"/>
                </a:srgbClr>
              </a:solidFill>
              <a:effectLst/>
              <a:uLnTx/>
              <a:uFillTx/>
              <a:latin typeface="Source Sans Pro"/>
              <a:ea typeface="+mn-ea"/>
              <a:cs typeface="+mn-cs"/>
            </a:endParaRPr>
          </a:p>
        </p:txBody>
      </p:sp>
      <p:pic>
        <p:nvPicPr>
          <p:cNvPr id="9" name="Picture 8">
            <a:extLst>
              <a:ext uri="{FF2B5EF4-FFF2-40B4-BE49-F238E27FC236}">
                <a16:creationId xmlns:a16="http://schemas.microsoft.com/office/drawing/2014/main" id="{CC6A2247-F965-4F24-AF32-6F96374FE627}"/>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7269" y="5616348"/>
            <a:ext cx="1121229" cy="1121229"/>
          </a:xfrm>
          <a:prstGeom prst="rect">
            <a:avLst/>
          </a:prstGeom>
        </p:spPr>
      </p:pic>
    </p:spTree>
    <p:extLst>
      <p:ext uri="{BB962C8B-B14F-4D97-AF65-F5344CB8AC3E}">
        <p14:creationId xmlns:p14="http://schemas.microsoft.com/office/powerpoint/2010/main" val="217158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rgbClr val="D1D3D4"/>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644"/>
              </a:solidFill>
              <a:effectLst/>
              <a:uLnTx/>
              <a:uFillTx/>
              <a:latin typeface="Source Sans Pro"/>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A2644"/>
                </a:solidFill>
                <a:effectLst/>
                <a:uLnTx/>
                <a:uFillTx/>
                <a:latin typeface="Source Sans Pro"/>
                <a:ea typeface="+mn-ea"/>
                <a:cs typeface="+mn-cs"/>
              </a:rPr>
              <a:t>DRAFT // DO NOT CIRCULATE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A2644">
                  <a:tint val="75000"/>
                </a:srgbClr>
              </a:solidFill>
              <a:effectLst/>
              <a:uLnTx/>
              <a:uFillTx/>
              <a:latin typeface="Source Sans Pro"/>
              <a:ea typeface="+mn-ea"/>
              <a:cs typeface="+mn-cs"/>
            </a:endParaRPr>
          </a:p>
        </p:txBody>
      </p:sp>
      <p:pic>
        <p:nvPicPr>
          <p:cNvPr id="9" name="Picture 8">
            <a:extLst>
              <a:ext uri="{FF2B5EF4-FFF2-40B4-BE49-F238E27FC236}">
                <a16:creationId xmlns:a16="http://schemas.microsoft.com/office/drawing/2014/main" id="{19A9EAC1-84FD-40BF-8732-A7505A121DCD}"/>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rot="5400000">
            <a:off x="125185" y="87907"/>
            <a:ext cx="1121229" cy="1121229"/>
          </a:xfrm>
          <a:prstGeom prst="rect">
            <a:avLst/>
          </a:prstGeom>
        </p:spPr>
      </p:pic>
    </p:spTree>
    <p:extLst>
      <p:ext uri="{BB962C8B-B14F-4D97-AF65-F5344CB8AC3E}">
        <p14:creationId xmlns:p14="http://schemas.microsoft.com/office/powerpoint/2010/main" val="319510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515A34-2067-4518-AF67-804BEFF2F0B3}"/>
              </a:ext>
            </a:extLst>
          </p:cNvPr>
          <p:cNvPicPr>
            <a:picLocks noChangeAspect="1"/>
          </p:cNvPicPr>
          <p:nvPr userDrawn="1"/>
        </p:nvPicPr>
        <p:blipFill>
          <a:blip r:embed="rId2">
            <a:alphaModFix amt="10000"/>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6372856" y="32213"/>
            <a:ext cx="6789691" cy="6789691"/>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solidFill>
                  <a:schemeClr val="accent4"/>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A2644">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16236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8FF0-A596-47E3-A999-2BB2E5B25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99B7B1-9F2D-4697-82C2-8CDE0F31FB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5275-484B-4528-BD7B-6764A09721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BB8E69-D021-43CC-A342-7E8A5D14B4CC}"/>
              </a:ext>
            </a:extLst>
          </p:cNvPr>
          <p:cNvSpPr>
            <a:spLocks noGrp="1"/>
          </p:cNvSpPr>
          <p:nvPr>
            <p:ph type="ftr" sz="quarter" idx="11"/>
          </p:nvPr>
        </p:nvSpPr>
        <p:spPr/>
        <p:txBody>
          <a:bodyPr/>
          <a:lstStyle/>
          <a:p>
            <a:r>
              <a:rPr lang="en-US"/>
              <a:t>DRAFT // DO NOT CIRCULATE</a:t>
            </a:r>
          </a:p>
        </p:txBody>
      </p:sp>
      <p:sp>
        <p:nvSpPr>
          <p:cNvPr id="6" name="Slide Number Placeholder 5">
            <a:extLst>
              <a:ext uri="{FF2B5EF4-FFF2-40B4-BE49-F238E27FC236}">
                <a16:creationId xmlns:a16="http://schemas.microsoft.com/office/drawing/2014/main" id="{B5DD140A-4FA1-4CC7-ABB1-B6D201395A86}"/>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1306688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White 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59C60B-E483-402A-8B31-0FD26C797B5F}"/>
              </a:ext>
            </a:extLst>
          </p:cNvPr>
          <p:cNvPicPr>
            <a:picLocks noChangeAspect="1"/>
          </p:cNvPicPr>
          <p:nvPr userDrawn="1"/>
        </p:nvPicPr>
        <p:blipFill>
          <a:blip r:embed="rId2">
            <a:alphaModFix amt="50000"/>
          </a:blip>
          <a:stretch>
            <a:fillRect/>
          </a:stretch>
        </p:blipFill>
        <p:spPr>
          <a:xfrm>
            <a:off x="157269" y="5616348"/>
            <a:ext cx="1121229" cy="1121229"/>
          </a:xfrm>
          <a:prstGeom prst="rect">
            <a:avLst/>
          </a:prstGeom>
        </p:spPr>
      </p:pic>
      <p:sp>
        <p:nvSpPr>
          <p:cNvPr id="2" name="Title 1"/>
          <p:cNvSpPr>
            <a:spLocks noGrp="1"/>
          </p:cNvSpPr>
          <p:nvPr>
            <p:ph type="title"/>
          </p:nvPr>
        </p:nvSpPr>
        <p:spPr/>
        <p:txBody>
          <a:bodyPr/>
          <a:lstStyle>
            <a:lvl1pPr>
              <a:defRPr baseline="0">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948416" y="6356350"/>
            <a:ext cx="40538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A2644">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426051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A2644"/>
                </a:solidFill>
                <a:effectLst/>
                <a:uLnTx/>
                <a:uFillTx/>
                <a:latin typeface="Source Sans Pro"/>
                <a:ea typeface="+mn-ea"/>
                <a:cs typeface="+mn-cs"/>
              </a:rPr>
              <a:t>DRAFT // DO NOT CIRCULATE</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A2644">
                  <a:tint val="75000"/>
                </a:srgbClr>
              </a:solidFill>
              <a:effectLst/>
              <a:uLnTx/>
              <a:uFillTx/>
              <a:latin typeface="Source Sans Pro"/>
              <a:ea typeface="+mn-ea"/>
              <a:cs typeface="+mn-cs"/>
            </a:endParaRPr>
          </a:p>
        </p:txBody>
      </p:sp>
      <p:pic>
        <p:nvPicPr>
          <p:cNvPr id="8" name="Picture 7">
            <a:extLst>
              <a:ext uri="{FF2B5EF4-FFF2-40B4-BE49-F238E27FC236}">
                <a16:creationId xmlns:a16="http://schemas.microsoft.com/office/drawing/2014/main" id="{A36F5448-05A9-493E-935C-1992F1F2A07B}"/>
              </a:ext>
            </a:extLst>
          </p:cNvPr>
          <p:cNvPicPr>
            <a:picLocks noChangeAspect="1"/>
          </p:cNvPicPr>
          <p:nvPr userDrawn="1"/>
        </p:nvPicPr>
        <p:blipFill>
          <a:blip r:embed="rId2">
            <a:alphaModFix amt="50000"/>
          </a:blip>
          <a:stretch>
            <a:fillRect/>
          </a:stretch>
        </p:blipFill>
        <p:spPr>
          <a:xfrm>
            <a:off x="157269" y="5616348"/>
            <a:ext cx="1121229" cy="1121229"/>
          </a:xfrm>
          <a:prstGeom prst="rect">
            <a:avLst/>
          </a:prstGeom>
        </p:spPr>
      </p:pic>
    </p:spTree>
    <p:extLst>
      <p:ext uri="{BB962C8B-B14F-4D97-AF65-F5344CB8AC3E}">
        <p14:creationId xmlns:p14="http://schemas.microsoft.com/office/powerpoint/2010/main" val="2319051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White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A2644"/>
                </a:solidFill>
                <a:effectLst/>
                <a:uLnTx/>
                <a:uFillTx/>
                <a:latin typeface="Source Sans Pro"/>
                <a:ea typeface="+mn-ea"/>
                <a:cs typeface="+mn-cs"/>
              </a:rPr>
              <a:t>DRAFT // DO NOT CIRCULATE</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A2644">
                  <a:tint val="75000"/>
                </a:srgbClr>
              </a:solidFill>
              <a:effectLst/>
              <a:uLnTx/>
              <a:uFillTx/>
              <a:latin typeface="Source Sans Pro"/>
              <a:ea typeface="+mn-ea"/>
              <a:cs typeface="+mn-cs"/>
            </a:endParaRPr>
          </a:p>
        </p:txBody>
      </p:sp>
      <p:pic>
        <p:nvPicPr>
          <p:cNvPr id="8" name="Picture 7">
            <a:extLst>
              <a:ext uri="{FF2B5EF4-FFF2-40B4-BE49-F238E27FC236}">
                <a16:creationId xmlns:a16="http://schemas.microsoft.com/office/drawing/2014/main" id="{40370CA5-5328-4C84-8634-B132628C9E36}"/>
              </a:ext>
            </a:extLst>
          </p:cNvPr>
          <p:cNvPicPr>
            <a:picLocks noChangeAspect="1"/>
          </p:cNvPicPr>
          <p:nvPr userDrawn="1"/>
        </p:nvPicPr>
        <p:blipFill>
          <a:blip r:embed="rId2">
            <a:alphaModFix amt="50000"/>
          </a:blip>
          <a:stretch>
            <a:fillRect/>
          </a:stretch>
        </p:blipFill>
        <p:spPr>
          <a:xfrm>
            <a:off x="157269" y="5616348"/>
            <a:ext cx="1121229" cy="1121229"/>
          </a:xfrm>
          <a:prstGeom prst="rect">
            <a:avLst/>
          </a:prstGeom>
        </p:spPr>
      </p:pic>
    </p:spTree>
    <p:extLst>
      <p:ext uri="{BB962C8B-B14F-4D97-AF65-F5344CB8AC3E}">
        <p14:creationId xmlns:p14="http://schemas.microsoft.com/office/powerpoint/2010/main" val="2307248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White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accent4"/>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644"/>
              </a:solidFill>
              <a:effectLst/>
              <a:uLnTx/>
              <a:uFillTx/>
              <a:latin typeface="Source Sans Pro"/>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A2644"/>
                </a:solidFill>
                <a:effectLst/>
                <a:uLnTx/>
                <a:uFillTx/>
                <a:latin typeface="Source Sans Pro"/>
                <a:ea typeface="+mn-ea"/>
                <a:cs typeface="+mn-cs"/>
              </a:rPr>
              <a:t>DRAFT // DO NOT CIRCULATE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A2644">
                  <a:tint val="75000"/>
                </a:srgbClr>
              </a:solidFill>
              <a:effectLst/>
              <a:uLnTx/>
              <a:uFillTx/>
              <a:latin typeface="Source Sans Pro"/>
              <a:ea typeface="+mn-ea"/>
              <a:cs typeface="+mn-cs"/>
            </a:endParaRPr>
          </a:p>
        </p:txBody>
      </p:sp>
      <p:pic>
        <p:nvPicPr>
          <p:cNvPr id="8" name="Picture 7">
            <a:extLst>
              <a:ext uri="{FF2B5EF4-FFF2-40B4-BE49-F238E27FC236}">
                <a16:creationId xmlns:a16="http://schemas.microsoft.com/office/drawing/2014/main" id="{7A36B912-ACF5-419F-BD0C-F5DC64E8F4C7}"/>
              </a:ext>
            </a:extLst>
          </p:cNvPr>
          <p:cNvPicPr>
            <a:picLocks noChangeAspect="1"/>
          </p:cNvPicPr>
          <p:nvPr userDrawn="1"/>
        </p:nvPicPr>
        <p:blipFill>
          <a:blip r:embed="rId2">
            <a:alphaModFix amt="50000"/>
          </a:blip>
          <a:stretch>
            <a:fillRect/>
          </a:stretch>
        </p:blipFill>
        <p:spPr>
          <a:xfrm rot="5400000">
            <a:off x="125185" y="120422"/>
            <a:ext cx="1121229" cy="1121229"/>
          </a:xfrm>
          <a:prstGeom prst="rect">
            <a:avLst/>
          </a:prstGeom>
        </p:spPr>
      </p:pic>
    </p:spTree>
    <p:extLst>
      <p:ext uri="{BB962C8B-B14F-4D97-AF65-F5344CB8AC3E}">
        <p14:creationId xmlns:p14="http://schemas.microsoft.com/office/powerpoint/2010/main" val="3064822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0488-6D27-44D5-AC6A-0F8B0C36FE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351452-372D-4425-AD73-73D9C1131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DF0F9B-6C0D-40EF-9CBF-98589B270C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7AC1E4-4D4D-4F61-91A2-D216B8D08013}"/>
              </a:ext>
            </a:extLst>
          </p:cNvPr>
          <p:cNvSpPr>
            <a:spLocks noGrp="1"/>
          </p:cNvSpPr>
          <p:nvPr>
            <p:ph type="ftr" sz="quarter" idx="11"/>
          </p:nvPr>
        </p:nvSpPr>
        <p:spPr/>
        <p:txBody>
          <a:bodyPr/>
          <a:lstStyle/>
          <a:p>
            <a:r>
              <a:rPr lang="en-US"/>
              <a:t>DRAFT // DO NOT CIRCULATE</a:t>
            </a:r>
          </a:p>
        </p:txBody>
      </p:sp>
      <p:sp>
        <p:nvSpPr>
          <p:cNvPr id="6" name="Slide Number Placeholder 5">
            <a:extLst>
              <a:ext uri="{FF2B5EF4-FFF2-40B4-BE49-F238E27FC236}">
                <a16:creationId xmlns:a16="http://schemas.microsoft.com/office/drawing/2014/main" id="{E512B275-4B8C-4617-B407-8D74B8BD82E1}"/>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3314258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1DC4-3C0A-4F3B-A28F-8DA2E0E543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BD0B5F-CB43-4F38-8AC7-B5D6C800FC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7D425-6096-4F06-B89B-ED25ACF154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BA29A2-395B-4A28-BF97-2FCE9D4453EA}"/>
              </a:ext>
            </a:extLst>
          </p:cNvPr>
          <p:cNvSpPr>
            <a:spLocks noGrp="1"/>
          </p:cNvSpPr>
          <p:nvPr>
            <p:ph type="ftr" sz="quarter" idx="11"/>
          </p:nvPr>
        </p:nvSpPr>
        <p:spPr/>
        <p:txBody>
          <a:bodyPr/>
          <a:lstStyle/>
          <a:p>
            <a:r>
              <a:rPr lang="en-US"/>
              <a:t>DRAFT // DO NOT CIRCULATE</a:t>
            </a:r>
          </a:p>
        </p:txBody>
      </p:sp>
      <p:sp>
        <p:nvSpPr>
          <p:cNvPr id="6" name="Slide Number Placeholder 5">
            <a:extLst>
              <a:ext uri="{FF2B5EF4-FFF2-40B4-BE49-F238E27FC236}">
                <a16:creationId xmlns:a16="http://schemas.microsoft.com/office/drawing/2014/main" id="{7F679B12-55C8-4836-9279-77F877756A0F}"/>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754628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3B45-9957-4103-AE1E-61AB642267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BF3F9-B9C6-4E75-BDB8-F26A971797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97EE21-45E0-4CB9-B3C6-6130DDE1CCC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730AD7-6258-41C3-9069-D1F64D43ED43}"/>
              </a:ext>
            </a:extLst>
          </p:cNvPr>
          <p:cNvSpPr>
            <a:spLocks noGrp="1"/>
          </p:cNvSpPr>
          <p:nvPr>
            <p:ph type="ftr" sz="quarter" idx="11"/>
          </p:nvPr>
        </p:nvSpPr>
        <p:spPr/>
        <p:txBody>
          <a:bodyPr/>
          <a:lstStyle/>
          <a:p>
            <a:r>
              <a:rPr lang="en-US"/>
              <a:t>DRAFT // DO NOT CIRCULATE</a:t>
            </a:r>
          </a:p>
        </p:txBody>
      </p:sp>
      <p:sp>
        <p:nvSpPr>
          <p:cNvPr id="6" name="Slide Number Placeholder 5">
            <a:extLst>
              <a:ext uri="{FF2B5EF4-FFF2-40B4-BE49-F238E27FC236}">
                <a16:creationId xmlns:a16="http://schemas.microsoft.com/office/drawing/2014/main" id="{039249E5-6BD9-485C-9253-F91F8F0F8DA3}"/>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2937684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B9BA-D98B-47B4-95BA-1DDD690B5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BC3FE-1B8C-48A8-B57D-6D61254843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A2F2B9-6E68-420A-AFB1-DAFE8D256B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A5BE77-E8EC-4597-8862-4EFC7C4C1B8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90CDC6-2551-4A31-9ECA-CF144D66F74A}"/>
              </a:ext>
            </a:extLst>
          </p:cNvPr>
          <p:cNvSpPr>
            <a:spLocks noGrp="1"/>
          </p:cNvSpPr>
          <p:nvPr>
            <p:ph type="ftr" sz="quarter" idx="11"/>
          </p:nvPr>
        </p:nvSpPr>
        <p:spPr/>
        <p:txBody>
          <a:bodyPr/>
          <a:lstStyle/>
          <a:p>
            <a:r>
              <a:rPr lang="en-US"/>
              <a:t>DRAFT // DO NOT CIRCULATE</a:t>
            </a:r>
          </a:p>
        </p:txBody>
      </p:sp>
      <p:sp>
        <p:nvSpPr>
          <p:cNvPr id="7" name="Slide Number Placeholder 6">
            <a:extLst>
              <a:ext uri="{FF2B5EF4-FFF2-40B4-BE49-F238E27FC236}">
                <a16:creationId xmlns:a16="http://schemas.microsoft.com/office/drawing/2014/main" id="{41E2A7C2-553C-4BA9-AECB-9A6096217ADB}"/>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2256714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80F-EE15-491B-B329-9EA591B9EE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F8AD6E-74FB-4C20-9B2B-B4D3593D4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B91873-70C1-4360-8C50-53A713C744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95E0A0-AAB8-4FC2-AB40-187E6294D2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C55657-3080-45F7-BC8E-301B3EC1E6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D9C8DE-9171-43A4-AE61-DE86B85703E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2017414-413E-4217-8A67-022A8FD11579}"/>
              </a:ext>
            </a:extLst>
          </p:cNvPr>
          <p:cNvSpPr>
            <a:spLocks noGrp="1"/>
          </p:cNvSpPr>
          <p:nvPr>
            <p:ph type="ftr" sz="quarter" idx="11"/>
          </p:nvPr>
        </p:nvSpPr>
        <p:spPr/>
        <p:txBody>
          <a:bodyPr/>
          <a:lstStyle/>
          <a:p>
            <a:r>
              <a:rPr lang="en-US"/>
              <a:t>DRAFT // DO NOT CIRCULATE</a:t>
            </a:r>
          </a:p>
        </p:txBody>
      </p:sp>
      <p:sp>
        <p:nvSpPr>
          <p:cNvPr id="9" name="Slide Number Placeholder 8">
            <a:extLst>
              <a:ext uri="{FF2B5EF4-FFF2-40B4-BE49-F238E27FC236}">
                <a16:creationId xmlns:a16="http://schemas.microsoft.com/office/drawing/2014/main" id="{587478B3-81BC-4947-9BDE-CD6859CAADD4}"/>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1353706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3D63-8034-40CB-9C10-E9BEAAE745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7822A5-838D-46B4-9384-6030F97A011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D9EA0D0-8961-479A-911D-DD8597DEAD9B}"/>
              </a:ext>
            </a:extLst>
          </p:cNvPr>
          <p:cNvSpPr>
            <a:spLocks noGrp="1"/>
          </p:cNvSpPr>
          <p:nvPr>
            <p:ph type="ftr" sz="quarter" idx="11"/>
          </p:nvPr>
        </p:nvSpPr>
        <p:spPr/>
        <p:txBody>
          <a:bodyPr/>
          <a:lstStyle/>
          <a:p>
            <a:r>
              <a:rPr lang="en-US"/>
              <a:t>DRAFT // DO NOT CIRCULATE</a:t>
            </a:r>
          </a:p>
        </p:txBody>
      </p:sp>
      <p:sp>
        <p:nvSpPr>
          <p:cNvPr id="5" name="Slide Number Placeholder 4">
            <a:extLst>
              <a:ext uri="{FF2B5EF4-FFF2-40B4-BE49-F238E27FC236}">
                <a16:creationId xmlns:a16="http://schemas.microsoft.com/office/drawing/2014/main" id="{62F749DE-4E84-4A2C-9714-65A1E167FA23}"/>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358842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7E1C-22CF-4D07-BE1A-C2042E8C4F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99BCCC-6591-4BCC-AA27-A8F7F9B2C6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04ACDD-6971-434A-A89A-855A4FBD1D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6FD4F4-FA91-48B7-8AB3-B4C2A4186A6E}"/>
              </a:ext>
            </a:extLst>
          </p:cNvPr>
          <p:cNvSpPr>
            <a:spLocks noGrp="1"/>
          </p:cNvSpPr>
          <p:nvPr>
            <p:ph type="ftr" sz="quarter" idx="11"/>
          </p:nvPr>
        </p:nvSpPr>
        <p:spPr/>
        <p:txBody>
          <a:bodyPr/>
          <a:lstStyle/>
          <a:p>
            <a:r>
              <a:rPr lang="en-US"/>
              <a:t>DRAFT // DO NOT CIRCULATE</a:t>
            </a:r>
          </a:p>
        </p:txBody>
      </p:sp>
      <p:sp>
        <p:nvSpPr>
          <p:cNvPr id="6" name="Slide Number Placeholder 5">
            <a:extLst>
              <a:ext uri="{FF2B5EF4-FFF2-40B4-BE49-F238E27FC236}">
                <a16:creationId xmlns:a16="http://schemas.microsoft.com/office/drawing/2014/main" id="{75BC7C4F-B1AB-48E5-862D-469837D9F7B5}"/>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2908771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25D534-F870-4F99-B7F6-D6FDFCA0A84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E94F8DD-3352-4CAB-A1FD-81322C223AA3}"/>
              </a:ext>
            </a:extLst>
          </p:cNvPr>
          <p:cNvSpPr>
            <a:spLocks noGrp="1"/>
          </p:cNvSpPr>
          <p:nvPr>
            <p:ph type="ftr" sz="quarter" idx="11"/>
          </p:nvPr>
        </p:nvSpPr>
        <p:spPr/>
        <p:txBody>
          <a:bodyPr/>
          <a:lstStyle/>
          <a:p>
            <a:r>
              <a:rPr lang="en-US"/>
              <a:t>DRAFT // DO NOT CIRCULATE</a:t>
            </a:r>
          </a:p>
        </p:txBody>
      </p:sp>
      <p:sp>
        <p:nvSpPr>
          <p:cNvPr id="4" name="Slide Number Placeholder 3">
            <a:extLst>
              <a:ext uri="{FF2B5EF4-FFF2-40B4-BE49-F238E27FC236}">
                <a16:creationId xmlns:a16="http://schemas.microsoft.com/office/drawing/2014/main" id="{1DF9DD6D-D22C-413C-A1CE-AE2962CE17A3}"/>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2765396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B9F6-6B3D-4262-97C3-EAA971B188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33CBB-E281-4515-8B84-12DC6B7B1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FF499-6CDD-42EE-8057-3A3D6B0B5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989C82-CFCF-40CD-AA8F-B500A9700F7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67076E-1696-45FB-A1A7-A5FC96D5F2B5}"/>
              </a:ext>
            </a:extLst>
          </p:cNvPr>
          <p:cNvSpPr>
            <a:spLocks noGrp="1"/>
          </p:cNvSpPr>
          <p:nvPr>
            <p:ph type="ftr" sz="quarter" idx="11"/>
          </p:nvPr>
        </p:nvSpPr>
        <p:spPr/>
        <p:txBody>
          <a:bodyPr/>
          <a:lstStyle/>
          <a:p>
            <a:r>
              <a:rPr lang="en-US"/>
              <a:t>DRAFT // DO NOT CIRCULATE</a:t>
            </a:r>
          </a:p>
        </p:txBody>
      </p:sp>
      <p:sp>
        <p:nvSpPr>
          <p:cNvPr id="7" name="Slide Number Placeholder 6">
            <a:extLst>
              <a:ext uri="{FF2B5EF4-FFF2-40B4-BE49-F238E27FC236}">
                <a16:creationId xmlns:a16="http://schemas.microsoft.com/office/drawing/2014/main" id="{096FB267-9056-4FD8-B43A-215EC91B5F4C}"/>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2766484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2212-D58A-4139-9F28-4A853B920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EB9D4-6389-4E05-AAAB-8BC86D7590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83BCB7-8AB3-46CB-A2E3-DE9CD856F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C18045-ACE8-48B7-BBE1-368902932AD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CDAB08-C3ED-4009-9992-8A1D0A8FE485}"/>
              </a:ext>
            </a:extLst>
          </p:cNvPr>
          <p:cNvSpPr>
            <a:spLocks noGrp="1"/>
          </p:cNvSpPr>
          <p:nvPr>
            <p:ph type="ftr" sz="quarter" idx="11"/>
          </p:nvPr>
        </p:nvSpPr>
        <p:spPr/>
        <p:txBody>
          <a:bodyPr/>
          <a:lstStyle/>
          <a:p>
            <a:r>
              <a:rPr lang="en-US"/>
              <a:t>DRAFT // DO NOT CIRCULATE</a:t>
            </a:r>
          </a:p>
        </p:txBody>
      </p:sp>
      <p:sp>
        <p:nvSpPr>
          <p:cNvPr id="7" name="Slide Number Placeholder 6">
            <a:extLst>
              <a:ext uri="{FF2B5EF4-FFF2-40B4-BE49-F238E27FC236}">
                <a16:creationId xmlns:a16="http://schemas.microsoft.com/office/drawing/2014/main" id="{B70A142F-3E76-4E80-9EF2-7B85621093DD}"/>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329364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2B6A-A46C-4E19-A345-220570AC6C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ADF68A-E2BF-4FC1-8B68-63F85C7FBE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CBA41-61BD-42D6-8072-0B30E40DBB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25B88AA-364F-49C6-962D-366E3EBAA7B6}"/>
              </a:ext>
            </a:extLst>
          </p:cNvPr>
          <p:cNvSpPr>
            <a:spLocks noGrp="1"/>
          </p:cNvSpPr>
          <p:nvPr>
            <p:ph type="ftr" sz="quarter" idx="11"/>
          </p:nvPr>
        </p:nvSpPr>
        <p:spPr/>
        <p:txBody>
          <a:bodyPr/>
          <a:lstStyle/>
          <a:p>
            <a:r>
              <a:rPr lang="en-US"/>
              <a:t>DRAFT // DO NOT CIRCULATE</a:t>
            </a:r>
          </a:p>
        </p:txBody>
      </p:sp>
      <p:sp>
        <p:nvSpPr>
          <p:cNvPr id="6" name="Slide Number Placeholder 5">
            <a:extLst>
              <a:ext uri="{FF2B5EF4-FFF2-40B4-BE49-F238E27FC236}">
                <a16:creationId xmlns:a16="http://schemas.microsoft.com/office/drawing/2014/main" id="{27B74C04-DCB3-4E71-A31E-0296042F06DE}"/>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713103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E8F54-D1AD-41F3-A59C-76F6BDA021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B07E50-DB84-4FFC-8FCD-F045015EBE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0EC78-710F-4BD4-9022-F98D6D17D3C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EFB5B-6F83-4D86-B090-8E6D2D3B4D75}"/>
              </a:ext>
            </a:extLst>
          </p:cNvPr>
          <p:cNvSpPr>
            <a:spLocks noGrp="1"/>
          </p:cNvSpPr>
          <p:nvPr>
            <p:ph type="ftr" sz="quarter" idx="11"/>
          </p:nvPr>
        </p:nvSpPr>
        <p:spPr/>
        <p:txBody>
          <a:bodyPr/>
          <a:lstStyle/>
          <a:p>
            <a:r>
              <a:rPr lang="en-US"/>
              <a:t>DRAFT // DO NOT CIRCULATE</a:t>
            </a:r>
          </a:p>
        </p:txBody>
      </p:sp>
      <p:sp>
        <p:nvSpPr>
          <p:cNvPr id="6" name="Slide Number Placeholder 5">
            <a:extLst>
              <a:ext uri="{FF2B5EF4-FFF2-40B4-BE49-F238E27FC236}">
                <a16:creationId xmlns:a16="http://schemas.microsoft.com/office/drawing/2014/main" id="{B34C4091-72D5-4144-8FB1-27B9C44B273A}"/>
              </a:ext>
            </a:extLst>
          </p:cNvPr>
          <p:cNvSpPr>
            <a:spLocks noGrp="1"/>
          </p:cNvSpPr>
          <p:nvPr>
            <p:ph type="sldNum" sz="quarter" idx="12"/>
          </p:nvPr>
        </p:nvSpPr>
        <p:spPr/>
        <p:txBody>
          <a:bodyPr/>
          <a:lstStyle/>
          <a:p>
            <a:fld id="{4514DA5A-76EA-4331-B27C-4809714BFA63}" type="slidenum">
              <a:rPr lang="en-US" smtClean="0"/>
              <a:t>‹#›</a:t>
            </a:fld>
            <a:endParaRPr lang="en-US"/>
          </a:p>
        </p:txBody>
      </p:sp>
    </p:spTree>
    <p:extLst>
      <p:ext uri="{BB962C8B-B14F-4D97-AF65-F5344CB8AC3E}">
        <p14:creationId xmlns:p14="http://schemas.microsoft.com/office/powerpoint/2010/main" val="1065500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ingle column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14A19-5ADC-EF4F-8B87-839B3A99F1D5}"/>
              </a:ext>
            </a:extLst>
          </p:cNvPr>
          <p:cNvPicPr>
            <a:picLocks noChangeAspect="1"/>
          </p:cNvPicPr>
          <p:nvPr userDrawn="1"/>
        </p:nvPicPr>
        <p:blipFill>
          <a:blip r:embed="rId2"/>
          <a:srcRect/>
          <a:stretch/>
        </p:blipFill>
        <p:spPr>
          <a:xfrm>
            <a:off x="0" y="0"/>
            <a:ext cx="12192000" cy="6858000"/>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3"/>
          <a:stretch>
            <a:fillRect/>
          </a:stretch>
        </p:blipFill>
        <p:spPr>
          <a:xfrm>
            <a:off x="5271041" y="1241232"/>
            <a:ext cx="1649918" cy="1161288"/>
          </a:xfrm>
          <a:prstGeom prst="rect">
            <a:avLst/>
          </a:prstGeom>
        </p:spPr>
      </p:pic>
      <p:sp>
        <p:nvSpPr>
          <p:cNvPr id="16" name="Title 1">
            <a:extLst>
              <a:ext uri="{FF2B5EF4-FFF2-40B4-BE49-F238E27FC236}">
                <a16:creationId xmlns:a16="http://schemas.microsoft.com/office/drawing/2014/main" id="{16B1C267-139E-064D-B20A-78F4C1EB1FB4}"/>
              </a:ext>
            </a:extLst>
          </p:cNvPr>
          <p:cNvSpPr>
            <a:spLocks noGrp="1"/>
          </p:cNvSpPr>
          <p:nvPr>
            <p:ph type="ctrTitle" hasCustomPrompt="1"/>
          </p:nvPr>
        </p:nvSpPr>
        <p:spPr>
          <a:xfrm>
            <a:off x="797853" y="1447662"/>
            <a:ext cx="9144000" cy="1346200"/>
          </a:xfrm>
          <a:prstGeom prst="rect">
            <a:avLst/>
          </a:prstGeom>
        </p:spPr>
        <p:txBody>
          <a:bodyPr anchor="t">
            <a:normAutofit/>
          </a:bodyPr>
          <a:lstStyle>
            <a:lvl1pPr algn="l">
              <a:lnSpc>
                <a:spcPct val="100000"/>
              </a:lnSpc>
              <a:defRPr sz="3600">
                <a:solidFill>
                  <a:srgbClr val="01235B"/>
                </a:solidFill>
                <a:latin typeface="Georgia" panose="02040502050405020303" pitchFamily="18" charset="0"/>
              </a:defRPr>
            </a:lvl1pPr>
          </a:lstStyle>
          <a:p>
            <a:r>
              <a:rPr lang="en-US" dirty="0">
                <a:effectLst/>
              </a:rPr>
              <a:t>Title Lorem Ipsum </a:t>
            </a:r>
            <a:br>
              <a:rPr lang="en-US" dirty="0">
                <a:effectLst/>
              </a:rPr>
            </a:br>
            <a:r>
              <a:rPr lang="en-US" dirty="0">
                <a:effectLst/>
              </a:rPr>
              <a:t>Dolor Sit </a:t>
            </a:r>
            <a:r>
              <a:rPr lang="en-US" dirty="0" err="1">
                <a:effectLst/>
              </a:rPr>
              <a:t>Amet</a:t>
            </a:r>
            <a:endParaRPr lang="en-US" dirty="0"/>
          </a:p>
        </p:txBody>
      </p:sp>
      <p:sp>
        <p:nvSpPr>
          <p:cNvPr id="10" name="Text Placeholder 8">
            <a:extLst>
              <a:ext uri="{FF2B5EF4-FFF2-40B4-BE49-F238E27FC236}">
                <a16:creationId xmlns:a16="http://schemas.microsoft.com/office/drawing/2014/main" id="{FCFB9E8A-A30D-C846-BF95-9B05429552B3}"/>
              </a:ext>
            </a:extLst>
          </p:cNvPr>
          <p:cNvSpPr>
            <a:spLocks noGrp="1"/>
          </p:cNvSpPr>
          <p:nvPr>
            <p:ph type="body" sz="quarter" idx="14" hasCustomPrompt="1"/>
          </p:nvPr>
        </p:nvSpPr>
        <p:spPr>
          <a:xfrm>
            <a:off x="798513" y="1153294"/>
            <a:ext cx="1705201" cy="276225"/>
          </a:xfrm>
          <a:prstGeom prst="rect">
            <a:avLst/>
          </a:prstGeom>
        </p:spPr>
        <p:txBody>
          <a:bodyPr/>
          <a:lstStyle>
            <a:lvl1pPr marL="0" indent="0">
              <a:buNone/>
              <a:defRPr sz="1200" b="0" i="0">
                <a:solidFill>
                  <a:srgbClr val="8D634D"/>
                </a:solidFill>
                <a:latin typeface="Arial" panose="020B0604020202020204" pitchFamily="34" charset="0"/>
                <a:cs typeface="Arial" panose="020B0604020202020204" pitchFamily="34" charset="0"/>
              </a:defRPr>
            </a:lvl1pPr>
            <a:lvl2pPr marL="457200" indent="0">
              <a:buNone/>
              <a:defRPr sz="1200" b="0" i="0">
                <a:solidFill>
                  <a:srgbClr val="8D634D"/>
                </a:solidFill>
                <a:latin typeface="Decimal Medium" panose="02000600000000000000" pitchFamily="2" charset="0"/>
                <a:cs typeface="Decimal Medium" panose="02000600000000000000" pitchFamily="2" charset="0"/>
              </a:defRPr>
            </a:lvl2pPr>
            <a:lvl3pPr marL="914400" indent="0">
              <a:buNone/>
              <a:defRPr sz="1200" b="0" i="0">
                <a:solidFill>
                  <a:srgbClr val="8D634D"/>
                </a:solidFill>
                <a:latin typeface="Decimal Medium" panose="02000600000000000000" pitchFamily="2" charset="0"/>
                <a:cs typeface="Decimal Medium" panose="02000600000000000000" pitchFamily="2" charset="0"/>
              </a:defRPr>
            </a:lvl3pPr>
            <a:lvl4pPr marL="1371600" indent="0">
              <a:buNone/>
              <a:defRPr sz="1200" b="0" i="0">
                <a:solidFill>
                  <a:srgbClr val="8D634D"/>
                </a:solidFill>
                <a:latin typeface="Decimal Medium" panose="02000600000000000000" pitchFamily="2" charset="0"/>
                <a:cs typeface="Decimal Medium" panose="02000600000000000000" pitchFamily="2" charset="0"/>
              </a:defRPr>
            </a:lvl4pPr>
            <a:lvl5pPr marL="1828800" indent="0">
              <a:buNone/>
              <a:defRPr sz="1200" b="0" i="0">
                <a:solidFill>
                  <a:srgbClr val="8D634D"/>
                </a:solidFill>
                <a:latin typeface="Decimal Medium" panose="02000600000000000000" pitchFamily="2" charset="0"/>
                <a:cs typeface="Decimal Medium" panose="02000600000000000000" pitchFamily="2" charset="0"/>
              </a:defRPr>
            </a:lvl5pPr>
          </a:lstStyle>
          <a:p>
            <a:pPr lvl="0"/>
            <a:r>
              <a:rPr lang="en-US" dirty="0"/>
              <a:t>SUBTITLE HERE</a:t>
            </a:r>
          </a:p>
        </p:txBody>
      </p:sp>
      <p:sp>
        <p:nvSpPr>
          <p:cNvPr id="13" name="Text Placeholder 4">
            <a:extLst>
              <a:ext uri="{FF2B5EF4-FFF2-40B4-BE49-F238E27FC236}">
                <a16:creationId xmlns:a16="http://schemas.microsoft.com/office/drawing/2014/main" id="{89A73098-6588-FE4C-82D2-4EB7B79B3E04}"/>
              </a:ext>
            </a:extLst>
          </p:cNvPr>
          <p:cNvSpPr>
            <a:spLocks noGrp="1"/>
          </p:cNvSpPr>
          <p:nvPr>
            <p:ph type="body" sz="quarter" idx="13" hasCustomPrompt="1"/>
          </p:nvPr>
        </p:nvSpPr>
        <p:spPr>
          <a:xfrm>
            <a:off x="790596" y="2908024"/>
            <a:ext cx="9151257" cy="2708744"/>
          </a:xfrm>
          <a:prstGeom prst="rect">
            <a:avLst/>
          </a:prstGeom>
        </p:spPr>
        <p:txBody>
          <a:bodyPr/>
          <a:lstStyle>
            <a:lvl1pPr marL="0" indent="0">
              <a:lnSpc>
                <a:spcPct val="150000"/>
              </a:lnSpc>
              <a:buNone/>
              <a:defRPr sz="1400">
                <a:solidFill>
                  <a:srgbClr val="01235B"/>
                </a:solidFill>
                <a:latin typeface="Georgia" panose="02040502050405020303" pitchFamily="18" charset="0"/>
              </a:defRPr>
            </a:lvl1pPr>
            <a:lvl2pPr marL="457200" indent="0">
              <a:buNone/>
              <a:defRPr sz="1400">
                <a:solidFill>
                  <a:srgbClr val="01235B"/>
                </a:solidFill>
                <a:latin typeface="Georgia" panose="02040502050405020303" pitchFamily="18" charset="0"/>
              </a:defRPr>
            </a:lvl2pPr>
            <a:lvl3pPr marL="914400" indent="0">
              <a:buNone/>
              <a:defRPr sz="1400">
                <a:solidFill>
                  <a:srgbClr val="01235B"/>
                </a:solidFill>
                <a:latin typeface="Georgia" panose="02040502050405020303" pitchFamily="18" charset="0"/>
              </a:defRPr>
            </a:lvl3pPr>
            <a:lvl4pPr marL="1371600" indent="0">
              <a:buNone/>
              <a:defRPr sz="1400">
                <a:solidFill>
                  <a:srgbClr val="01235B"/>
                </a:solidFill>
                <a:latin typeface="Georgia" panose="02040502050405020303" pitchFamily="18" charset="0"/>
              </a:defRPr>
            </a:lvl4pPr>
            <a:lvl5pPr marL="1828800" indent="0">
              <a:buNone/>
              <a:defRPr sz="1400">
                <a:solidFill>
                  <a:srgbClr val="01235B"/>
                </a:solidFill>
                <a:latin typeface="Georgia" panose="02040502050405020303" pitchFamily="18" charset="0"/>
              </a:defRPr>
            </a:lvl5pPr>
          </a:lstStyle>
          <a:p>
            <a:pPr lvl="0"/>
            <a:r>
              <a:rPr lang="en-US" dirty="0"/>
              <a:t>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 Integer vitae eros vel. </a:t>
            </a:r>
            <a:r>
              <a:rPr lang="en-US" dirty="0" err="1"/>
              <a:t>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a:t>
            </a:r>
          </a:p>
        </p:txBody>
      </p:sp>
      <p:sp>
        <p:nvSpPr>
          <p:cNvPr id="11" name="Slide Number Placeholder 5">
            <a:extLst>
              <a:ext uri="{FF2B5EF4-FFF2-40B4-BE49-F238E27FC236}">
                <a16:creationId xmlns:a16="http://schemas.microsoft.com/office/drawing/2014/main" id="{32FDA674-A468-6D4F-BCE5-05D1EF1643D9}"/>
              </a:ext>
            </a:extLst>
          </p:cNvPr>
          <p:cNvSpPr>
            <a:spLocks noGrp="1"/>
          </p:cNvSpPr>
          <p:nvPr>
            <p:ph type="sldNum" sz="quarter" idx="4"/>
          </p:nvPr>
        </p:nvSpPr>
        <p:spPr>
          <a:xfrm>
            <a:off x="9121140" y="6226810"/>
            <a:ext cx="2743200" cy="365125"/>
          </a:xfrm>
          <a:prstGeom prst="rect">
            <a:avLst/>
          </a:prstGeom>
        </p:spPr>
        <p:txBody>
          <a:bodyPr vert="horz" lIns="91440" tIns="45720" rIns="91440" bIns="45720" rtlCol="0" anchor="ctr"/>
          <a:lstStyle>
            <a:lvl1pPr algn="r">
              <a:defRPr sz="800" b="0" i="0">
                <a:solidFill>
                  <a:srgbClr val="FFFFFF"/>
                </a:solidFill>
                <a:latin typeface="Arial" panose="020B0604020202020204" pitchFamily="34" charset="0"/>
                <a:cs typeface="Arial" panose="020B0604020202020204" pitchFamily="34" charset="0"/>
              </a:defRPr>
            </a:lvl1pPr>
          </a:lstStyle>
          <a:p>
            <a:fld id="{168939C9-AC64-B240-A8FE-6EE68C639854}" type="slidenum">
              <a:rPr lang="en-US" smtClean="0"/>
              <a:pPr/>
              <a:t>‹#›</a:t>
            </a:fld>
            <a:endParaRPr lang="en-US" dirty="0"/>
          </a:p>
        </p:txBody>
      </p:sp>
      <p:sp>
        <p:nvSpPr>
          <p:cNvPr id="12" name="Footer Placeholder 3">
            <a:extLst>
              <a:ext uri="{FF2B5EF4-FFF2-40B4-BE49-F238E27FC236}">
                <a16:creationId xmlns:a16="http://schemas.microsoft.com/office/drawing/2014/main" id="{13436D23-7AB8-EF42-A42C-8783D368B622}"/>
              </a:ext>
            </a:extLst>
          </p:cNvPr>
          <p:cNvSpPr>
            <a:spLocks noGrp="1"/>
          </p:cNvSpPr>
          <p:nvPr>
            <p:ph type="ftr" sz="quarter" idx="3"/>
          </p:nvPr>
        </p:nvSpPr>
        <p:spPr>
          <a:xfrm>
            <a:off x="1156241" y="6226810"/>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r>
              <a:rPr lang="en-US"/>
              <a:t>DRAFT // DO NOT CIRCULATE</a:t>
            </a:r>
            <a:endParaRPr lang="en-US" dirty="0"/>
          </a:p>
        </p:txBody>
      </p:sp>
      <p:pic>
        <p:nvPicPr>
          <p:cNvPr id="14" name="Picture 13">
            <a:extLst>
              <a:ext uri="{FF2B5EF4-FFF2-40B4-BE49-F238E27FC236}">
                <a16:creationId xmlns:a16="http://schemas.microsoft.com/office/drawing/2014/main" id="{085C5811-AE79-2442-8F27-4F1299045171}"/>
              </a:ext>
            </a:extLst>
          </p:cNvPr>
          <p:cNvPicPr>
            <a:picLocks noChangeAspect="1"/>
          </p:cNvPicPr>
          <p:nvPr userDrawn="1"/>
        </p:nvPicPr>
        <p:blipFill>
          <a:blip r:embed="rId4"/>
          <a:stretch>
            <a:fillRect/>
          </a:stretch>
        </p:blipFill>
        <p:spPr>
          <a:xfrm>
            <a:off x="264751" y="6152758"/>
            <a:ext cx="657170" cy="467471"/>
          </a:xfrm>
          <a:prstGeom prst="rect">
            <a:avLst/>
          </a:prstGeom>
        </p:spPr>
      </p:pic>
    </p:spTree>
    <p:extLst>
      <p:ext uri="{BB962C8B-B14F-4D97-AF65-F5344CB8AC3E}">
        <p14:creationId xmlns:p14="http://schemas.microsoft.com/office/powerpoint/2010/main" val="2758219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page-Intro ">
  <p:cSld name="Title page-Intro ">
    <p:bg>
      <p:bgPr>
        <a:solidFill>
          <a:srgbClr val="0A2458"/>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775167" y="3134233"/>
            <a:ext cx="8667600" cy="184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600"/>
              <a:buFont typeface="Georgia"/>
              <a:buNone/>
              <a:defRPr sz="4800" b="1">
                <a:solidFill>
                  <a:schemeClr val="lt1"/>
                </a:solidFill>
                <a:latin typeface="Georgia"/>
                <a:ea typeface="Georgia"/>
                <a:cs typeface="Georgia"/>
                <a:sym typeface="Georgia"/>
              </a:defRPr>
            </a:lvl1pPr>
            <a:lvl2pPr lvl="1"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2pPr>
            <a:lvl3pPr lvl="2"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3pPr>
            <a:lvl4pPr lvl="3"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4pPr>
            <a:lvl5pPr lvl="4"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5pPr>
            <a:lvl6pPr lvl="5"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6pPr>
            <a:lvl7pPr lvl="6"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7pPr>
            <a:lvl8pPr lvl="7"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8pPr>
            <a:lvl9pPr lvl="8"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9pPr>
          </a:lstStyle>
          <a:p>
            <a:endParaRPr/>
          </a:p>
        </p:txBody>
      </p:sp>
      <p:sp>
        <p:nvSpPr>
          <p:cNvPr id="28" name="Google Shape;28;p5"/>
          <p:cNvSpPr txBox="1">
            <a:spLocks noGrp="1"/>
          </p:cNvSpPr>
          <p:nvPr>
            <p:ph type="subTitle" idx="1"/>
          </p:nvPr>
        </p:nvSpPr>
        <p:spPr>
          <a:xfrm>
            <a:off x="12700" y="4787900"/>
            <a:ext cx="12192000" cy="901600"/>
          </a:xfrm>
          <a:prstGeom prst="rect">
            <a:avLst/>
          </a:prstGeom>
          <a:noFill/>
          <a:ln>
            <a:noFill/>
          </a:ln>
        </p:spPr>
        <p:txBody>
          <a:bodyPr spcFirstLastPara="1" wrap="square" lIns="91425" tIns="91425" rIns="91425" bIns="91425" anchor="t" anchorCtr="0">
            <a:noAutofit/>
          </a:bodyPr>
          <a:lstStyle>
            <a:lvl1pPr lvl="0" algn="ctr">
              <a:lnSpc>
                <a:spcPct val="160000"/>
              </a:lnSpc>
              <a:spcBef>
                <a:spcPts val="0"/>
              </a:spcBef>
              <a:spcAft>
                <a:spcPts val="0"/>
              </a:spcAft>
              <a:buClr>
                <a:schemeClr val="lt1"/>
              </a:buClr>
              <a:buSzPts val="1800"/>
              <a:buFont typeface="Georgia"/>
              <a:buNone/>
              <a:defRPr sz="2400">
                <a:solidFill>
                  <a:schemeClr val="lt1"/>
                </a:solidFill>
                <a:latin typeface="Georgia"/>
                <a:ea typeface="Georgia"/>
                <a:cs typeface="Georgia"/>
                <a:sym typeface="Georgia"/>
              </a:defRPr>
            </a:lvl1pPr>
            <a:lvl2pPr lvl="1">
              <a:spcBef>
                <a:spcPts val="0"/>
              </a:spcBef>
              <a:spcAft>
                <a:spcPts val="0"/>
              </a:spcAft>
              <a:buSzPts val="1400"/>
              <a:buFont typeface="Georgia"/>
              <a:buNone/>
              <a:defRPr>
                <a:latin typeface="Georgia"/>
                <a:ea typeface="Georgia"/>
                <a:cs typeface="Georgia"/>
                <a:sym typeface="Georgia"/>
              </a:defRPr>
            </a:lvl2pPr>
            <a:lvl3pPr lvl="2">
              <a:spcBef>
                <a:spcPts val="0"/>
              </a:spcBef>
              <a:spcAft>
                <a:spcPts val="0"/>
              </a:spcAft>
              <a:buSzPts val="1400"/>
              <a:buFont typeface="Georgia"/>
              <a:buNone/>
              <a:defRPr>
                <a:latin typeface="Georgia"/>
                <a:ea typeface="Georgia"/>
                <a:cs typeface="Georgia"/>
                <a:sym typeface="Georgia"/>
              </a:defRPr>
            </a:lvl3pPr>
            <a:lvl4pPr lvl="3">
              <a:spcBef>
                <a:spcPts val="0"/>
              </a:spcBef>
              <a:spcAft>
                <a:spcPts val="0"/>
              </a:spcAft>
              <a:buSzPts val="1400"/>
              <a:buFont typeface="Georgia"/>
              <a:buNone/>
              <a:defRPr>
                <a:latin typeface="Georgia"/>
                <a:ea typeface="Georgia"/>
                <a:cs typeface="Georgia"/>
                <a:sym typeface="Georgia"/>
              </a:defRPr>
            </a:lvl4pPr>
            <a:lvl5pPr lvl="4">
              <a:spcBef>
                <a:spcPts val="0"/>
              </a:spcBef>
              <a:spcAft>
                <a:spcPts val="0"/>
              </a:spcAft>
              <a:buSzPts val="1400"/>
              <a:buFont typeface="Georgia"/>
              <a:buNone/>
              <a:defRPr>
                <a:latin typeface="Georgia"/>
                <a:ea typeface="Georgia"/>
                <a:cs typeface="Georgia"/>
                <a:sym typeface="Georgia"/>
              </a:defRPr>
            </a:lvl5pPr>
            <a:lvl6pPr lvl="5">
              <a:spcBef>
                <a:spcPts val="0"/>
              </a:spcBef>
              <a:spcAft>
                <a:spcPts val="0"/>
              </a:spcAft>
              <a:buSzPts val="1400"/>
              <a:buFont typeface="Georgia"/>
              <a:buNone/>
              <a:defRPr>
                <a:latin typeface="Georgia"/>
                <a:ea typeface="Georgia"/>
                <a:cs typeface="Georgia"/>
                <a:sym typeface="Georgia"/>
              </a:defRPr>
            </a:lvl6pPr>
            <a:lvl7pPr lvl="6">
              <a:spcBef>
                <a:spcPts val="0"/>
              </a:spcBef>
              <a:spcAft>
                <a:spcPts val="0"/>
              </a:spcAft>
              <a:buSzPts val="1400"/>
              <a:buFont typeface="Georgia"/>
              <a:buNone/>
              <a:defRPr>
                <a:latin typeface="Georgia"/>
                <a:ea typeface="Georgia"/>
                <a:cs typeface="Georgia"/>
                <a:sym typeface="Georgia"/>
              </a:defRPr>
            </a:lvl7pPr>
            <a:lvl8pPr lvl="7">
              <a:spcBef>
                <a:spcPts val="0"/>
              </a:spcBef>
              <a:spcAft>
                <a:spcPts val="0"/>
              </a:spcAft>
              <a:buSzPts val="1400"/>
              <a:buFont typeface="Georgia"/>
              <a:buNone/>
              <a:defRPr>
                <a:latin typeface="Georgia"/>
                <a:ea typeface="Georgia"/>
                <a:cs typeface="Georgia"/>
                <a:sym typeface="Georgia"/>
              </a:defRPr>
            </a:lvl8pPr>
            <a:lvl9pPr lvl="8">
              <a:spcBef>
                <a:spcPts val="0"/>
              </a:spcBef>
              <a:spcAft>
                <a:spcPts val="0"/>
              </a:spcAft>
              <a:buSzPts val="1400"/>
              <a:buFont typeface="Georgia"/>
              <a:buNone/>
              <a:defRPr>
                <a:latin typeface="Georgia"/>
                <a:ea typeface="Georgia"/>
                <a:cs typeface="Georgia"/>
                <a:sym typeface="Georgia"/>
              </a:defRPr>
            </a:lvl9pPr>
          </a:lstStyle>
          <a:p>
            <a:endParaRPr/>
          </a:p>
        </p:txBody>
      </p:sp>
      <p:sp>
        <p:nvSpPr>
          <p:cNvPr id="29" name="Google Shape;29;p5"/>
          <p:cNvSpPr/>
          <p:nvPr/>
        </p:nvSpPr>
        <p:spPr>
          <a:xfrm>
            <a:off x="-6333" y="6051500"/>
            <a:ext cx="3041600" cy="806400"/>
          </a:xfrm>
          <a:prstGeom prst="rect">
            <a:avLst/>
          </a:prstGeom>
          <a:solidFill>
            <a:srgbClr val="0A245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36893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 DO NOT CIRCULATE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7906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 DO NOT CIRCULATE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3474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 DO NOT CIRCULATE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40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43EE-5316-4152-9B0E-C4D853688A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EF09B2-DCC5-44DC-BB9F-9E583F10F8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C99186-9C95-4CE1-9618-30E5B9550F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0751AC-130D-46E7-A8C8-7B70D98BA5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C006F1E-AF02-4D4C-B03D-9B7B2C75DEDF}"/>
              </a:ext>
            </a:extLst>
          </p:cNvPr>
          <p:cNvSpPr>
            <a:spLocks noGrp="1"/>
          </p:cNvSpPr>
          <p:nvPr>
            <p:ph type="ftr" sz="quarter" idx="11"/>
          </p:nvPr>
        </p:nvSpPr>
        <p:spPr/>
        <p:txBody>
          <a:bodyPr/>
          <a:lstStyle/>
          <a:p>
            <a:r>
              <a:rPr lang="en-US"/>
              <a:t>DRAFT // DO NOT CIRCULATE</a:t>
            </a:r>
          </a:p>
        </p:txBody>
      </p:sp>
      <p:sp>
        <p:nvSpPr>
          <p:cNvPr id="7" name="Slide Number Placeholder 6">
            <a:extLst>
              <a:ext uri="{FF2B5EF4-FFF2-40B4-BE49-F238E27FC236}">
                <a16:creationId xmlns:a16="http://schemas.microsoft.com/office/drawing/2014/main" id="{98A27AE8-9FE1-4D5E-8DDB-D7322A7DBE6E}"/>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764824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DRAFT // DO NOT CIRCULATE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00561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DRAFT // DO NOT CIRCULATE</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65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DRAFT // DO NOT CIRCULATE</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22828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DRAFT // DO NOT CIRCULATE</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08775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DRAFT // DO NOT CIRCULATE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98340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DRAFT // DO NOT CIRCULATE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93676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 DO NOT CIRCULATE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52390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DRAFT // DO NOT CIRCULATE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99863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page-Intro ">
  <p:cSld name="Title page-Intro ">
    <p:bg>
      <p:bgPr>
        <a:solidFill>
          <a:srgbClr val="0A2458"/>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775167" y="3134233"/>
            <a:ext cx="8667600" cy="184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600"/>
              <a:buFont typeface="Georgia"/>
              <a:buNone/>
              <a:defRPr sz="4800" b="1">
                <a:solidFill>
                  <a:schemeClr val="lt1"/>
                </a:solidFill>
                <a:latin typeface="Georgia"/>
                <a:ea typeface="Georgia"/>
                <a:cs typeface="Georgia"/>
                <a:sym typeface="Georgia"/>
              </a:defRPr>
            </a:lvl1pPr>
            <a:lvl2pPr lvl="1"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2pPr>
            <a:lvl3pPr lvl="2"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3pPr>
            <a:lvl4pPr lvl="3"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4pPr>
            <a:lvl5pPr lvl="4"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5pPr>
            <a:lvl6pPr lvl="5"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6pPr>
            <a:lvl7pPr lvl="6"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7pPr>
            <a:lvl8pPr lvl="7"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8pPr>
            <a:lvl9pPr lvl="8"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9pPr>
          </a:lstStyle>
          <a:p>
            <a:endParaRPr/>
          </a:p>
        </p:txBody>
      </p:sp>
      <p:sp>
        <p:nvSpPr>
          <p:cNvPr id="28" name="Google Shape;28;p5"/>
          <p:cNvSpPr txBox="1">
            <a:spLocks noGrp="1"/>
          </p:cNvSpPr>
          <p:nvPr>
            <p:ph type="subTitle" idx="1"/>
          </p:nvPr>
        </p:nvSpPr>
        <p:spPr>
          <a:xfrm>
            <a:off x="12700" y="4787900"/>
            <a:ext cx="12192000" cy="901600"/>
          </a:xfrm>
          <a:prstGeom prst="rect">
            <a:avLst/>
          </a:prstGeom>
          <a:noFill/>
          <a:ln>
            <a:noFill/>
          </a:ln>
        </p:spPr>
        <p:txBody>
          <a:bodyPr spcFirstLastPara="1" wrap="square" lIns="91425" tIns="91425" rIns="91425" bIns="91425" anchor="t" anchorCtr="0">
            <a:noAutofit/>
          </a:bodyPr>
          <a:lstStyle>
            <a:lvl1pPr lvl="0" algn="ctr">
              <a:lnSpc>
                <a:spcPct val="160000"/>
              </a:lnSpc>
              <a:spcBef>
                <a:spcPts val="0"/>
              </a:spcBef>
              <a:spcAft>
                <a:spcPts val="0"/>
              </a:spcAft>
              <a:buClr>
                <a:schemeClr val="lt1"/>
              </a:buClr>
              <a:buSzPts val="1800"/>
              <a:buFont typeface="Georgia"/>
              <a:buNone/>
              <a:defRPr sz="2400">
                <a:solidFill>
                  <a:schemeClr val="lt1"/>
                </a:solidFill>
                <a:latin typeface="Georgia"/>
                <a:ea typeface="Georgia"/>
                <a:cs typeface="Georgia"/>
                <a:sym typeface="Georgia"/>
              </a:defRPr>
            </a:lvl1pPr>
            <a:lvl2pPr lvl="1">
              <a:spcBef>
                <a:spcPts val="0"/>
              </a:spcBef>
              <a:spcAft>
                <a:spcPts val="0"/>
              </a:spcAft>
              <a:buSzPts val="1400"/>
              <a:buFont typeface="Georgia"/>
              <a:buNone/>
              <a:defRPr>
                <a:latin typeface="Georgia"/>
                <a:ea typeface="Georgia"/>
                <a:cs typeface="Georgia"/>
                <a:sym typeface="Georgia"/>
              </a:defRPr>
            </a:lvl2pPr>
            <a:lvl3pPr lvl="2">
              <a:spcBef>
                <a:spcPts val="0"/>
              </a:spcBef>
              <a:spcAft>
                <a:spcPts val="0"/>
              </a:spcAft>
              <a:buSzPts val="1400"/>
              <a:buFont typeface="Georgia"/>
              <a:buNone/>
              <a:defRPr>
                <a:latin typeface="Georgia"/>
                <a:ea typeface="Georgia"/>
                <a:cs typeface="Georgia"/>
                <a:sym typeface="Georgia"/>
              </a:defRPr>
            </a:lvl3pPr>
            <a:lvl4pPr lvl="3">
              <a:spcBef>
                <a:spcPts val="0"/>
              </a:spcBef>
              <a:spcAft>
                <a:spcPts val="0"/>
              </a:spcAft>
              <a:buSzPts val="1400"/>
              <a:buFont typeface="Georgia"/>
              <a:buNone/>
              <a:defRPr>
                <a:latin typeface="Georgia"/>
                <a:ea typeface="Georgia"/>
                <a:cs typeface="Georgia"/>
                <a:sym typeface="Georgia"/>
              </a:defRPr>
            </a:lvl4pPr>
            <a:lvl5pPr lvl="4">
              <a:spcBef>
                <a:spcPts val="0"/>
              </a:spcBef>
              <a:spcAft>
                <a:spcPts val="0"/>
              </a:spcAft>
              <a:buSzPts val="1400"/>
              <a:buFont typeface="Georgia"/>
              <a:buNone/>
              <a:defRPr>
                <a:latin typeface="Georgia"/>
                <a:ea typeface="Georgia"/>
                <a:cs typeface="Georgia"/>
                <a:sym typeface="Georgia"/>
              </a:defRPr>
            </a:lvl5pPr>
            <a:lvl6pPr lvl="5">
              <a:spcBef>
                <a:spcPts val="0"/>
              </a:spcBef>
              <a:spcAft>
                <a:spcPts val="0"/>
              </a:spcAft>
              <a:buSzPts val="1400"/>
              <a:buFont typeface="Georgia"/>
              <a:buNone/>
              <a:defRPr>
                <a:latin typeface="Georgia"/>
                <a:ea typeface="Georgia"/>
                <a:cs typeface="Georgia"/>
                <a:sym typeface="Georgia"/>
              </a:defRPr>
            </a:lvl6pPr>
            <a:lvl7pPr lvl="6">
              <a:spcBef>
                <a:spcPts val="0"/>
              </a:spcBef>
              <a:spcAft>
                <a:spcPts val="0"/>
              </a:spcAft>
              <a:buSzPts val="1400"/>
              <a:buFont typeface="Georgia"/>
              <a:buNone/>
              <a:defRPr>
                <a:latin typeface="Georgia"/>
                <a:ea typeface="Georgia"/>
                <a:cs typeface="Georgia"/>
                <a:sym typeface="Georgia"/>
              </a:defRPr>
            </a:lvl7pPr>
            <a:lvl8pPr lvl="7">
              <a:spcBef>
                <a:spcPts val="0"/>
              </a:spcBef>
              <a:spcAft>
                <a:spcPts val="0"/>
              </a:spcAft>
              <a:buSzPts val="1400"/>
              <a:buFont typeface="Georgia"/>
              <a:buNone/>
              <a:defRPr>
                <a:latin typeface="Georgia"/>
                <a:ea typeface="Georgia"/>
                <a:cs typeface="Georgia"/>
                <a:sym typeface="Georgia"/>
              </a:defRPr>
            </a:lvl8pPr>
            <a:lvl9pPr lvl="8">
              <a:spcBef>
                <a:spcPts val="0"/>
              </a:spcBef>
              <a:spcAft>
                <a:spcPts val="0"/>
              </a:spcAft>
              <a:buSzPts val="1400"/>
              <a:buFont typeface="Georgia"/>
              <a:buNone/>
              <a:defRPr>
                <a:latin typeface="Georgia"/>
                <a:ea typeface="Georgia"/>
                <a:cs typeface="Georgia"/>
                <a:sym typeface="Georgia"/>
              </a:defRPr>
            </a:lvl9pPr>
          </a:lstStyle>
          <a:p>
            <a:endParaRPr/>
          </a:p>
        </p:txBody>
      </p:sp>
    </p:spTree>
    <p:extLst>
      <p:ext uri="{BB962C8B-B14F-4D97-AF65-F5344CB8AC3E}">
        <p14:creationId xmlns:p14="http://schemas.microsoft.com/office/powerpoint/2010/main" val="17579462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ingle column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14A19-5ADC-EF4F-8B87-839B3A99F1D5}"/>
              </a:ext>
            </a:extLst>
          </p:cNvPr>
          <p:cNvPicPr>
            <a:picLocks noChangeAspect="1"/>
          </p:cNvPicPr>
          <p:nvPr userDrawn="1"/>
        </p:nvPicPr>
        <p:blipFill>
          <a:blip r:embed="rId2"/>
          <a:srcRect/>
          <a:stretch/>
        </p:blipFill>
        <p:spPr>
          <a:xfrm>
            <a:off x="0" y="0"/>
            <a:ext cx="12192000" cy="6858000"/>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3"/>
          <a:stretch>
            <a:fillRect/>
          </a:stretch>
        </p:blipFill>
        <p:spPr>
          <a:xfrm>
            <a:off x="5271041" y="1241232"/>
            <a:ext cx="1649918" cy="1161288"/>
          </a:xfrm>
          <a:prstGeom prst="rect">
            <a:avLst/>
          </a:prstGeom>
        </p:spPr>
      </p:pic>
      <p:sp>
        <p:nvSpPr>
          <p:cNvPr id="16" name="Title 1">
            <a:extLst>
              <a:ext uri="{FF2B5EF4-FFF2-40B4-BE49-F238E27FC236}">
                <a16:creationId xmlns:a16="http://schemas.microsoft.com/office/drawing/2014/main" id="{16B1C267-139E-064D-B20A-78F4C1EB1FB4}"/>
              </a:ext>
            </a:extLst>
          </p:cNvPr>
          <p:cNvSpPr>
            <a:spLocks noGrp="1"/>
          </p:cNvSpPr>
          <p:nvPr>
            <p:ph type="ctrTitle" hasCustomPrompt="1"/>
          </p:nvPr>
        </p:nvSpPr>
        <p:spPr>
          <a:xfrm>
            <a:off x="797853" y="1447662"/>
            <a:ext cx="9144000" cy="1346200"/>
          </a:xfrm>
          <a:prstGeom prst="rect">
            <a:avLst/>
          </a:prstGeom>
        </p:spPr>
        <p:txBody>
          <a:bodyPr anchor="t">
            <a:normAutofit/>
          </a:bodyPr>
          <a:lstStyle>
            <a:lvl1pPr algn="l">
              <a:lnSpc>
                <a:spcPct val="100000"/>
              </a:lnSpc>
              <a:defRPr sz="3600">
                <a:solidFill>
                  <a:srgbClr val="01235B"/>
                </a:solidFill>
                <a:latin typeface="Georgia" panose="02040502050405020303" pitchFamily="18" charset="0"/>
              </a:defRPr>
            </a:lvl1pPr>
          </a:lstStyle>
          <a:p>
            <a:r>
              <a:rPr lang="en-US" dirty="0">
                <a:effectLst/>
              </a:rPr>
              <a:t>Title Lorem Ipsum </a:t>
            </a:r>
            <a:br>
              <a:rPr lang="en-US" dirty="0">
                <a:effectLst/>
              </a:rPr>
            </a:br>
            <a:r>
              <a:rPr lang="en-US" dirty="0">
                <a:effectLst/>
              </a:rPr>
              <a:t>Dolor Sit </a:t>
            </a:r>
            <a:r>
              <a:rPr lang="en-US" dirty="0" err="1">
                <a:effectLst/>
              </a:rPr>
              <a:t>Amet</a:t>
            </a:r>
            <a:endParaRPr lang="en-US" dirty="0"/>
          </a:p>
        </p:txBody>
      </p:sp>
      <p:sp>
        <p:nvSpPr>
          <p:cNvPr id="10" name="Text Placeholder 8">
            <a:extLst>
              <a:ext uri="{FF2B5EF4-FFF2-40B4-BE49-F238E27FC236}">
                <a16:creationId xmlns:a16="http://schemas.microsoft.com/office/drawing/2014/main" id="{FCFB9E8A-A30D-C846-BF95-9B05429552B3}"/>
              </a:ext>
            </a:extLst>
          </p:cNvPr>
          <p:cNvSpPr>
            <a:spLocks noGrp="1"/>
          </p:cNvSpPr>
          <p:nvPr>
            <p:ph type="body" sz="quarter" idx="14" hasCustomPrompt="1"/>
          </p:nvPr>
        </p:nvSpPr>
        <p:spPr>
          <a:xfrm>
            <a:off x="798513" y="1153294"/>
            <a:ext cx="1705201" cy="276225"/>
          </a:xfrm>
          <a:prstGeom prst="rect">
            <a:avLst/>
          </a:prstGeom>
        </p:spPr>
        <p:txBody>
          <a:bodyPr/>
          <a:lstStyle>
            <a:lvl1pPr marL="0" indent="0">
              <a:buNone/>
              <a:defRPr sz="1200" b="0" i="0">
                <a:solidFill>
                  <a:srgbClr val="8D634D"/>
                </a:solidFill>
                <a:latin typeface="Arial" panose="020B0604020202020204" pitchFamily="34" charset="0"/>
                <a:cs typeface="Arial" panose="020B0604020202020204" pitchFamily="34" charset="0"/>
              </a:defRPr>
            </a:lvl1pPr>
            <a:lvl2pPr marL="457200" indent="0">
              <a:buNone/>
              <a:defRPr sz="1200" b="0" i="0">
                <a:solidFill>
                  <a:srgbClr val="8D634D"/>
                </a:solidFill>
                <a:latin typeface="Decimal Medium" panose="02000600000000000000" pitchFamily="2" charset="0"/>
                <a:cs typeface="Decimal Medium" panose="02000600000000000000" pitchFamily="2" charset="0"/>
              </a:defRPr>
            </a:lvl2pPr>
            <a:lvl3pPr marL="914400" indent="0">
              <a:buNone/>
              <a:defRPr sz="1200" b="0" i="0">
                <a:solidFill>
                  <a:srgbClr val="8D634D"/>
                </a:solidFill>
                <a:latin typeface="Decimal Medium" panose="02000600000000000000" pitchFamily="2" charset="0"/>
                <a:cs typeface="Decimal Medium" panose="02000600000000000000" pitchFamily="2" charset="0"/>
              </a:defRPr>
            </a:lvl3pPr>
            <a:lvl4pPr marL="1371600" indent="0">
              <a:buNone/>
              <a:defRPr sz="1200" b="0" i="0">
                <a:solidFill>
                  <a:srgbClr val="8D634D"/>
                </a:solidFill>
                <a:latin typeface="Decimal Medium" panose="02000600000000000000" pitchFamily="2" charset="0"/>
                <a:cs typeface="Decimal Medium" panose="02000600000000000000" pitchFamily="2" charset="0"/>
              </a:defRPr>
            </a:lvl4pPr>
            <a:lvl5pPr marL="1828800" indent="0">
              <a:buNone/>
              <a:defRPr sz="1200" b="0" i="0">
                <a:solidFill>
                  <a:srgbClr val="8D634D"/>
                </a:solidFill>
                <a:latin typeface="Decimal Medium" panose="02000600000000000000" pitchFamily="2" charset="0"/>
                <a:cs typeface="Decimal Medium" panose="02000600000000000000" pitchFamily="2" charset="0"/>
              </a:defRPr>
            </a:lvl5pPr>
          </a:lstStyle>
          <a:p>
            <a:pPr lvl="0"/>
            <a:r>
              <a:rPr lang="en-US" dirty="0"/>
              <a:t>SUBTITLE HERE</a:t>
            </a:r>
          </a:p>
        </p:txBody>
      </p:sp>
      <p:sp>
        <p:nvSpPr>
          <p:cNvPr id="13" name="Text Placeholder 4">
            <a:extLst>
              <a:ext uri="{FF2B5EF4-FFF2-40B4-BE49-F238E27FC236}">
                <a16:creationId xmlns:a16="http://schemas.microsoft.com/office/drawing/2014/main" id="{89A73098-6588-FE4C-82D2-4EB7B79B3E04}"/>
              </a:ext>
            </a:extLst>
          </p:cNvPr>
          <p:cNvSpPr>
            <a:spLocks noGrp="1"/>
          </p:cNvSpPr>
          <p:nvPr>
            <p:ph type="body" sz="quarter" idx="13" hasCustomPrompt="1"/>
          </p:nvPr>
        </p:nvSpPr>
        <p:spPr>
          <a:xfrm>
            <a:off x="790596" y="2908024"/>
            <a:ext cx="9151257" cy="2708744"/>
          </a:xfrm>
          <a:prstGeom prst="rect">
            <a:avLst/>
          </a:prstGeom>
        </p:spPr>
        <p:txBody>
          <a:bodyPr/>
          <a:lstStyle>
            <a:lvl1pPr marL="0" indent="0">
              <a:lnSpc>
                <a:spcPct val="150000"/>
              </a:lnSpc>
              <a:buNone/>
              <a:defRPr sz="1400">
                <a:solidFill>
                  <a:srgbClr val="01235B"/>
                </a:solidFill>
                <a:latin typeface="Georgia" panose="02040502050405020303" pitchFamily="18" charset="0"/>
              </a:defRPr>
            </a:lvl1pPr>
            <a:lvl2pPr marL="457200" indent="0">
              <a:buNone/>
              <a:defRPr sz="1400">
                <a:solidFill>
                  <a:srgbClr val="01235B"/>
                </a:solidFill>
                <a:latin typeface="Georgia" panose="02040502050405020303" pitchFamily="18" charset="0"/>
              </a:defRPr>
            </a:lvl2pPr>
            <a:lvl3pPr marL="914400" indent="0">
              <a:buNone/>
              <a:defRPr sz="1400">
                <a:solidFill>
                  <a:srgbClr val="01235B"/>
                </a:solidFill>
                <a:latin typeface="Georgia" panose="02040502050405020303" pitchFamily="18" charset="0"/>
              </a:defRPr>
            </a:lvl3pPr>
            <a:lvl4pPr marL="1371600" indent="0">
              <a:buNone/>
              <a:defRPr sz="1400">
                <a:solidFill>
                  <a:srgbClr val="01235B"/>
                </a:solidFill>
                <a:latin typeface="Georgia" panose="02040502050405020303" pitchFamily="18" charset="0"/>
              </a:defRPr>
            </a:lvl4pPr>
            <a:lvl5pPr marL="1828800" indent="0">
              <a:buNone/>
              <a:defRPr sz="1400">
                <a:solidFill>
                  <a:srgbClr val="01235B"/>
                </a:solidFill>
                <a:latin typeface="Georgia" panose="02040502050405020303" pitchFamily="18" charset="0"/>
              </a:defRPr>
            </a:lvl5pPr>
          </a:lstStyle>
          <a:p>
            <a:pPr lvl="0"/>
            <a:r>
              <a:rPr lang="en-US" dirty="0"/>
              <a:t>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 Integer vitae eros vel. </a:t>
            </a:r>
            <a:r>
              <a:rPr lang="en-US" dirty="0" err="1"/>
              <a:t>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Nunc non </a:t>
            </a:r>
            <a:r>
              <a:rPr lang="en-US" dirty="0" err="1"/>
              <a:t>justo</a:t>
            </a:r>
            <a:r>
              <a:rPr lang="en-US" dirty="0"/>
              <a:t> vitae </a:t>
            </a:r>
            <a:r>
              <a:rPr lang="en-US" dirty="0" err="1"/>
              <a:t>est</a:t>
            </a:r>
            <a:r>
              <a:rPr lang="en-US" dirty="0"/>
              <a:t> </a:t>
            </a:r>
            <a:r>
              <a:rPr lang="en-US" dirty="0" err="1"/>
              <a:t>viverra</a:t>
            </a:r>
            <a:r>
              <a:rPr lang="en-US" dirty="0"/>
              <a:t> </a:t>
            </a:r>
            <a:r>
              <a:rPr lang="en-US" dirty="0" err="1"/>
              <a:t>elementum</a:t>
            </a:r>
            <a:r>
              <a:rPr lang="en-US" dirty="0"/>
              <a:t> a </a:t>
            </a:r>
            <a:r>
              <a:rPr lang="en-US" dirty="0" err="1"/>
              <a:t>finibus</a:t>
            </a:r>
            <a:r>
              <a:rPr lang="en-US" dirty="0"/>
              <a:t> </a:t>
            </a:r>
            <a:r>
              <a:rPr lang="en-US" dirty="0" err="1"/>
              <a:t>neque</a:t>
            </a:r>
            <a:r>
              <a:rPr lang="en-US" dirty="0"/>
              <a:t>. </a:t>
            </a:r>
            <a:r>
              <a:rPr lang="en-US" dirty="0" err="1"/>
              <a:t>Fusce</a:t>
            </a:r>
            <a:r>
              <a:rPr lang="en-US" dirty="0"/>
              <a:t> </a:t>
            </a:r>
            <a:r>
              <a:rPr lang="en-US" dirty="0" err="1"/>
              <a:t>mollis</a:t>
            </a:r>
            <a:r>
              <a:rPr lang="en-US" dirty="0"/>
              <a:t>, ex </a:t>
            </a:r>
            <a:r>
              <a:rPr lang="en-US" dirty="0" err="1"/>
              <a:t>eget</a:t>
            </a:r>
            <a:r>
              <a:rPr lang="en-US" dirty="0"/>
              <a:t> cursus </a:t>
            </a:r>
            <a:r>
              <a:rPr lang="en-US" dirty="0" err="1"/>
              <a:t>viverra</a:t>
            </a:r>
            <a:r>
              <a:rPr lang="en-US" dirty="0"/>
              <a:t>, </a:t>
            </a:r>
            <a:r>
              <a:rPr lang="en-US" dirty="0" err="1"/>
              <a:t>nunc</a:t>
            </a:r>
            <a:r>
              <a:rPr lang="en-US" dirty="0"/>
              <a:t> </a:t>
            </a:r>
            <a:r>
              <a:rPr lang="en-US" dirty="0" err="1"/>
              <a:t>elit</a:t>
            </a:r>
            <a:r>
              <a:rPr lang="en-US" dirty="0"/>
              <a:t> </a:t>
            </a:r>
            <a:r>
              <a:rPr lang="en-US" dirty="0" err="1"/>
              <a:t>placerat</a:t>
            </a:r>
            <a:r>
              <a:rPr lang="en-US" dirty="0"/>
              <a:t> </a:t>
            </a:r>
            <a:r>
              <a:rPr lang="en-US" dirty="0" err="1"/>
              <a:t>purus</a:t>
            </a:r>
            <a:r>
              <a:rPr lang="en-US" dirty="0"/>
              <a:t>, </a:t>
            </a:r>
            <a:r>
              <a:rPr lang="en-US" dirty="0" err="1"/>
              <a:t>nec</a:t>
            </a:r>
            <a:r>
              <a:rPr lang="en-US" dirty="0"/>
              <a:t> </a:t>
            </a:r>
            <a:r>
              <a:rPr lang="en-US" dirty="0" err="1"/>
              <a:t>rhoncus</a:t>
            </a:r>
            <a:r>
              <a:rPr lang="en-US" dirty="0"/>
              <a:t> </a:t>
            </a:r>
            <a:r>
              <a:rPr lang="en-US" dirty="0" err="1"/>
              <a:t>tortor</a:t>
            </a:r>
            <a:r>
              <a:rPr lang="en-US" dirty="0"/>
              <a:t> </a:t>
            </a:r>
            <a:r>
              <a:rPr lang="en-US" dirty="0" err="1"/>
              <a:t>nunc</a:t>
            </a:r>
            <a:r>
              <a:rPr lang="en-US" dirty="0"/>
              <a:t> </a:t>
            </a:r>
            <a:r>
              <a:rPr lang="en-US" dirty="0" err="1"/>
              <a:t>eu</a:t>
            </a:r>
            <a:r>
              <a:rPr lang="en-US" dirty="0"/>
              <a:t> </a:t>
            </a:r>
            <a:r>
              <a:rPr lang="en-US" dirty="0" err="1"/>
              <a:t>sapien</a:t>
            </a:r>
            <a:r>
              <a:rPr lang="en-US" dirty="0"/>
              <a:t>. Integer vitae eros vel </a:t>
            </a:r>
            <a:r>
              <a:rPr lang="en-US" dirty="0" err="1"/>
              <a:t>orci</a:t>
            </a:r>
            <a:r>
              <a:rPr lang="en-US" dirty="0"/>
              <a:t> </a:t>
            </a:r>
            <a:r>
              <a:rPr lang="en-US" dirty="0" err="1"/>
              <a:t>porttitor</a:t>
            </a:r>
            <a:r>
              <a:rPr lang="en-US" dirty="0"/>
              <a:t> maximus at </a:t>
            </a:r>
            <a:r>
              <a:rPr lang="en-US" dirty="0" err="1"/>
              <a:t>eu</a:t>
            </a:r>
            <a:r>
              <a:rPr lang="en-US" dirty="0"/>
              <a:t> </a:t>
            </a:r>
            <a:r>
              <a:rPr lang="en-US" dirty="0" err="1"/>
              <a:t>mauris</a:t>
            </a:r>
            <a:r>
              <a:rPr lang="en-US" dirty="0"/>
              <a:t>. Proin </a:t>
            </a:r>
            <a:r>
              <a:rPr lang="en-US" dirty="0" err="1"/>
              <a:t>tempor</a:t>
            </a:r>
            <a:r>
              <a:rPr lang="en-US" dirty="0"/>
              <a:t> </a:t>
            </a:r>
            <a:r>
              <a:rPr lang="en-US" dirty="0" err="1"/>
              <a:t>mauris</a:t>
            </a:r>
            <a:r>
              <a:rPr lang="en-US" dirty="0"/>
              <a:t> non fermentum </a:t>
            </a:r>
            <a:r>
              <a:rPr lang="en-US" dirty="0" err="1"/>
              <a:t>tempor</a:t>
            </a:r>
            <a:r>
              <a:rPr lang="en-US" dirty="0"/>
              <a:t>. Integer vitae eros vel. Integer vita.</a:t>
            </a:r>
          </a:p>
        </p:txBody>
      </p:sp>
      <p:sp>
        <p:nvSpPr>
          <p:cNvPr id="11" name="Slide Number Placeholder 5">
            <a:extLst>
              <a:ext uri="{FF2B5EF4-FFF2-40B4-BE49-F238E27FC236}">
                <a16:creationId xmlns:a16="http://schemas.microsoft.com/office/drawing/2014/main" id="{32FDA674-A468-6D4F-BCE5-05D1EF1643D9}"/>
              </a:ext>
            </a:extLst>
          </p:cNvPr>
          <p:cNvSpPr>
            <a:spLocks noGrp="1"/>
          </p:cNvSpPr>
          <p:nvPr>
            <p:ph type="sldNum" sz="quarter" idx="4"/>
          </p:nvPr>
        </p:nvSpPr>
        <p:spPr>
          <a:xfrm>
            <a:off x="9121140" y="6226810"/>
            <a:ext cx="2743200" cy="365125"/>
          </a:xfrm>
          <a:prstGeom prst="rect">
            <a:avLst/>
          </a:prstGeom>
        </p:spPr>
        <p:txBody>
          <a:bodyPr vert="horz" lIns="91440" tIns="45720" rIns="91440" bIns="45720" rtlCol="0" anchor="ctr"/>
          <a:lstStyle>
            <a:lvl1pPr algn="r">
              <a:defRPr sz="800" b="0" i="0">
                <a:solidFill>
                  <a:srgbClr val="FFFFFF"/>
                </a:solidFill>
                <a:latin typeface="Arial" panose="020B0604020202020204" pitchFamily="34" charset="0"/>
                <a:cs typeface="Arial" panose="020B0604020202020204" pitchFamily="34" charset="0"/>
              </a:defRPr>
            </a:lvl1pPr>
          </a:lstStyle>
          <a:p>
            <a:fld id="{168939C9-AC64-B240-A8FE-6EE68C639854}" type="slidenum">
              <a:rPr lang="en-US" smtClean="0"/>
              <a:pPr/>
              <a:t>‹#›</a:t>
            </a:fld>
            <a:endParaRPr lang="en-US" dirty="0"/>
          </a:p>
        </p:txBody>
      </p:sp>
      <p:sp>
        <p:nvSpPr>
          <p:cNvPr id="12" name="Footer Placeholder 3">
            <a:extLst>
              <a:ext uri="{FF2B5EF4-FFF2-40B4-BE49-F238E27FC236}">
                <a16:creationId xmlns:a16="http://schemas.microsoft.com/office/drawing/2014/main" id="{13436D23-7AB8-EF42-A42C-8783D368B622}"/>
              </a:ext>
            </a:extLst>
          </p:cNvPr>
          <p:cNvSpPr>
            <a:spLocks noGrp="1"/>
          </p:cNvSpPr>
          <p:nvPr>
            <p:ph type="ftr" sz="quarter" idx="3"/>
          </p:nvPr>
        </p:nvSpPr>
        <p:spPr>
          <a:xfrm>
            <a:off x="1156241" y="6226810"/>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r>
              <a:rPr lang="en-US"/>
              <a:t>DRAFT // DO NOT CIRCULATE</a:t>
            </a:r>
            <a:endParaRPr lang="en-US" dirty="0"/>
          </a:p>
        </p:txBody>
      </p:sp>
      <p:pic>
        <p:nvPicPr>
          <p:cNvPr id="14" name="Picture 13">
            <a:extLst>
              <a:ext uri="{FF2B5EF4-FFF2-40B4-BE49-F238E27FC236}">
                <a16:creationId xmlns:a16="http://schemas.microsoft.com/office/drawing/2014/main" id="{085C5811-AE79-2442-8F27-4F1299045171}"/>
              </a:ext>
            </a:extLst>
          </p:cNvPr>
          <p:cNvPicPr>
            <a:picLocks noChangeAspect="1"/>
          </p:cNvPicPr>
          <p:nvPr userDrawn="1"/>
        </p:nvPicPr>
        <p:blipFill>
          <a:blip r:embed="rId4"/>
          <a:stretch>
            <a:fillRect/>
          </a:stretch>
        </p:blipFill>
        <p:spPr>
          <a:xfrm>
            <a:off x="264751" y="6152758"/>
            <a:ext cx="657170" cy="467471"/>
          </a:xfrm>
          <a:prstGeom prst="rect">
            <a:avLst/>
          </a:prstGeom>
        </p:spPr>
      </p:pic>
    </p:spTree>
    <p:extLst>
      <p:ext uri="{BB962C8B-B14F-4D97-AF65-F5344CB8AC3E}">
        <p14:creationId xmlns:p14="http://schemas.microsoft.com/office/powerpoint/2010/main" val="212503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FE5E-97FB-40AB-A5FC-83B9144161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E6A22-B297-44B5-A570-04DEE3E18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334B8D-CC27-4F2D-B240-DD91A6DA7C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57398C-3F81-4D53-A9DE-970247430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E951B7-FF1C-48E4-946A-A540BBB2BE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2E6660-A87F-453C-8BD3-AC0EDB1F27A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B3752F1-9C5F-4F5C-A3D9-D0AAA38F73C2}"/>
              </a:ext>
            </a:extLst>
          </p:cNvPr>
          <p:cNvSpPr>
            <a:spLocks noGrp="1"/>
          </p:cNvSpPr>
          <p:nvPr>
            <p:ph type="ftr" sz="quarter" idx="11"/>
          </p:nvPr>
        </p:nvSpPr>
        <p:spPr/>
        <p:txBody>
          <a:bodyPr/>
          <a:lstStyle/>
          <a:p>
            <a:r>
              <a:rPr lang="en-US"/>
              <a:t>DRAFT // DO NOT CIRCULATE</a:t>
            </a:r>
          </a:p>
        </p:txBody>
      </p:sp>
      <p:sp>
        <p:nvSpPr>
          <p:cNvPr id="9" name="Slide Number Placeholder 8">
            <a:extLst>
              <a:ext uri="{FF2B5EF4-FFF2-40B4-BE49-F238E27FC236}">
                <a16:creationId xmlns:a16="http://schemas.microsoft.com/office/drawing/2014/main" id="{3DE69C5C-6F93-4C26-8E79-3BED574ACFE8}"/>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425240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629A-DE52-42BF-AA27-66A4BA808F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8F83EB-C859-4385-BA13-6B801215E97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74A65B-802F-4440-A210-D195C163E18C}"/>
              </a:ext>
            </a:extLst>
          </p:cNvPr>
          <p:cNvSpPr>
            <a:spLocks noGrp="1"/>
          </p:cNvSpPr>
          <p:nvPr>
            <p:ph type="ftr" sz="quarter" idx="11"/>
          </p:nvPr>
        </p:nvSpPr>
        <p:spPr/>
        <p:txBody>
          <a:bodyPr/>
          <a:lstStyle/>
          <a:p>
            <a:r>
              <a:rPr lang="en-US"/>
              <a:t>DRAFT // DO NOT CIRCULATE</a:t>
            </a:r>
          </a:p>
        </p:txBody>
      </p:sp>
      <p:sp>
        <p:nvSpPr>
          <p:cNvPr id="5" name="Slide Number Placeholder 4">
            <a:extLst>
              <a:ext uri="{FF2B5EF4-FFF2-40B4-BE49-F238E27FC236}">
                <a16:creationId xmlns:a16="http://schemas.microsoft.com/office/drawing/2014/main" id="{15BB54DA-5700-4B8C-AF5F-C0102905C0F0}"/>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187158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EC2D38-97AC-4C84-8915-FBDA0D3CFE2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73C8001-F5D0-4C39-B35E-5AEADECB8B25}"/>
              </a:ext>
            </a:extLst>
          </p:cNvPr>
          <p:cNvSpPr>
            <a:spLocks noGrp="1"/>
          </p:cNvSpPr>
          <p:nvPr>
            <p:ph type="ftr" sz="quarter" idx="11"/>
          </p:nvPr>
        </p:nvSpPr>
        <p:spPr/>
        <p:txBody>
          <a:bodyPr/>
          <a:lstStyle/>
          <a:p>
            <a:r>
              <a:rPr lang="en-US"/>
              <a:t>DRAFT // DO NOT CIRCULATE</a:t>
            </a:r>
          </a:p>
        </p:txBody>
      </p:sp>
      <p:sp>
        <p:nvSpPr>
          <p:cNvPr id="4" name="Slide Number Placeholder 3">
            <a:extLst>
              <a:ext uri="{FF2B5EF4-FFF2-40B4-BE49-F238E27FC236}">
                <a16:creationId xmlns:a16="http://schemas.microsoft.com/office/drawing/2014/main" id="{42AD834E-9194-42B0-B1E2-D4B3BB8EC1DC}"/>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306384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503D-E1BB-4395-898A-6BA3657A3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B3EA95-0C05-4FE2-8D21-8342233E5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42240A-D349-478C-BA33-9B0963758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F3F86-BCC4-4C00-A098-F6DE86DCBA1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21810D0-576E-4377-A0DF-107298C89EE2}"/>
              </a:ext>
            </a:extLst>
          </p:cNvPr>
          <p:cNvSpPr>
            <a:spLocks noGrp="1"/>
          </p:cNvSpPr>
          <p:nvPr>
            <p:ph type="ftr" sz="quarter" idx="11"/>
          </p:nvPr>
        </p:nvSpPr>
        <p:spPr/>
        <p:txBody>
          <a:bodyPr/>
          <a:lstStyle/>
          <a:p>
            <a:r>
              <a:rPr lang="en-US"/>
              <a:t>DRAFT // DO NOT CIRCULATE</a:t>
            </a:r>
          </a:p>
        </p:txBody>
      </p:sp>
      <p:sp>
        <p:nvSpPr>
          <p:cNvPr id="7" name="Slide Number Placeholder 6">
            <a:extLst>
              <a:ext uri="{FF2B5EF4-FFF2-40B4-BE49-F238E27FC236}">
                <a16:creationId xmlns:a16="http://schemas.microsoft.com/office/drawing/2014/main" id="{0EFBA3D6-9FC3-457F-93D8-B49F8D544B84}"/>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25915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3496-7D89-44BB-931B-5D5532CD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F9E7A6-EB9B-42FE-976D-5EF86F5D32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94951E-082D-4D9B-AF06-5EC75FB2B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4D4EC2-C70A-48F4-B109-66F5EFE5BD0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323E20F-75F4-4305-B138-5D57A089F0C5}"/>
              </a:ext>
            </a:extLst>
          </p:cNvPr>
          <p:cNvSpPr>
            <a:spLocks noGrp="1"/>
          </p:cNvSpPr>
          <p:nvPr>
            <p:ph type="ftr" sz="quarter" idx="11"/>
          </p:nvPr>
        </p:nvSpPr>
        <p:spPr/>
        <p:txBody>
          <a:bodyPr/>
          <a:lstStyle/>
          <a:p>
            <a:r>
              <a:rPr lang="en-US"/>
              <a:t>DRAFT // DO NOT CIRCULATE</a:t>
            </a:r>
          </a:p>
        </p:txBody>
      </p:sp>
      <p:sp>
        <p:nvSpPr>
          <p:cNvPr id="7" name="Slide Number Placeholder 6">
            <a:extLst>
              <a:ext uri="{FF2B5EF4-FFF2-40B4-BE49-F238E27FC236}">
                <a16:creationId xmlns:a16="http://schemas.microsoft.com/office/drawing/2014/main" id="{A4597164-C962-413F-BA48-9DEAC0BA2902}"/>
              </a:ext>
            </a:extLst>
          </p:cNvPr>
          <p:cNvSpPr>
            <a:spLocks noGrp="1"/>
          </p:cNvSpPr>
          <p:nvPr>
            <p:ph type="sldNum" sz="quarter" idx="12"/>
          </p:nvPr>
        </p:nvSpPr>
        <p:spPr/>
        <p:txBody>
          <a:bodyPr/>
          <a:lstStyle/>
          <a:p>
            <a:fld id="{89CE6423-9C7D-45F0-80CC-6F24B8AAD181}" type="slidenum">
              <a:rPr lang="en-US" smtClean="0"/>
              <a:t>‹#›</a:t>
            </a:fld>
            <a:endParaRPr lang="en-US"/>
          </a:p>
        </p:txBody>
      </p:sp>
    </p:spTree>
    <p:extLst>
      <p:ext uri="{BB962C8B-B14F-4D97-AF65-F5344CB8AC3E}">
        <p14:creationId xmlns:p14="http://schemas.microsoft.com/office/powerpoint/2010/main" val="208661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F3F63-2265-4714-8EE0-112526522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CB85AF-501C-48B1-962C-A0DA2E2B38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B8116-F5A3-49EA-8598-E89961FBA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D0289B3-7660-48C7-AF25-991B368B8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DO NOT CIRCULATE</a:t>
            </a:r>
          </a:p>
        </p:txBody>
      </p:sp>
      <p:sp>
        <p:nvSpPr>
          <p:cNvPr id="6" name="Slide Number Placeholder 5">
            <a:extLst>
              <a:ext uri="{FF2B5EF4-FFF2-40B4-BE49-F238E27FC236}">
                <a16:creationId xmlns:a16="http://schemas.microsoft.com/office/drawing/2014/main" id="{A2BD659E-647C-4C24-9C3E-15F6DFDDC5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E6423-9C7D-45F0-80CC-6F24B8AAD181}" type="slidenum">
              <a:rPr lang="en-US" smtClean="0"/>
              <a:t>‹#›</a:t>
            </a:fld>
            <a:endParaRPr lang="en-US"/>
          </a:p>
        </p:txBody>
      </p:sp>
    </p:spTree>
    <p:extLst>
      <p:ext uri="{BB962C8B-B14F-4D97-AF65-F5344CB8AC3E}">
        <p14:creationId xmlns:p14="http://schemas.microsoft.com/office/powerpoint/2010/main" val="3767353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17F452-B3E1-4D0D-BB4C-7C9C686C8714}" type="slidenum">
              <a:rPr kumimoji="0" lang="en-US" sz="1200" b="0" i="0" u="none" strike="noStrike" kern="1200" cap="none" spc="0" normalizeH="0" baseline="0" noProof="0" smtClean="0">
                <a:ln>
                  <a:noFill/>
                </a:ln>
                <a:solidFill>
                  <a:srgbClr val="0A2644">
                    <a:tint val="75000"/>
                  </a:srgb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A2644">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388052847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3D9C5-1688-42C2-B5C1-E12FA3F5C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DDFB33-EC77-4367-89EF-ABD3177EF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53EA6-2BE0-4226-A7F4-6C88095F3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2C9DD71-17AE-40EC-BFFA-262E30759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DO NOT CIRCULATE</a:t>
            </a:r>
          </a:p>
        </p:txBody>
      </p:sp>
      <p:sp>
        <p:nvSpPr>
          <p:cNvPr id="6" name="Slide Number Placeholder 5">
            <a:extLst>
              <a:ext uri="{FF2B5EF4-FFF2-40B4-BE49-F238E27FC236}">
                <a16:creationId xmlns:a16="http://schemas.microsoft.com/office/drawing/2014/main" id="{77F31CB0-C6AE-4F13-AE9F-B387E091B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DA5A-76EA-4331-B27C-4809714BFA63}" type="slidenum">
              <a:rPr lang="en-US" smtClean="0"/>
              <a:t>‹#›</a:t>
            </a:fld>
            <a:endParaRPr lang="en-US"/>
          </a:p>
        </p:txBody>
      </p:sp>
    </p:spTree>
    <p:extLst>
      <p:ext uri="{BB962C8B-B14F-4D97-AF65-F5344CB8AC3E}">
        <p14:creationId xmlns:p14="http://schemas.microsoft.com/office/powerpoint/2010/main" val="102814774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DO NOT CIRCULATE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6009433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8" Type="http://schemas.openxmlformats.org/officeDocument/2006/relationships/hyperlink" Target="https://www.transportation.gov/sites/dot.gov/files/2024-02/Best%20Practices%20to%20Expand%20Accessto%20Jobs%20and%20Economic%20Opportunity%20final_.pdf" TargetMode="External"/><Relationship Id="rId3" Type="http://schemas.openxmlformats.org/officeDocument/2006/relationships/hyperlink" Target="https://www.whitehouse.gov/wp-content/uploads/2024/08/Biden-Harris-Administration-Career-Pathways-and-Workforce-Development-Priorities-August-2024.pdf" TargetMode="External"/><Relationship Id="rId7" Type="http://schemas.openxmlformats.org/officeDocument/2006/relationships/hyperlink" Target="https://www.energy.gov/justice/community-benefit-agreement-cba-toolkit"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hyperlink" Target="https://h1bskillstraining.workforcegps.org/resources/2024/06/18/17/38/ILC-Landing-Page" TargetMode="External"/><Relationship Id="rId5" Type="http://schemas.openxmlformats.org/officeDocument/2006/relationships/hyperlink" Target="https://www.dol.gov/sites/dolgov/files/WB/media/508_WB_Issuebrief-Equity-Module_10022023.pdf" TargetMode="External"/><Relationship Id="rId4" Type="http://schemas.openxmlformats.org/officeDocument/2006/relationships/hyperlink" Target="https://www.dol.gov/sites/dolgov/files/OPA/GoodJobs/Toolkit/Good-Jobs-Roadmap.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Hung.Betty@dol.gov"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hyperlink" Target="mailto:paige.shevlin@gmail.com" TargetMode="External"/><Relationship Id="rId5" Type="http://schemas.openxmlformats.org/officeDocument/2006/relationships/hyperlink" Target="mailto:Rachel.D.West@who.eop.gov" TargetMode="External"/><Relationship Id="rId4" Type="http://schemas.openxmlformats.org/officeDocument/2006/relationships/hyperlink" Target="mailto:ChunHoon.Wendy@dol.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8" Type="http://schemas.openxmlformats.org/officeDocument/2006/relationships/hyperlink" Target="mailto:JaredG@ymcaatlanta.org" TargetMode="External"/><Relationship Id="rId3" Type="http://schemas.openxmlformats.org/officeDocument/2006/relationships/hyperlink" Target="mailto:dscott@georgiastandup.org" TargetMode="External"/><Relationship Id="rId7" Type="http://schemas.openxmlformats.org/officeDocument/2006/relationships/hyperlink" Target="mailto:jross@cityofrefugeatl.org" TargetMode="External"/><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hyperlink" Target="mailto:Nhardin@ging.org" TargetMode="External"/><Relationship Id="rId5" Type="http://schemas.openxmlformats.org/officeDocument/2006/relationships/hyperlink" Target="mailto:swilliams@rwdsu.org" TargetMode="External"/><Relationship Id="rId4" Type="http://schemas.openxmlformats.org/officeDocument/2006/relationships/hyperlink" Target="mailto:yrobinson@georgiaunions.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arah.McMillan@birminghamal.gov"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mailto:Marvin.kelley@goodwillsp.org" TargetMode="External"/><Relationship Id="rId7" Type="http://schemas.openxmlformats.org/officeDocument/2006/relationships/hyperlink" Target="mailto:latoya.faustin@shebuiltthiscity.org"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hyperlink" Target="mailto:Robyn.Hamilton@urbanleaguecc.org" TargetMode="External"/><Relationship Id="rId5" Type="http://schemas.openxmlformats.org/officeDocument/2006/relationships/hyperlink" Target="mailto:alondon@charlotteworks.com" TargetMode="External"/><Relationship Id="rId4" Type="http://schemas.openxmlformats.org/officeDocument/2006/relationships/hyperlink" Target="mailto:Jferone.iuoe465@gmail.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ntent.govdelivery.com/attachments/MIEOG/2024/04/29/file_attachments/2861339/ED%202024-1.Signed.pdf"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hyperlink" Target="mailto:iba@nvworkforceconnections.org"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hyperlink" Target="mailto:Vince@snbtu.org" TargetMode="External"/><Relationship Id="rId5" Type="http://schemas.openxmlformats.org/officeDocument/2006/relationships/hyperlink" Target="mailto:info@hopeforprisoners.org" TargetMode="External"/><Relationship Id="rId4" Type="http://schemas.openxmlformats.org/officeDocument/2006/relationships/hyperlink" Target="mailto:Frank.gallardo@cplc.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felicity.williams@pittsburghpa.gov" TargetMode="External"/><Relationship Id="rId7" Type="http://schemas.openxmlformats.org/officeDocument/2006/relationships/hyperlink" Target="https://gcc02.safelinks.protection.outlook.com/?url=https%3A%2F%2Fengage.pittsburghpa.gov%2Fwhite-house-workforce-talent-hub&amp;data=05%7C02%7Cfriedman.jennifer%40dol.gov%7Cdb0d3ca282b64f7a9de008dcf4933bf7%7C75a6305472044e0c9126adab971d4aca%7C0%7C0%7C638654160413904437%7CUnknown%7CTWFpbGZsb3d8eyJWIjoiMC4wLjAwMDAiLCJQIjoiV2luMzIiLCJBTiI6Ik1haWwiLCJXVCI6Mn0%3D%7C0%7C%7C%7C&amp;sdata=3balQni0nhk2Z1JKqyXQUN4u%2FBKHMfpUYEmYW147HxI%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hyperlink" Target="https://www.partner4work.org/" TargetMode="External"/><Relationship Id="rId5" Type="http://schemas.openxmlformats.org/officeDocument/2006/relationships/hyperlink" Target="mailto:spuskar@partner4work.org" TargetMode="External"/><Relationship Id="rId4" Type="http://schemas.openxmlformats.org/officeDocument/2006/relationships/hyperlink" Target="https://engage.pittsburghpa.gov/white-house-workforce-talent-hub"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adahr@fswf.org"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hyperlink" Target="mailto:Michael.Ramsey@sanantonio.gov" TargetMode="External"/><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hyperlink" Target="mailto:liz@acceleratorforamerica.org" TargetMode="External"/><Relationship Id="rId5" Type="http://schemas.openxmlformats.org/officeDocument/2006/relationships/hyperlink" Target="mailto:alexandra.perez@hq.doe.gov" TargetMode="External"/><Relationship Id="rId4" Type="http://schemas.openxmlformats.org/officeDocument/2006/relationships/hyperlink" Target="mailto:victoria.shoemaker@sanantonio.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hitehouse.gov/wp-content/uploads/2024/08/Biden-Harris-Administration-Career-Pathways-and-Workforce-Development-Priorities-August-2024.pdf"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s://www.whitehouse.gov/briefing-room/statements-releases/2023/11/13/fact-sheet-biden-harris-administration-holds-workforce-hub-convening-in-baltimore-announces-commitments-to-train-and-hire-local-residents-to-support-major-infrastructure-projects/"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hyperlink" Target="https://www.whitehouse.gov/briefing-room/statements-releases/2023/11/08/fact-sheet-biden-%E2%81%A0harris-administration-holds-workforce-hub-convenings-in-augusta-and-pittsburgh-announces-commitments-to-expand-pathways-into-good-paying-job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hitehouse.gov/briefing-room/statements-releases/2024/07/11/fact-sheet-biden-%e2%81%a0harris-administration-announces-record-federal-investments-in-registered-apprenticeships-holds-workforce-hub-convening-in-philadelphia-with-new-commitments-to-train-and-hir/"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hyperlink" Target="https://www.whitehouse.gov/briefing-room/statements-releases/2023/11/08/fact-sheet-biden-%E2%81%A0harris-administration-holds-workforce-hub-convenings-in-augusta-and-pittsburgh-announces-commitments-to-expand-pathways-into-good-paying-job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hitehouse.gov/briefing-room/statements-releases/2023/11/08/fact-sheet-biden-%E2%81%A0harris-administration-holds-workforce-hub-convenings-in-augusta-and-pittsburgh-announces-commitments-to-expand-pathways-into-good-paying-jobs/"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4BED-64AF-483C-AB9A-E32AB60568FF}"/>
              </a:ext>
            </a:extLst>
          </p:cNvPr>
          <p:cNvSpPr>
            <a:spLocks noGrp="1"/>
          </p:cNvSpPr>
          <p:nvPr>
            <p:ph type="title"/>
          </p:nvPr>
        </p:nvSpPr>
        <p:spPr>
          <a:xfrm>
            <a:off x="1426340" y="2288745"/>
            <a:ext cx="9800948" cy="1029963"/>
          </a:xfrm>
        </p:spPr>
        <p:txBody>
          <a:bodyPr/>
          <a:lstStyle/>
          <a:p>
            <a:br>
              <a:rPr lang="en-US" sz="4000" dirty="0"/>
            </a:br>
            <a:endParaRPr lang="en-US" sz="4000" dirty="0"/>
          </a:p>
        </p:txBody>
      </p:sp>
      <p:sp>
        <p:nvSpPr>
          <p:cNvPr id="3" name="Subtitle 2">
            <a:extLst>
              <a:ext uri="{FF2B5EF4-FFF2-40B4-BE49-F238E27FC236}">
                <a16:creationId xmlns:a16="http://schemas.microsoft.com/office/drawing/2014/main" id="{7CF45F7F-E0A6-47DA-83F5-965A44EBF3A6}"/>
              </a:ext>
            </a:extLst>
          </p:cNvPr>
          <p:cNvSpPr>
            <a:spLocks noGrp="1"/>
          </p:cNvSpPr>
          <p:nvPr>
            <p:ph type="subTitle" idx="1"/>
          </p:nvPr>
        </p:nvSpPr>
        <p:spPr>
          <a:xfrm>
            <a:off x="52402" y="5247984"/>
            <a:ext cx="12087194" cy="901600"/>
          </a:xfrm>
        </p:spPr>
        <p:txBody>
          <a:bodyPr/>
          <a:lstStyle/>
          <a:p>
            <a:r>
              <a:rPr lang="en-US" b="1" dirty="0">
                <a:solidFill>
                  <a:schemeClr val="bg1"/>
                </a:solidFill>
              </a:rPr>
              <a:t>December 12, 2024</a:t>
            </a:r>
          </a:p>
          <a:p>
            <a:endParaRPr lang="en-US" dirty="0"/>
          </a:p>
        </p:txBody>
      </p:sp>
      <p:sp>
        <p:nvSpPr>
          <p:cNvPr id="6" name="Title 1">
            <a:extLst>
              <a:ext uri="{FF2B5EF4-FFF2-40B4-BE49-F238E27FC236}">
                <a16:creationId xmlns:a16="http://schemas.microsoft.com/office/drawing/2014/main" id="{CD3E9A63-D965-4EE0-8CCC-45CCA6E86533}"/>
              </a:ext>
            </a:extLst>
          </p:cNvPr>
          <p:cNvSpPr txBox="1">
            <a:spLocks/>
          </p:cNvSpPr>
          <p:nvPr/>
        </p:nvSpPr>
        <p:spPr>
          <a:xfrm>
            <a:off x="831904" y="2609958"/>
            <a:ext cx="10528191" cy="1638083"/>
          </a:xfrm>
          <a:prstGeom prst="rect">
            <a:avLst/>
          </a:prstGeom>
          <a:noFill/>
          <a:ln>
            <a:noFill/>
          </a:ln>
        </p:spPr>
        <p:txBody>
          <a:bodyPr spcFirstLastPara="1" vert="horz" wrap="square" lIns="91425" tIns="91425" rIns="91425" bIns="91425" rtlCol="0" anchor="t" anchorCtr="0">
            <a:noAutofit/>
          </a:bodyPr>
          <a:lstStyle>
            <a:lvl1pPr lvl="0" algn="ctr" defTabSz="914400" rtl="0" eaLnBrk="1" latinLnBrk="0" hangingPunct="1">
              <a:lnSpc>
                <a:spcPct val="90000"/>
              </a:lnSpc>
              <a:spcBef>
                <a:spcPts val="0"/>
              </a:spcBef>
              <a:spcAft>
                <a:spcPts val="0"/>
              </a:spcAft>
              <a:buClr>
                <a:schemeClr val="lt1"/>
              </a:buClr>
              <a:buSzPts val="3600"/>
              <a:buFont typeface="Georgia"/>
              <a:buNone/>
              <a:defRPr sz="4800" b="1" kern="1200">
                <a:solidFill>
                  <a:schemeClr val="lt1"/>
                </a:solidFill>
                <a:latin typeface="Georgia"/>
                <a:ea typeface="Georgia"/>
                <a:cs typeface="Georgia"/>
                <a:sym typeface="Georgia"/>
              </a:defRPr>
            </a:lvl1pPr>
            <a:lvl2pPr lvl="1"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2pPr>
            <a:lvl3pPr lvl="2"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3pPr>
            <a:lvl4pPr lvl="3"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4pPr>
            <a:lvl5pPr lvl="4"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5pPr>
            <a:lvl6pPr lvl="5"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6pPr>
            <a:lvl7pPr lvl="6"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7pPr>
            <a:lvl8pPr lvl="7"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8pPr>
            <a:lvl9pPr lvl="8"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9pPr>
          </a:lstStyle>
          <a:p>
            <a:r>
              <a:rPr lang="en-US" sz="4000" i="1" dirty="0">
                <a:solidFill>
                  <a:schemeClr val="bg1"/>
                </a:solidFill>
              </a:rPr>
              <a:t>Workforce Development for the Investing in America Agenda</a:t>
            </a:r>
          </a:p>
          <a:p>
            <a:endParaRPr lang="en-US" sz="4000" i="1" dirty="0">
              <a:solidFill>
                <a:schemeClr val="bg1"/>
              </a:solidFill>
            </a:endParaRPr>
          </a:p>
          <a:p>
            <a:r>
              <a:rPr lang="en-US" sz="4000" dirty="0">
                <a:solidFill>
                  <a:schemeClr val="bg1"/>
                </a:solidFill>
              </a:rPr>
              <a:t>Philanthropic Convening</a:t>
            </a:r>
          </a:p>
        </p:txBody>
      </p:sp>
      <p:pic>
        <p:nvPicPr>
          <p:cNvPr id="5" name="Picture 4" descr="A picture containing diagram&#10;&#10;Description automatically generated">
            <a:extLst>
              <a:ext uri="{FF2B5EF4-FFF2-40B4-BE49-F238E27FC236}">
                <a16:creationId xmlns:a16="http://schemas.microsoft.com/office/drawing/2014/main" id="{DD048CA8-3E2C-47FD-A8E2-814FCFDE326D}"/>
              </a:ext>
            </a:extLst>
          </p:cNvPr>
          <p:cNvPicPr>
            <a:picLocks noChangeAspect="1"/>
          </p:cNvPicPr>
          <p:nvPr/>
        </p:nvPicPr>
        <p:blipFill>
          <a:blip r:embed="rId2"/>
          <a:stretch>
            <a:fillRect/>
          </a:stretch>
        </p:blipFill>
        <p:spPr>
          <a:xfrm>
            <a:off x="5013588" y="575407"/>
            <a:ext cx="1649918" cy="1161288"/>
          </a:xfrm>
          <a:prstGeom prst="rect">
            <a:avLst/>
          </a:prstGeom>
        </p:spPr>
      </p:pic>
    </p:spTree>
    <p:extLst>
      <p:ext uri="{BB962C8B-B14F-4D97-AF65-F5344CB8AC3E}">
        <p14:creationId xmlns:p14="http://schemas.microsoft.com/office/powerpoint/2010/main" val="78260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Opportunity 3: State of Oregon</a:t>
            </a: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graphicFrame>
        <p:nvGraphicFramePr>
          <p:cNvPr id="8" name="Table 7">
            <a:extLst>
              <a:ext uri="{FF2B5EF4-FFF2-40B4-BE49-F238E27FC236}">
                <a16:creationId xmlns:a16="http://schemas.microsoft.com/office/drawing/2014/main" id="{E6701B1A-33E8-4B88-BDBD-73E24AB8D419}"/>
              </a:ext>
            </a:extLst>
          </p:cNvPr>
          <p:cNvGraphicFramePr>
            <a:graphicFrameLocks noGrp="1"/>
          </p:cNvGraphicFramePr>
          <p:nvPr>
            <p:extLst>
              <p:ext uri="{D42A27DB-BD31-4B8C-83A1-F6EECF244321}">
                <p14:modId xmlns:p14="http://schemas.microsoft.com/office/powerpoint/2010/main" val="634769828"/>
              </p:ext>
            </p:extLst>
          </p:nvPr>
        </p:nvGraphicFramePr>
        <p:xfrm>
          <a:off x="244048" y="1456266"/>
          <a:ext cx="11703904" cy="3801533"/>
        </p:xfrm>
        <a:graphic>
          <a:graphicData uri="http://schemas.openxmlformats.org/drawingml/2006/table">
            <a:tbl>
              <a:tblPr firstRow="1" bandRow="1">
                <a:tableStyleId>{2D5ABB26-0587-4C30-8999-92F81FD0307C}</a:tableStyleId>
              </a:tblPr>
              <a:tblGrid>
                <a:gridCol w="8211042">
                  <a:extLst>
                    <a:ext uri="{9D8B030D-6E8A-4147-A177-3AD203B41FA5}">
                      <a16:colId xmlns:a16="http://schemas.microsoft.com/office/drawing/2014/main" val="20001"/>
                    </a:ext>
                  </a:extLst>
                </a:gridCol>
                <a:gridCol w="3492862">
                  <a:extLst>
                    <a:ext uri="{9D8B030D-6E8A-4147-A177-3AD203B41FA5}">
                      <a16:colId xmlns:a16="http://schemas.microsoft.com/office/drawing/2014/main" val="20002"/>
                    </a:ext>
                  </a:extLst>
                </a:gridCol>
              </a:tblGrid>
              <a:tr h="694122">
                <a:tc>
                  <a:txBody>
                    <a:bodyPr/>
                    <a:lstStyle/>
                    <a:p>
                      <a:r>
                        <a:rPr lang="en-US" sz="1400" b="1" dirty="0"/>
                        <a:t>Current 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400" b="1" dirty="0"/>
                        <a:t>Opportunity for Additional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0"/>
                  </a:ext>
                </a:extLst>
              </a:tr>
              <a:tr h="3107411">
                <a:tc>
                  <a:txBody>
                    <a:bodyPr/>
                    <a:lstStyle/>
                    <a:p>
                      <a:r>
                        <a:rPr lang="en-US" sz="1400" u="sng" dirty="0"/>
                        <a:t>Aligned</a:t>
                      </a:r>
                      <a:r>
                        <a:rPr lang="en-US" sz="1400" u="sng" baseline="0" dirty="0"/>
                        <a:t> policy/project</a:t>
                      </a:r>
                      <a:r>
                        <a:rPr lang="en-US" sz="1400" baseline="0" dirty="0"/>
                        <a:t>: Oregon DOT is the only state DOT in country proposing hiring preferences, I-5 Bridge WA/Oregon is huge job creator, major CHIPS investments</a:t>
                      </a:r>
                    </a:p>
                    <a:p>
                      <a:endParaRPr lang="en-US" sz="1400" baseline="0" dirty="0"/>
                    </a:p>
                    <a:p>
                      <a:r>
                        <a:rPr lang="en-US" sz="1400" u="sng" baseline="0" dirty="0"/>
                        <a:t>Major federal investments</a:t>
                      </a:r>
                      <a:r>
                        <a:rPr lang="en-US" sz="1400" baseline="0" dirty="0"/>
                        <a:t>: ~$3M of federal highway funds, $1.5M Joint Office of Energy and Transportation workforce grant to Oregon Tradeswomen (electrician focused). </a:t>
                      </a:r>
                    </a:p>
                    <a:p>
                      <a:endParaRPr lang="en-US" sz="1400" baseline="0" dirty="0"/>
                    </a:p>
                    <a:p>
                      <a:r>
                        <a:rPr lang="en-US" sz="1400" u="sng" baseline="0" dirty="0"/>
                        <a:t>Philanthropic investments</a:t>
                      </a:r>
                      <a:r>
                        <a:rPr lang="en-US" sz="1400" baseline="0" dirty="0"/>
                        <a:t>: None known </a:t>
                      </a:r>
                    </a:p>
                    <a:p>
                      <a:endParaRPr lang="en-US" sz="1400" dirty="0"/>
                    </a:p>
                    <a:p>
                      <a:r>
                        <a:rPr lang="en-US" sz="1400" u="sng" baseline="0" dirty="0"/>
                        <a:t>Current investments cover</a:t>
                      </a:r>
                      <a:r>
                        <a:rPr lang="en-US" sz="1400" baseline="0" dirty="0"/>
                        <a:t>: Supportive services for apprentices at scale, some pre-apprenticeship</a:t>
                      </a:r>
                    </a:p>
                    <a:p>
                      <a:endParaRPr lang="en-US" sz="1400" baseline="0" dirty="0"/>
                    </a:p>
                    <a:p>
                      <a:r>
                        <a:rPr lang="en-US" sz="1400" u="sng" baseline="0" dirty="0"/>
                        <a:t>Major players:</a:t>
                      </a:r>
                      <a:r>
                        <a:rPr lang="en-US" sz="1400" u="none" baseline="0" dirty="0"/>
                        <a:t>  </a:t>
                      </a:r>
                      <a:r>
                        <a:rPr lang="en-US" sz="1400" baseline="0" dirty="0"/>
                        <a:t>State, Oregon Tradeswomen (no anchors outside of Portland)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400" dirty="0"/>
                        <a:t>(1) Coordination and understanding of what’s working well across</a:t>
                      </a:r>
                    </a:p>
                    <a:p>
                      <a:r>
                        <a:rPr lang="en-US" sz="1400" dirty="0"/>
                        <a:t>the many investments underway.</a:t>
                      </a:r>
                      <a:endParaRPr lang="en-US" sz="1400" baseline="0" dirty="0"/>
                    </a:p>
                    <a:p>
                      <a:endParaRPr lang="en-US" sz="1400" baseline="0" dirty="0"/>
                    </a:p>
                    <a:p>
                      <a:r>
                        <a:rPr lang="en-US" sz="1400" baseline="0" dirty="0"/>
                        <a:t>(2) Support for pre-apprenticeship system, which is</a:t>
                      </a:r>
                      <a:r>
                        <a:rPr lang="en-US" sz="1400" dirty="0"/>
                        <a:t> very weak in terms of matriculation to registered apprenticeship. Oregon Tradeswomen</a:t>
                      </a:r>
                      <a:r>
                        <a:rPr lang="en-US" sz="1400" baseline="0" dirty="0"/>
                        <a:t> federal grant represents opportunity to show the value of providing more supports and invest in other trades.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2434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Opportunity 4: Atlanta Good Jobs Alliance</a:t>
            </a: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graphicFrame>
        <p:nvGraphicFramePr>
          <p:cNvPr id="8" name="Table 7">
            <a:extLst>
              <a:ext uri="{FF2B5EF4-FFF2-40B4-BE49-F238E27FC236}">
                <a16:creationId xmlns:a16="http://schemas.microsoft.com/office/drawing/2014/main" id="{E6701B1A-33E8-4B88-BDBD-73E24AB8D419}"/>
              </a:ext>
            </a:extLst>
          </p:cNvPr>
          <p:cNvGraphicFramePr>
            <a:graphicFrameLocks noGrp="1"/>
          </p:cNvGraphicFramePr>
          <p:nvPr>
            <p:extLst>
              <p:ext uri="{D42A27DB-BD31-4B8C-83A1-F6EECF244321}">
                <p14:modId xmlns:p14="http://schemas.microsoft.com/office/powerpoint/2010/main" val="3675125830"/>
              </p:ext>
            </p:extLst>
          </p:nvPr>
        </p:nvGraphicFramePr>
        <p:xfrm>
          <a:off x="244048" y="1456266"/>
          <a:ext cx="11703904" cy="3801533"/>
        </p:xfrm>
        <a:graphic>
          <a:graphicData uri="http://schemas.openxmlformats.org/drawingml/2006/table">
            <a:tbl>
              <a:tblPr firstRow="1" bandRow="1">
                <a:tableStyleId>{2D5ABB26-0587-4C30-8999-92F81FD0307C}</a:tableStyleId>
              </a:tblPr>
              <a:tblGrid>
                <a:gridCol w="8211042">
                  <a:extLst>
                    <a:ext uri="{9D8B030D-6E8A-4147-A177-3AD203B41FA5}">
                      <a16:colId xmlns:a16="http://schemas.microsoft.com/office/drawing/2014/main" val="20001"/>
                    </a:ext>
                  </a:extLst>
                </a:gridCol>
                <a:gridCol w="3492862">
                  <a:extLst>
                    <a:ext uri="{9D8B030D-6E8A-4147-A177-3AD203B41FA5}">
                      <a16:colId xmlns:a16="http://schemas.microsoft.com/office/drawing/2014/main" val="20002"/>
                    </a:ext>
                  </a:extLst>
                </a:gridCol>
              </a:tblGrid>
              <a:tr h="694122">
                <a:tc>
                  <a:txBody>
                    <a:bodyPr/>
                    <a:lstStyle/>
                    <a:p>
                      <a:r>
                        <a:rPr lang="en-US" sz="1400" b="1" dirty="0"/>
                        <a:t>Current 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400" b="1" dirty="0"/>
                        <a:t>Opportunity for Additional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0"/>
                  </a:ext>
                </a:extLst>
              </a:tr>
              <a:tr h="3107411">
                <a:tc>
                  <a:txBody>
                    <a:bodyPr/>
                    <a:lstStyle/>
                    <a:p>
                      <a:pPr lvl="0">
                        <a:buNone/>
                      </a:pPr>
                      <a:r>
                        <a:rPr lang="en-US" sz="1400" b="0" u="sng" kern="1200" dirty="0">
                          <a:solidFill>
                            <a:schemeClr val="dk1"/>
                          </a:solidFill>
                          <a:effectLst/>
                          <a:latin typeface="+mn-lt"/>
                        </a:rPr>
                        <a:t>Aligned policy/project</a:t>
                      </a:r>
                      <a:r>
                        <a:rPr lang="en-US" sz="1400" b="0" u="none" kern="1200" dirty="0">
                          <a:solidFill>
                            <a:schemeClr val="dk1"/>
                          </a:solidFill>
                          <a:effectLst/>
                          <a:latin typeface="+mn-lt"/>
                        </a:rPr>
                        <a:t>: </a:t>
                      </a:r>
                      <a:r>
                        <a:rPr lang="en-US" sz="1400" b="0" u="none" strike="noStrike" noProof="0" dirty="0">
                          <a:latin typeface="+mn-lt"/>
                        </a:rPr>
                        <a:t>Atlanta Good Jobs Alliance, a community-labor coalition, is driving coordination and alignment of Investing in America funds. The Alliance is building a workforce development ecosystem to effectively implement federal dollars and prepare for the upcoming World Cup and Super Bowl.</a:t>
                      </a:r>
                    </a:p>
                    <a:p>
                      <a:pPr lvl="0">
                        <a:buNone/>
                      </a:pPr>
                      <a:endParaRPr lang="en-US" sz="1400" b="0" u="none" kern="1200" dirty="0">
                        <a:solidFill>
                          <a:schemeClr val="dk1"/>
                        </a:solidFill>
                        <a:effectLst/>
                        <a:latin typeface="+mn-lt"/>
                      </a:endParaRPr>
                    </a:p>
                    <a:p>
                      <a:pPr lvl="0">
                        <a:buNone/>
                      </a:pPr>
                      <a:r>
                        <a:rPr lang="en-US" sz="1400" b="0" u="sng" kern="1200" dirty="0">
                          <a:solidFill>
                            <a:schemeClr val="dk1"/>
                          </a:solidFill>
                          <a:effectLst/>
                          <a:latin typeface="+mn-lt"/>
                        </a:rPr>
                        <a:t>Major federal investments</a:t>
                      </a:r>
                      <a:r>
                        <a:rPr lang="en-US" sz="1400" b="0" u="none" kern="1200" dirty="0">
                          <a:solidFill>
                            <a:schemeClr val="dk1"/>
                          </a:solidFill>
                          <a:effectLst/>
                          <a:latin typeface="+mn-lt"/>
                        </a:rPr>
                        <a:t>: $4.4B in federal Investing in America funds awarded to the Atlanta region, Dept. of Energy RAMP Fellow in Georgia</a:t>
                      </a:r>
                    </a:p>
                    <a:p>
                      <a:pPr marL="0" lvl="0" indent="0">
                        <a:buClr>
                          <a:srgbClr val="000000"/>
                        </a:buClr>
                        <a:buNone/>
                      </a:pPr>
                      <a:endParaRPr lang="en-US" sz="1400" b="0" u="sng" kern="1200" dirty="0">
                        <a:solidFill>
                          <a:schemeClr val="dk1"/>
                        </a:solidFill>
                        <a:effectLst/>
                        <a:latin typeface="+mn-lt"/>
                      </a:endParaRPr>
                    </a:p>
                    <a:p>
                      <a:pPr marL="0" lvl="0" indent="0">
                        <a:buNone/>
                      </a:pPr>
                      <a:r>
                        <a:rPr lang="en-US" sz="1400" b="0" u="sng" kern="1200" dirty="0">
                          <a:solidFill>
                            <a:schemeClr val="dk1"/>
                          </a:solidFill>
                          <a:effectLst/>
                          <a:latin typeface="+mn-lt"/>
                        </a:rPr>
                        <a:t>Philanthropic investments</a:t>
                      </a:r>
                      <a:r>
                        <a:rPr lang="en-US" sz="1400" b="0" u="none" kern="1200" dirty="0">
                          <a:solidFill>
                            <a:schemeClr val="dk1"/>
                          </a:solidFill>
                          <a:effectLst/>
                          <a:latin typeface="+mn-lt"/>
                        </a:rPr>
                        <a:t>: None yet</a:t>
                      </a:r>
                    </a:p>
                    <a:p>
                      <a:endParaRPr lang="en-US" sz="1400" baseline="0" dirty="0"/>
                    </a:p>
                    <a:p>
                      <a:r>
                        <a:rPr lang="en-US" sz="1400" u="sng" baseline="0" dirty="0"/>
                        <a:t>Major players:</a:t>
                      </a:r>
                      <a:r>
                        <a:rPr lang="en-US" sz="1400" u="none" baseline="0" dirty="0"/>
                        <a:t>  Georgia STAND-UP, Georgia AFL-CIO, Atlanta North Georgia Labor Council, Goodwill of N. Georgia, City of Refuge, Atlanta YMCA</a:t>
                      </a:r>
                      <a:endParaRPr lang="en-US" sz="1400" dirty="0"/>
                    </a:p>
                    <a:p>
                      <a:pPr marL="0" lvl="0" indent="0">
                        <a:buNone/>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strike="noStrike" noProof="0" dirty="0">
                          <a:solidFill>
                            <a:schemeClr val="tx1"/>
                          </a:solidFill>
                          <a:latin typeface="+mn-lt"/>
                        </a:rPr>
                        <a:t>(1) Additional operations support (personnel) to staff the Atlanta Good Jobs Alliance and programmatic resources to provide apprenticeship / training program and supportive services. </a:t>
                      </a:r>
                      <a:endParaRPr lang="en-US" sz="1400" b="1" u="none" strike="noStrike" noProof="0" dirty="0">
                        <a:solidFill>
                          <a:schemeClr val="accent5"/>
                        </a:solidFill>
                        <a:latin typeface="+mn-lt"/>
                      </a:endParaRPr>
                    </a:p>
                    <a:p>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6868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a:t>Opportunity 5: Pittsburgh Workforce Hub</a:t>
            </a: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a:t>DRAFT // DO NOT CIRCULATE</a:t>
            </a:r>
          </a:p>
        </p:txBody>
      </p:sp>
      <p:graphicFrame>
        <p:nvGraphicFramePr>
          <p:cNvPr id="8" name="Table 7">
            <a:extLst>
              <a:ext uri="{FF2B5EF4-FFF2-40B4-BE49-F238E27FC236}">
                <a16:creationId xmlns:a16="http://schemas.microsoft.com/office/drawing/2014/main" id="{E6701B1A-33E8-4B88-BDBD-73E24AB8D419}"/>
              </a:ext>
            </a:extLst>
          </p:cNvPr>
          <p:cNvGraphicFramePr>
            <a:graphicFrameLocks noGrp="1"/>
          </p:cNvGraphicFramePr>
          <p:nvPr>
            <p:extLst>
              <p:ext uri="{D42A27DB-BD31-4B8C-83A1-F6EECF244321}">
                <p14:modId xmlns:p14="http://schemas.microsoft.com/office/powerpoint/2010/main" val="1695646378"/>
              </p:ext>
            </p:extLst>
          </p:nvPr>
        </p:nvGraphicFramePr>
        <p:xfrm>
          <a:off x="244048" y="970490"/>
          <a:ext cx="11703904" cy="4706409"/>
        </p:xfrm>
        <a:graphic>
          <a:graphicData uri="http://schemas.openxmlformats.org/drawingml/2006/table">
            <a:tbl>
              <a:tblPr firstRow="1" bandRow="1">
                <a:tableStyleId>{2D5ABB26-0587-4C30-8999-92F81FD0307C}</a:tableStyleId>
              </a:tblPr>
              <a:tblGrid>
                <a:gridCol w="8211042">
                  <a:extLst>
                    <a:ext uri="{9D8B030D-6E8A-4147-A177-3AD203B41FA5}">
                      <a16:colId xmlns:a16="http://schemas.microsoft.com/office/drawing/2014/main" val="20001"/>
                    </a:ext>
                  </a:extLst>
                </a:gridCol>
                <a:gridCol w="3492862">
                  <a:extLst>
                    <a:ext uri="{9D8B030D-6E8A-4147-A177-3AD203B41FA5}">
                      <a16:colId xmlns:a16="http://schemas.microsoft.com/office/drawing/2014/main" val="20002"/>
                    </a:ext>
                  </a:extLst>
                </a:gridCol>
              </a:tblGrid>
              <a:tr h="706181">
                <a:tc>
                  <a:txBody>
                    <a:bodyPr/>
                    <a:lstStyle/>
                    <a:p>
                      <a:r>
                        <a:rPr lang="en-US" sz="1400" b="1" dirty="0"/>
                        <a:t>Current 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400" b="1"/>
                        <a:t>Opportunity for Additional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0"/>
                  </a:ext>
                </a:extLst>
              </a:tr>
              <a:tr h="4000228">
                <a:tc>
                  <a:txBody>
                    <a:bodyPr/>
                    <a:lstStyle/>
                    <a:p>
                      <a:pPr lvl="0">
                        <a:buNone/>
                      </a:pPr>
                      <a:r>
                        <a:rPr lang="en-US" sz="1400" b="0" u="sng" kern="1200" dirty="0">
                          <a:solidFill>
                            <a:schemeClr val="dk1"/>
                          </a:solidFill>
                          <a:effectLst/>
                          <a:latin typeface="+mn-lt"/>
                        </a:rPr>
                        <a:t>Aligned policy/project</a:t>
                      </a:r>
                      <a:r>
                        <a:rPr lang="en-US" sz="1400" b="0" u="none" kern="1200" dirty="0">
                          <a:solidFill>
                            <a:schemeClr val="dk1"/>
                          </a:solidFill>
                          <a:effectLst/>
                          <a:latin typeface="+mn-lt"/>
                        </a:rPr>
                        <a:t>: Pittsburgh is a White House Workforce Hub. DOL has partnered closely with the City of Pittsburgh and Partner4Work (workforce board) in building a regional approach for ensuring that federal investments create good union jobs for workers from all communities in Pittsburgh. </a:t>
                      </a:r>
                    </a:p>
                    <a:p>
                      <a:pPr lvl="0">
                        <a:buNone/>
                      </a:pPr>
                      <a:endParaRPr lang="en-US" sz="1400" b="0" u="none" kern="1200" dirty="0">
                        <a:solidFill>
                          <a:schemeClr val="dk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sng" kern="1200" dirty="0">
                          <a:solidFill>
                            <a:schemeClr val="dk1"/>
                          </a:solidFill>
                          <a:effectLst/>
                          <a:latin typeface="+mn-lt"/>
                        </a:rPr>
                        <a:t>Major federal investments</a:t>
                      </a:r>
                      <a:r>
                        <a:rPr lang="en-US" sz="1400" b="0" u="none" kern="1200" dirty="0">
                          <a:solidFill>
                            <a:schemeClr val="dk1"/>
                          </a:solidFill>
                          <a:effectLst/>
                          <a:latin typeface="+mn-l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kern="1200" dirty="0">
                          <a:solidFill>
                            <a:schemeClr val="dk1"/>
                          </a:solidFill>
                          <a:effectLst/>
                          <a:latin typeface="+mn-lt"/>
                        </a:rPr>
                        <a:t>$2.3B+ in federal Investing in America funds awarded to Pittsburgh by the Biden-Harris Administration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kern="1200" dirty="0">
                          <a:solidFill>
                            <a:schemeClr val="dk1"/>
                          </a:solidFill>
                          <a:effectLst/>
                        </a:rPr>
                        <a:t>$3.7 million DOL Building Pathways to Infrastructure Jobs grant to Partner4Work</a:t>
                      </a:r>
                      <a:endParaRPr lang="en-US" sz="1400" b="0" u="none" kern="1200" dirty="0">
                        <a:solidFill>
                          <a:schemeClr val="dk1"/>
                        </a:solidFill>
                        <a:effectLst/>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kern="1200" dirty="0">
                          <a:solidFill>
                            <a:schemeClr val="dk1"/>
                          </a:solidFill>
                          <a:effectLst/>
                          <a:latin typeface="+mn-lt"/>
                        </a:rPr>
                        <a:t>DOL Good Jobs Alliance 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kern="1200" dirty="0">
                          <a:solidFill>
                            <a:schemeClr val="dk1"/>
                          </a:solidFill>
                          <a:effectLst/>
                          <a:latin typeface="+mn-lt"/>
                        </a:rPr>
                        <a:t>DOL Women's Bureau $700k+ grant to Catalyst Connections to increase women in advanced manufacturing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kern="1200" dirty="0">
                          <a:solidFill>
                            <a:schemeClr val="dk1"/>
                          </a:solidFill>
                          <a:effectLst/>
                        </a:rPr>
                        <a:t>Dept. of Energy RAMP Fellow in Pennsylvania</a:t>
                      </a:r>
                      <a:endParaRPr lang="en-US" sz="1400" b="0" u="none" kern="1200" dirty="0">
                        <a:solidFill>
                          <a:schemeClr val="dk1"/>
                        </a:solidFill>
                        <a:effectLst/>
                        <a:highlight>
                          <a:srgbClr val="FFFF00"/>
                        </a:highlight>
                      </a:endParaRPr>
                    </a:p>
                    <a:p>
                      <a:pPr lvl="0">
                        <a:buNone/>
                      </a:pPr>
                      <a:endParaRPr lang="en-US" sz="1400" b="0" u="sng" kern="1200" dirty="0">
                        <a:solidFill>
                          <a:schemeClr val="dk1"/>
                        </a:solidFill>
                        <a:effectLst/>
                        <a:latin typeface="+mn-lt"/>
                      </a:endParaRPr>
                    </a:p>
                    <a:p>
                      <a:pPr marL="0" lvl="0" indent="0">
                        <a:buFont typeface="Arial" panose="020B0604020202020204" pitchFamily="34" charset="0"/>
                        <a:buNone/>
                      </a:pPr>
                      <a:r>
                        <a:rPr lang="en-US" sz="1400" b="0" u="sng" kern="1200" dirty="0">
                          <a:solidFill>
                            <a:schemeClr val="dk1"/>
                          </a:solidFill>
                          <a:effectLst/>
                          <a:latin typeface="+mn-lt"/>
                        </a:rPr>
                        <a:t>Philanthropic investments</a:t>
                      </a:r>
                      <a:r>
                        <a:rPr lang="en-US" sz="1400" b="0" u="none" kern="1200" dirty="0">
                          <a:solidFill>
                            <a:schemeClr val="dk1"/>
                          </a:solidFill>
                          <a:effectLst/>
                          <a:latin typeface="+mn-lt"/>
                        </a:rPr>
                        <a:t>: </a:t>
                      </a:r>
                    </a:p>
                    <a:p>
                      <a:pPr marL="285750" lvl="0" indent="-285750">
                        <a:buFont typeface="Arial" panose="020B0604020202020204" pitchFamily="34" charset="0"/>
                        <a:buChar char="•"/>
                      </a:pPr>
                      <a:r>
                        <a:rPr lang="en-US" sz="1400" b="0" u="none" kern="1200" dirty="0">
                          <a:solidFill>
                            <a:schemeClr val="dk1"/>
                          </a:solidFill>
                          <a:effectLst/>
                        </a:rPr>
                        <a:t>Heinz Endowment and McCauley Ministries helping with Pittsburgh Prosperity Project.</a:t>
                      </a:r>
                    </a:p>
                    <a:p>
                      <a:pPr marL="285750" lvl="0" indent="-285750">
                        <a:buFont typeface="Arial" panose="020B0604020202020204" pitchFamily="34" charset="0"/>
                        <a:buChar char="•"/>
                      </a:pPr>
                      <a:r>
                        <a:rPr lang="en-US" sz="1400" b="0" u="none" kern="1200" dirty="0">
                          <a:solidFill>
                            <a:schemeClr val="dk1"/>
                          </a:solidFill>
                          <a:effectLst/>
                        </a:rPr>
                        <a:t>Hillman Family Foundation and Allegheny Airport Foundation training and child care center at airport</a:t>
                      </a:r>
                    </a:p>
                    <a:p>
                      <a:pPr marL="0" lvl="0" indent="0">
                        <a:buNone/>
                      </a:pPr>
                      <a:endParaRPr lang="en-US" sz="1400" baseline="0" dirty="0"/>
                    </a:p>
                    <a:p>
                      <a:r>
                        <a:rPr lang="en-US" sz="1400" u="sng" baseline="0" dirty="0"/>
                        <a:t>Major players:</a:t>
                      </a:r>
                      <a:r>
                        <a:rPr lang="en-US" sz="1400" u="none" baseline="0" dirty="0"/>
                        <a:t> Partner4Work and City of Pittsburgh (anchors)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strike="noStrike" noProof="0" dirty="0">
                          <a:solidFill>
                            <a:schemeClr val="tx1"/>
                          </a:solidFill>
                          <a:latin typeface="+mn-lt"/>
                        </a:rPr>
                        <a:t>(1) Support for the Pittsburgh Prosperity Project to provide disadvantaged workers in Pittsburgh with access to foundational resources and supportive services.</a:t>
                      </a:r>
                      <a:endParaRPr lang="en-US" sz="1400" b="1" u="none" strike="noStrike" noProof="0" dirty="0">
                        <a:solidFill>
                          <a:schemeClr val="accent5"/>
                        </a:solidFill>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2284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Opportunity 6: San Antonio, TX</a:t>
            </a: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graphicFrame>
        <p:nvGraphicFramePr>
          <p:cNvPr id="8" name="Table 7">
            <a:extLst>
              <a:ext uri="{FF2B5EF4-FFF2-40B4-BE49-F238E27FC236}">
                <a16:creationId xmlns:a16="http://schemas.microsoft.com/office/drawing/2014/main" id="{E6701B1A-33E8-4B88-BDBD-73E24AB8D419}"/>
              </a:ext>
            </a:extLst>
          </p:cNvPr>
          <p:cNvGraphicFramePr>
            <a:graphicFrameLocks noGrp="1"/>
          </p:cNvGraphicFramePr>
          <p:nvPr>
            <p:extLst>
              <p:ext uri="{D42A27DB-BD31-4B8C-83A1-F6EECF244321}">
                <p14:modId xmlns:p14="http://schemas.microsoft.com/office/powerpoint/2010/main" val="1698161881"/>
              </p:ext>
            </p:extLst>
          </p:nvPr>
        </p:nvGraphicFramePr>
        <p:xfrm>
          <a:off x="244048" y="1456266"/>
          <a:ext cx="11703904" cy="3801533"/>
        </p:xfrm>
        <a:graphic>
          <a:graphicData uri="http://schemas.openxmlformats.org/drawingml/2006/table">
            <a:tbl>
              <a:tblPr firstRow="1" bandRow="1">
                <a:tableStyleId>{2D5ABB26-0587-4C30-8999-92F81FD0307C}</a:tableStyleId>
              </a:tblPr>
              <a:tblGrid>
                <a:gridCol w="8211042">
                  <a:extLst>
                    <a:ext uri="{9D8B030D-6E8A-4147-A177-3AD203B41FA5}">
                      <a16:colId xmlns:a16="http://schemas.microsoft.com/office/drawing/2014/main" val="20001"/>
                    </a:ext>
                  </a:extLst>
                </a:gridCol>
                <a:gridCol w="3492862">
                  <a:extLst>
                    <a:ext uri="{9D8B030D-6E8A-4147-A177-3AD203B41FA5}">
                      <a16:colId xmlns:a16="http://schemas.microsoft.com/office/drawing/2014/main" val="20002"/>
                    </a:ext>
                  </a:extLst>
                </a:gridCol>
              </a:tblGrid>
              <a:tr h="694122">
                <a:tc>
                  <a:txBody>
                    <a:bodyPr/>
                    <a:lstStyle/>
                    <a:p>
                      <a:r>
                        <a:rPr lang="en-US" sz="1400" b="1" dirty="0"/>
                        <a:t>Current 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400" b="1" dirty="0"/>
                        <a:t>Opportunity for Additional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0"/>
                  </a:ext>
                </a:extLst>
              </a:tr>
              <a:tr h="3107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sng" kern="1200" dirty="0">
                          <a:solidFill>
                            <a:schemeClr val="dk1"/>
                          </a:solidFill>
                          <a:effectLst/>
                          <a:latin typeface="+mn-lt"/>
                        </a:rPr>
                        <a:t>Aligned policy/project</a:t>
                      </a:r>
                      <a:r>
                        <a:rPr lang="en-US" sz="1400" b="0" u="none" kern="1200" dirty="0">
                          <a:solidFill>
                            <a:schemeClr val="dk1"/>
                          </a:solidFill>
                          <a:effectLst/>
                          <a:latin typeface="+mn-lt"/>
                        </a:rPr>
                        <a:t>: </a:t>
                      </a:r>
                      <a:r>
                        <a:rPr lang="en-US" sz="1400" b="0" u="none" kern="1200" dirty="0">
                          <a:solidFill>
                            <a:schemeClr val="dk1"/>
                          </a:solidFill>
                          <a:effectLst/>
                        </a:rPr>
                        <a:t>Ready to Work’s (workforce development entity) education and job placement program was funded $240M via ballot measure in 2020.</a:t>
                      </a:r>
                    </a:p>
                    <a:p>
                      <a:pPr lvl="0">
                        <a:buNone/>
                      </a:pPr>
                      <a:endParaRPr lang="en-US" sz="1400" b="0" u="none" kern="1200" dirty="0">
                        <a:solidFill>
                          <a:schemeClr val="dk1"/>
                        </a:solidFill>
                        <a:effectLst/>
                        <a:latin typeface="+mn-lt"/>
                      </a:endParaRPr>
                    </a:p>
                    <a:p>
                      <a:pPr marL="0" lvl="0" indent="0">
                        <a:buFont typeface="Arial" panose="020B0604020202020204" pitchFamily="34" charset="0"/>
                        <a:buNone/>
                      </a:pPr>
                      <a:r>
                        <a:rPr lang="en-US" sz="1400" b="0" u="sng" kern="1200" dirty="0">
                          <a:solidFill>
                            <a:schemeClr val="dk1"/>
                          </a:solidFill>
                          <a:effectLst/>
                          <a:latin typeface="+mn-lt"/>
                        </a:rPr>
                        <a:t>Major federal investments/commitments</a:t>
                      </a:r>
                      <a:r>
                        <a:rPr lang="en-US" sz="1400" b="0" u="none" kern="1200" dirty="0">
                          <a:solidFill>
                            <a:schemeClr val="dk1"/>
                          </a:solidFill>
                          <a:effectLst/>
                          <a:latin typeface="+mn-lt"/>
                        </a:rPr>
                        <a:t>: </a:t>
                      </a:r>
                      <a:r>
                        <a:rPr lang="en-US" sz="1400" b="0" u="none" kern="1200" dirty="0">
                          <a:solidFill>
                            <a:schemeClr val="dk1"/>
                          </a:solidFill>
                          <a:effectLst/>
                        </a:rPr>
                        <a:t>DOL/National League of Cities Good Jobs, Great Cities (GJGC) initiative; Good Jobs implementation plan with equity procurement provisions; Dept. of Energy RAMP Fellow for Houston/San Antonio.</a:t>
                      </a:r>
                    </a:p>
                    <a:p>
                      <a:pPr lvl="0">
                        <a:buNone/>
                      </a:pPr>
                      <a:endParaRPr lang="en-US" sz="1400" b="0" u="sng" kern="1200" dirty="0">
                        <a:solidFill>
                          <a:schemeClr val="dk1"/>
                        </a:solidFill>
                        <a:effectLst/>
                        <a:latin typeface="+mn-lt"/>
                      </a:endParaRPr>
                    </a:p>
                    <a:p>
                      <a:pPr marL="0" lvl="0" indent="0">
                        <a:buNone/>
                      </a:pPr>
                      <a:r>
                        <a:rPr lang="en-US" sz="1400" b="0" u="sng" kern="1200" dirty="0">
                          <a:solidFill>
                            <a:schemeClr val="dk1"/>
                          </a:solidFill>
                          <a:effectLst/>
                          <a:latin typeface="+mn-lt"/>
                        </a:rPr>
                        <a:t>Philanthropic investments</a:t>
                      </a:r>
                      <a:r>
                        <a:rPr lang="en-US" sz="1400" b="0" u="none" kern="1200" dirty="0">
                          <a:solidFill>
                            <a:schemeClr val="dk1"/>
                          </a:solidFill>
                          <a:effectLst/>
                          <a:latin typeface="+mn-lt"/>
                        </a:rPr>
                        <a:t>: None yet.</a:t>
                      </a:r>
                    </a:p>
                    <a:p>
                      <a:pPr marL="0" lvl="0" indent="0">
                        <a:buNone/>
                      </a:pPr>
                      <a:endParaRPr lang="en-US" sz="1400" baseline="0" dirty="0"/>
                    </a:p>
                    <a:p>
                      <a:r>
                        <a:rPr lang="en-US" sz="1400" u="sng" baseline="0" dirty="0"/>
                        <a:t>Major players:</a:t>
                      </a:r>
                      <a:r>
                        <a:rPr lang="en-US" sz="1400" u="none" baseline="0" dirty="0"/>
                        <a:t> City/Mayor, Ready to Work, Texas Women in the Trades, Accelerator for America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400" b="0" u="none" strike="noStrike" noProof="0" dirty="0">
                          <a:solidFill>
                            <a:schemeClr val="tx1"/>
                          </a:solidFill>
                        </a:rPr>
                        <a:t>Additional resources to:</a:t>
                      </a:r>
                    </a:p>
                    <a:p>
                      <a:pPr marL="342900" lvl="0" indent="-342900" algn="l">
                        <a:lnSpc>
                          <a:spcPct val="100000"/>
                        </a:lnSpc>
                        <a:spcBef>
                          <a:spcPts val="0"/>
                        </a:spcBef>
                        <a:spcAft>
                          <a:spcPts val="0"/>
                        </a:spcAft>
                        <a:buFont typeface="Arial" panose="020B0604020202020204" pitchFamily="34" charset="0"/>
                        <a:buAutoNum type="arabicParenBoth"/>
                      </a:pPr>
                      <a:r>
                        <a:rPr lang="en-US" sz="1400" b="0" u="none" strike="noStrike" noProof="0" dirty="0">
                          <a:solidFill>
                            <a:schemeClr val="tx1"/>
                          </a:solidFill>
                        </a:rPr>
                        <a:t>Engage technical expertise on equity in procurement practices </a:t>
                      </a:r>
                    </a:p>
                    <a:p>
                      <a:pPr marL="342900" lvl="0" indent="-342900" algn="l">
                        <a:lnSpc>
                          <a:spcPct val="100000"/>
                        </a:lnSpc>
                        <a:spcBef>
                          <a:spcPts val="0"/>
                        </a:spcBef>
                        <a:spcAft>
                          <a:spcPts val="0"/>
                        </a:spcAft>
                        <a:buFont typeface="Arial" panose="020B0604020202020204" pitchFamily="34" charset="0"/>
                        <a:buAutoNum type="arabicParenBoth"/>
                      </a:pPr>
                      <a:endParaRPr lang="en-US" sz="1400" b="0" u="none" strike="noStrike" noProof="0" dirty="0">
                        <a:solidFill>
                          <a:schemeClr val="tx1"/>
                        </a:solidFill>
                      </a:endParaRPr>
                    </a:p>
                    <a:p>
                      <a:pPr marL="342900" lvl="0" indent="-342900" algn="l">
                        <a:lnSpc>
                          <a:spcPct val="100000"/>
                        </a:lnSpc>
                        <a:spcBef>
                          <a:spcPts val="0"/>
                        </a:spcBef>
                        <a:spcAft>
                          <a:spcPts val="0"/>
                        </a:spcAft>
                        <a:buFont typeface="Arial" panose="020B0604020202020204" pitchFamily="34" charset="0"/>
                        <a:buAutoNum type="arabicParenBoth"/>
                      </a:pPr>
                      <a:r>
                        <a:rPr lang="en-US" sz="1400" b="0" u="none" strike="noStrike" noProof="0" dirty="0">
                          <a:solidFill>
                            <a:schemeClr val="tx1"/>
                          </a:solidFill>
                        </a:rPr>
                        <a:t>Develop a robust child care strategy (including how to effectively draw down funding for supportive services, building on the City’s child care pilot, etc.)</a:t>
                      </a:r>
                    </a:p>
                    <a:p>
                      <a:pPr marL="342900" lvl="0" indent="-342900" algn="l">
                        <a:lnSpc>
                          <a:spcPct val="100000"/>
                        </a:lnSpc>
                        <a:spcBef>
                          <a:spcPts val="0"/>
                        </a:spcBef>
                        <a:spcAft>
                          <a:spcPts val="0"/>
                        </a:spcAft>
                        <a:buFont typeface="Arial" panose="020B0604020202020204" pitchFamily="34" charset="0"/>
                        <a:buAutoNum type="arabicParenBoth"/>
                      </a:pPr>
                      <a:endParaRPr lang="en-US" sz="1400" b="0" u="none" strike="noStrike" noProof="0" dirty="0">
                        <a:solidFill>
                          <a:schemeClr val="tx1"/>
                        </a:solidFill>
                      </a:endParaRPr>
                    </a:p>
                    <a:p>
                      <a:pPr marL="342900" lvl="0" indent="-342900" algn="l">
                        <a:lnSpc>
                          <a:spcPct val="100000"/>
                        </a:lnSpc>
                        <a:spcBef>
                          <a:spcPts val="0"/>
                        </a:spcBef>
                        <a:spcAft>
                          <a:spcPts val="0"/>
                        </a:spcAft>
                        <a:buFont typeface="Arial" panose="020B0604020202020204" pitchFamily="34" charset="0"/>
                        <a:buAutoNum type="arabicParenBoth"/>
                      </a:pPr>
                      <a:r>
                        <a:rPr lang="en-US" sz="1400" b="0" u="none" strike="noStrike" noProof="0" dirty="0">
                          <a:solidFill>
                            <a:schemeClr val="tx1"/>
                          </a:solidFill>
                        </a:rPr>
                        <a:t>Build centralized capacity at Ready to Work, with employers, to forecast workforce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u="none" strike="noStrike" noProof="0" dirty="0">
                        <a:solidFill>
                          <a:schemeClr val="accent5"/>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4916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Key Resources</a:t>
            </a:r>
          </a:p>
        </p:txBody>
      </p:sp>
      <p:sp>
        <p:nvSpPr>
          <p:cNvPr id="4" name="Text Placeholder 3">
            <a:extLst>
              <a:ext uri="{FF2B5EF4-FFF2-40B4-BE49-F238E27FC236}">
                <a16:creationId xmlns:a16="http://schemas.microsoft.com/office/drawing/2014/main" id="{D123C8B7-7E8E-437F-84CF-9F69280C3B90}"/>
              </a:ext>
            </a:extLst>
          </p:cNvPr>
          <p:cNvSpPr>
            <a:spLocks noGrp="1"/>
          </p:cNvSpPr>
          <p:nvPr>
            <p:ph type="body" sz="quarter" idx="13"/>
          </p:nvPr>
        </p:nvSpPr>
        <p:spPr>
          <a:xfrm>
            <a:off x="384898" y="1375126"/>
            <a:ext cx="11479441" cy="4601468"/>
          </a:xfrm>
        </p:spPr>
        <p:txBody>
          <a:bodyPr vert="horz" lIns="91440" tIns="45720" rIns="91440" bIns="45720" rtlCol="0" anchor="t">
            <a:normAutofit/>
          </a:bodyPr>
          <a:lstStyle/>
          <a:p>
            <a:pPr marL="342900" indent="-342900">
              <a:spcBef>
                <a:spcPts val="0"/>
              </a:spcBef>
              <a:buFont typeface="Symbol" panose="05050102010706020507" pitchFamily="18" charset="2"/>
              <a:buChar char=""/>
            </a:pPr>
            <a:r>
              <a:rPr lang="en-US" sz="1800" dirty="0">
                <a:effectLst/>
                <a:ea typeface="Times New Roman" panose="02020603050405020304" pitchFamily="18" charset="0"/>
                <a:hlinkClick r:id="rId3"/>
              </a:rPr>
              <a:t>White House: “Seven Priorities” for Philanthropy </a:t>
            </a:r>
            <a:r>
              <a:rPr lang="en-US" sz="1800" dirty="0">
                <a:ea typeface="Times New Roman" panose="02020603050405020304" pitchFamily="18" charset="0"/>
                <a:hlinkClick r:id="rId3"/>
              </a:rPr>
              <a:t>on </a:t>
            </a:r>
            <a:r>
              <a:rPr lang="en-US" sz="1800" dirty="0">
                <a:effectLst/>
                <a:ea typeface="Times New Roman" panose="02020603050405020304" pitchFamily="18" charset="0"/>
                <a:hlinkClick r:id="rId3"/>
              </a:rPr>
              <a:t>Career Pathways </a:t>
            </a:r>
            <a:r>
              <a:rPr lang="en-US" sz="1800" dirty="0">
                <a:ea typeface="Times New Roman" panose="02020603050405020304" pitchFamily="18" charset="0"/>
                <a:hlinkClick r:id="rId3"/>
              </a:rPr>
              <a:t>and Workforce Development</a:t>
            </a:r>
            <a:endParaRPr lang="en-US" sz="1800" dirty="0">
              <a:effectLst/>
              <a:ea typeface="Times New Roman" panose="02020603050405020304" pitchFamily="18" charset="0"/>
            </a:endParaRPr>
          </a:p>
          <a:p>
            <a:pPr marL="342900" indent="-342900">
              <a:spcBef>
                <a:spcPts val="0"/>
              </a:spcBef>
              <a:buFont typeface="Symbol" panose="05050102010706020507" pitchFamily="18" charset="2"/>
              <a:buChar char=""/>
            </a:pPr>
            <a:r>
              <a:rPr lang="en-US" sz="1800" dirty="0">
                <a:solidFill>
                  <a:schemeClr val="tx1"/>
                </a:solidFill>
                <a:ea typeface="Calibri" panose="020F0502020204030204" pitchFamily="34" charset="0"/>
                <a:hlinkClick r:id="rId4"/>
              </a:rPr>
              <a:t>DOL: Best Practices and Examples for Investing in Good Jobs</a:t>
            </a:r>
            <a:endParaRPr lang="en-US" sz="1800" dirty="0">
              <a:effectLst/>
              <a:ea typeface="Times New Roman" panose="02020603050405020304" pitchFamily="18" charset="0"/>
              <a:hlinkClick r:id="rId5"/>
            </a:endParaRPr>
          </a:p>
          <a:p>
            <a:pPr marL="342900" indent="-342900">
              <a:spcBef>
                <a:spcPts val="0"/>
              </a:spcBef>
              <a:buFont typeface="Symbol" panose="05050102010706020507" pitchFamily="18" charset="2"/>
              <a:buChar char=""/>
            </a:pPr>
            <a:r>
              <a:rPr lang="en-US" sz="1800" dirty="0">
                <a:effectLst/>
                <a:ea typeface="Times New Roman" panose="02020603050405020304" pitchFamily="18" charset="0"/>
                <a:hlinkClick r:id="rId5"/>
              </a:rPr>
              <a:t>DOL: Tools for Building an Equitable Infrastructure Workforce: Gender Equity Strategies as a Model </a:t>
            </a:r>
            <a:endParaRPr lang="en-US" sz="1800" dirty="0">
              <a:effectLst/>
              <a:ea typeface="Times New Roman" panose="02020603050405020304" pitchFamily="18" charset="0"/>
            </a:endParaRPr>
          </a:p>
          <a:p>
            <a:pPr marL="342900" indent="-342900">
              <a:spcBef>
                <a:spcPts val="0"/>
              </a:spcBef>
              <a:buFont typeface="Symbol" panose="05050102010706020507" pitchFamily="18" charset="2"/>
              <a:buChar char=""/>
            </a:pPr>
            <a:r>
              <a:rPr lang="en-US" sz="1800" dirty="0">
                <a:ea typeface="Calibri" panose="020F0502020204030204" pitchFamily="34" charset="0"/>
                <a:hlinkClick r:id="rId6"/>
              </a:rPr>
              <a:t>DOL:  Infrastructure Learning Community </a:t>
            </a:r>
            <a:endParaRPr lang="en-US" sz="1800" dirty="0">
              <a:ea typeface="Calibri" panose="020F0502020204030204" pitchFamily="34" charset="0"/>
            </a:endParaRPr>
          </a:p>
          <a:p>
            <a:pPr marL="342900" indent="-342900">
              <a:spcBef>
                <a:spcPts val="0"/>
              </a:spcBef>
              <a:buFont typeface="Symbol" panose="05050102010706020507" pitchFamily="18" charset="2"/>
              <a:buChar char=""/>
            </a:pPr>
            <a:r>
              <a:rPr lang="en-US" sz="1800" dirty="0">
                <a:ea typeface="Calibri" panose="020F0502020204030204" pitchFamily="34" charset="0"/>
                <a:hlinkClick r:id="rId7"/>
              </a:rPr>
              <a:t>DOE: Community Benefit Agreement (CBA) Toolkit</a:t>
            </a:r>
          </a:p>
          <a:p>
            <a:pPr marL="342900" indent="-342900">
              <a:spcBef>
                <a:spcPts val="0"/>
              </a:spcBef>
              <a:buFont typeface="Symbol" panose="05050102010706020507" pitchFamily="18" charset="2"/>
              <a:buChar char=""/>
            </a:pPr>
            <a:r>
              <a:rPr lang="en-US" sz="1800" dirty="0">
                <a:ea typeface="Calibri" panose="020F0502020204030204" pitchFamily="34" charset="0"/>
                <a:hlinkClick r:id="rId8"/>
              </a:rPr>
              <a:t>DOT: Investing in America Report: Best Practices to Expand Access to Jobs and Economic Opportunity Through Transportation Infrastructure Investments</a:t>
            </a:r>
            <a:endParaRPr lang="en-US" sz="1800" dirty="0">
              <a:ea typeface="Calibri" panose="020F0502020204030204" pitchFamily="34" charset="0"/>
            </a:endParaRPr>
          </a:p>
          <a:p>
            <a:pPr marL="342900" indent="-342900">
              <a:spcBef>
                <a:spcPts val="0"/>
              </a:spcBef>
              <a:buFont typeface="Symbol" panose="05050102010706020507" pitchFamily="18" charset="2"/>
              <a:buChar char=""/>
            </a:pPr>
            <a:r>
              <a:rPr lang="en-US" sz="1800" dirty="0">
                <a:solidFill>
                  <a:schemeClr val="tx1"/>
                </a:solidFill>
                <a:ea typeface="Calibri" panose="020F0502020204030204" pitchFamily="34" charset="0"/>
              </a:rPr>
              <a:t>DOT case studies of IIA spending for workforce in MD, CA, and OR </a:t>
            </a:r>
            <a:r>
              <a:rPr lang="en-US" sz="1800" i="1" dirty="0">
                <a:solidFill>
                  <a:schemeClr val="tx1"/>
                </a:solidFill>
                <a:ea typeface="Calibri" panose="020F0502020204030204" pitchFamily="34" charset="0"/>
              </a:rPr>
              <a:t>(hyperlink forthcoming; attached)</a:t>
            </a: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1668E6A1-C057-4CB6-B83C-55716218BF4C}"/>
              </a:ext>
            </a:extLst>
          </p:cNvPr>
          <p:cNvSpPr>
            <a:spLocks noGrp="1"/>
          </p:cNvSpPr>
          <p:nvPr>
            <p:ph type="ftr" sz="quarter" idx="3"/>
          </p:nvPr>
        </p:nvSpPr>
        <p:spPr>
          <a:xfrm>
            <a:off x="1156241" y="6226810"/>
            <a:ext cx="4114800" cy="365125"/>
          </a:xfrm>
        </p:spPr>
        <p:txBody>
          <a:bodyPr/>
          <a:lstStyle/>
          <a:p>
            <a:r>
              <a:rPr lang="en-US" dirty="0"/>
              <a:t>DRAFT // DO NOT CIRCULATE</a:t>
            </a:r>
          </a:p>
        </p:txBody>
      </p:sp>
    </p:spTree>
    <p:extLst>
      <p:ext uri="{BB962C8B-B14F-4D97-AF65-F5344CB8AC3E}">
        <p14:creationId xmlns:p14="http://schemas.microsoft.com/office/powerpoint/2010/main" val="397790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Contact Information</a:t>
            </a:r>
          </a:p>
        </p:txBody>
      </p:sp>
      <p:sp>
        <p:nvSpPr>
          <p:cNvPr id="4" name="Text Placeholder 3">
            <a:extLst>
              <a:ext uri="{FF2B5EF4-FFF2-40B4-BE49-F238E27FC236}">
                <a16:creationId xmlns:a16="http://schemas.microsoft.com/office/drawing/2014/main" id="{D123C8B7-7E8E-437F-84CF-9F69280C3B90}"/>
              </a:ext>
            </a:extLst>
          </p:cNvPr>
          <p:cNvSpPr>
            <a:spLocks noGrp="1"/>
          </p:cNvSpPr>
          <p:nvPr>
            <p:ph type="body" sz="quarter" idx="13"/>
          </p:nvPr>
        </p:nvSpPr>
        <p:spPr>
          <a:xfrm>
            <a:off x="384898" y="1375126"/>
            <a:ext cx="11479441" cy="4601468"/>
          </a:xfrm>
        </p:spPr>
        <p:txBody>
          <a:bodyPr>
            <a:normAutofit/>
          </a:bodyPr>
          <a:lstStyle/>
          <a:p>
            <a:pPr marL="342900" indent="-342900">
              <a:spcBef>
                <a:spcPts val="0"/>
              </a:spcBef>
              <a:buFont typeface="Symbol" panose="05050102010706020507" pitchFamily="18" charset="2"/>
              <a:buChar char=""/>
            </a:pPr>
            <a:r>
              <a:rPr lang="en-US" sz="2000" dirty="0">
                <a:ea typeface="Calibri" panose="020F0502020204030204" pitchFamily="34" charset="0"/>
              </a:rPr>
              <a:t>Betty Hung (Department of Labor): </a:t>
            </a:r>
            <a:r>
              <a:rPr lang="en-US" sz="2000" dirty="0">
                <a:ea typeface="Calibri" panose="020F0502020204030204" pitchFamily="34" charset="0"/>
                <a:hlinkClick r:id="rId3"/>
              </a:rPr>
              <a:t>Hung.Betty@dol.gov</a:t>
            </a:r>
            <a:r>
              <a:rPr lang="en-US" sz="2000" dirty="0">
                <a:ea typeface="Calibri" panose="020F0502020204030204" pitchFamily="34" charset="0"/>
              </a:rPr>
              <a:t> </a:t>
            </a:r>
          </a:p>
          <a:p>
            <a:pPr marL="342900" indent="-342900">
              <a:spcBef>
                <a:spcPts val="0"/>
              </a:spcBef>
              <a:buFont typeface="Symbol" panose="05050102010706020507" pitchFamily="18" charset="2"/>
              <a:buChar char=""/>
            </a:pPr>
            <a:r>
              <a:rPr lang="en-US" sz="2000" dirty="0">
                <a:ea typeface="Calibri" panose="020F0502020204030204" pitchFamily="34" charset="0"/>
              </a:rPr>
              <a:t>Wendy Chun-Hoon (Department of Labor): </a:t>
            </a:r>
            <a:r>
              <a:rPr lang="en-US" sz="2000" dirty="0">
                <a:ea typeface="Calibri" panose="020F0502020204030204" pitchFamily="34" charset="0"/>
                <a:hlinkClick r:id="rId4"/>
              </a:rPr>
              <a:t>ChunHoon.Wendy@dol.gov</a:t>
            </a:r>
            <a:r>
              <a:rPr lang="en-US" sz="2000" dirty="0">
                <a:ea typeface="Calibri" panose="020F0502020204030204" pitchFamily="34" charset="0"/>
              </a:rPr>
              <a:t> </a:t>
            </a:r>
          </a:p>
          <a:p>
            <a:pPr marL="342900" indent="-342900">
              <a:spcBef>
                <a:spcPts val="0"/>
              </a:spcBef>
              <a:buFont typeface="Symbol" panose="05050102010706020507" pitchFamily="18" charset="2"/>
              <a:buChar char=""/>
            </a:pPr>
            <a:r>
              <a:rPr lang="en-US" sz="2000" dirty="0">
                <a:ea typeface="Calibri" panose="020F0502020204030204" pitchFamily="34" charset="0"/>
              </a:rPr>
              <a:t>Rachel West (White House DPC): </a:t>
            </a:r>
            <a:r>
              <a:rPr lang="en-US" sz="2000" dirty="0">
                <a:ea typeface="Calibri" panose="020F0502020204030204" pitchFamily="34" charset="0"/>
                <a:hlinkClick r:id="rId5"/>
              </a:rPr>
              <a:t>Rachel.D.West@who.eop.gov</a:t>
            </a:r>
            <a:endParaRPr lang="en-US" sz="2000" dirty="0">
              <a:ea typeface="Calibri" panose="020F0502020204030204" pitchFamily="34" charset="0"/>
            </a:endParaRPr>
          </a:p>
          <a:p>
            <a:pPr marL="342900" indent="-342900">
              <a:spcBef>
                <a:spcPts val="0"/>
              </a:spcBef>
              <a:buFont typeface="Symbol" panose="05050102010706020507" pitchFamily="18" charset="2"/>
              <a:buChar char=""/>
            </a:pPr>
            <a:r>
              <a:rPr lang="en-US" sz="2000" dirty="0">
                <a:ea typeface="Calibri" panose="020F0502020204030204" pitchFamily="34" charset="0"/>
              </a:rPr>
              <a:t>Paige Shevlin: </a:t>
            </a:r>
            <a:r>
              <a:rPr lang="en-US" sz="2000" dirty="0">
                <a:ea typeface="Calibri" panose="020F0502020204030204" pitchFamily="34" charset="0"/>
                <a:hlinkClick r:id="rId6"/>
              </a:rPr>
              <a:t>paige.shevlin@gmail.com</a:t>
            </a:r>
            <a:r>
              <a:rPr lang="en-US" sz="2000" dirty="0">
                <a:ea typeface="Calibri" panose="020F0502020204030204" pitchFamily="34" charset="0"/>
              </a:rPr>
              <a:t> </a:t>
            </a:r>
          </a:p>
          <a:p>
            <a:pPr marL="342900" indent="-342900">
              <a:spcBef>
                <a:spcPts val="0"/>
              </a:spcBef>
              <a:buFont typeface="Symbol" panose="05050102010706020507" pitchFamily="18" charset="2"/>
              <a:buChar char=""/>
            </a:pPr>
            <a:endParaRPr lang="en-US" sz="2800" dirty="0">
              <a:effectLst/>
              <a:ea typeface="Calibri" panose="020F0502020204030204" pitchFamily="34" charset="0"/>
            </a:endParaRP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1668E6A1-C057-4CB6-B83C-55716218BF4C}"/>
              </a:ext>
            </a:extLst>
          </p:cNvPr>
          <p:cNvSpPr>
            <a:spLocks noGrp="1"/>
          </p:cNvSpPr>
          <p:nvPr>
            <p:ph type="ftr" sz="quarter" idx="3"/>
          </p:nvPr>
        </p:nvSpPr>
        <p:spPr>
          <a:xfrm>
            <a:off x="1156241" y="6226810"/>
            <a:ext cx="4114800" cy="365125"/>
          </a:xfrm>
        </p:spPr>
        <p:txBody>
          <a:bodyPr/>
          <a:lstStyle/>
          <a:p>
            <a:r>
              <a:rPr lang="en-US" dirty="0"/>
              <a:t>DRAFT // DO NOT CIRCULATE</a:t>
            </a:r>
          </a:p>
        </p:txBody>
      </p:sp>
    </p:spTree>
    <p:extLst>
      <p:ext uri="{BB962C8B-B14F-4D97-AF65-F5344CB8AC3E}">
        <p14:creationId xmlns:p14="http://schemas.microsoft.com/office/powerpoint/2010/main" val="28508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4BED-64AF-483C-AB9A-E32AB60568FF}"/>
              </a:ext>
            </a:extLst>
          </p:cNvPr>
          <p:cNvSpPr>
            <a:spLocks noGrp="1"/>
          </p:cNvSpPr>
          <p:nvPr>
            <p:ph type="title"/>
          </p:nvPr>
        </p:nvSpPr>
        <p:spPr>
          <a:xfrm>
            <a:off x="1426340" y="2288745"/>
            <a:ext cx="9800948" cy="1029963"/>
          </a:xfrm>
        </p:spPr>
        <p:txBody>
          <a:bodyPr/>
          <a:lstStyle/>
          <a:p>
            <a:br>
              <a:rPr lang="en-US" sz="4000" dirty="0"/>
            </a:br>
            <a:endParaRPr lang="en-US" sz="4000" dirty="0"/>
          </a:p>
        </p:txBody>
      </p:sp>
      <p:sp>
        <p:nvSpPr>
          <p:cNvPr id="6" name="Title 1">
            <a:extLst>
              <a:ext uri="{FF2B5EF4-FFF2-40B4-BE49-F238E27FC236}">
                <a16:creationId xmlns:a16="http://schemas.microsoft.com/office/drawing/2014/main" id="{CD3E9A63-D965-4EE0-8CCC-45CCA6E86533}"/>
              </a:ext>
            </a:extLst>
          </p:cNvPr>
          <p:cNvSpPr txBox="1">
            <a:spLocks/>
          </p:cNvSpPr>
          <p:nvPr/>
        </p:nvSpPr>
        <p:spPr>
          <a:xfrm>
            <a:off x="831904" y="1984684"/>
            <a:ext cx="10528191" cy="1638083"/>
          </a:xfrm>
          <a:prstGeom prst="rect">
            <a:avLst/>
          </a:prstGeom>
          <a:noFill/>
          <a:ln>
            <a:noFill/>
          </a:ln>
        </p:spPr>
        <p:txBody>
          <a:bodyPr spcFirstLastPara="1" vert="horz" wrap="square" lIns="91425" tIns="91425" rIns="91425" bIns="91425" rtlCol="0" anchor="t" anchorCtr="0">
            <a:noAutofit/>
          </a:bodyPr>
          <a:lstStyle>
            <a:lvl1pPr lvl="0" algn="ctr" defTabSz="914400" rtl="0" eaLnBrk="1" latinLnBrk="0" hangingPunct="1">
              <a:lnSpc>
                <a:spcPct val="90000"/>
              </a:lnSpc>
              <a:spcBef>
                <a:spcPts val="0"/>
              </a:spcBef>
              <a:spcAft>
                <a:spcPts val="0"/>
              </a:spcAft>
              <a:buClr>
                <a:schemeClr val="lt1"/>
              </a:buClr>
              <a:buSzPts val="3600"/>
              <a:buFont typeface="Georgia"/>
              <a:buNone/>
              <a:defRPr sz="4800" b="1" kern="1200">
                <a:solidFill>
                  <a:schemeClr val="lt1"/>
                </a:solidFill>
                <a:latin typeface="Georgia"/>
                <a:ea typeface="Georgia"/>
                <a:cs typeface="Georgia"/>
                <a:sym typeface="Georgia"/>
              </a:defRPr>
            </a:lvl1pPr>
            <a:lvl2pPr lvl="1"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2pPr>
            <a:lvl3pPr lvl="2"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3pPr>
            <a:lvl4pPr lvl="3"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4pPr>
            <a:lvl5pPr lvl="4"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5pPr>
            <a:lvl6pPr lvl="5"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6pPr>
            <a:lvl7pPr lvl="6"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7pPr>
            <a:lvl8pPr lvl="7"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8pPr>
            <a:lvl9pPr lvl="8" rtl="0">
              <a:spcBef>
                <a:spcPts val="0"/>
              </a:spcBef>
              <a:spcAft>
                <a:spcPts val="0"/>
              </a:spcAft>
              <a:buClr>
                <a:schemeClr val="lt1"/>
              </a:buClr>
              <a:buSzPts val="1400"/>
              <a:buFont typeface="Georgia"/>
              <a:buNone/>
              <a:defRPr>
                <a:solidFill>
                  <a:schemeClr val="lt1"/>
                </a:solidFill>
                <a:latin typeface="Georgia"/>
                <a:ea typeface="Georgia"/>
                <a:cs typeface="Georgia"/>
                <a:sym typeface="Georgia"/>
              </a:defRPr>
            </a:lvl9pPr>
          </a:lstStyle>
          <a:p>
            <a:r>
              <a:rPr lang="en-US" sz="4000" dirty="0">
                <a:solidFill>
                  <a:schemeClr val="bg1"/>
                </a:solidFill>
              </a:rPr>
              <a:t>Appendix</a:t>
            </a:r>
          </a:p>
          <a:p>
            <a:endParaRPr lang="en-US" sz="4000" b="0" dirty="0">
              <a:solidFill>
                <a:schemeClr val="bg1"/>
              </a:solidFill>
            </a:endParaRPr>
          </a:p>
          <a:p>
            <a:r>
              <a:rPr lang="en-US" sz="4000" b="0" dirty="0"/>
              <a:t>Priority Investing in America (IIA) Areas With Significant Workforce Opportunities</a:t>
            </a:r>
            <a:endParaRPr lang="en-US" sz="4000" b="0" dirty="0">
              <a:solidFill>
                <a:schemeClr val="bg1"/>
              </a:solidFill>
            </a:endParaRPr>
          </a:p>
        </p:txBody>
      </p:sp>
    </p:spTree>
    <p:extLst>
      <p:ext uri="{BB962C8B-B14F-4D97-AF65-F5344CB8AC3E}">
        <p14:creationId xmlns:p14="http://schemas.microsoft.com/office/powerpoint/2010/main" val="1684295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FE8F855-7674-4509-B682-25E0507373BC}"/>
              </a:ext>
            </a:extLst>
          </p:cNvPr>
          <p:cNvSpPr>
            <a:spLocks noGrp="1"/>
          </p:cNvSpPr>
          <p:nvPr>
            <p:ph type="ctrTitle"/>
          </p:nvPr>
        </p:nvSpPr>
        <p:spPr/>
        <p:txBody>
          <a:bodyPr/>
          <a:lstStyle/>
          <a:p>
            <a:endParaRPr lang="en-US"/>
          </a:p>
        </p:txBody>
      </p:sp>
      <p:sp>
        <p:nvSpPr>
          <p:cNvPr id="12" name="Text Placeholder 11">
            <a:extLst>
              <a:ext uri="{FF2B5EF4-FFF2-40B4-BE49-F238E27FC236}">
                <a16:creationId xmlns:a16="http://schemas.microsoft.com/office/drawing/2014/main" id="{8209495B-5F2D-4F36-BFB9-2992D5062880}"/>
              </a:ext>
            </a:extLst>
          </p:cNvPr>
          <p:cNvSpPr>
            <a:spLocks noGrp="1"/>
          </p:cNvSpPr>
          <p:nvPr>
            <p:ph type="body" sz="quarter" idx="14"/>
          </p:nvPr>
        </p:nvSpPr>
        <p:spPr/>
        <p:txBody>
          <a:bodyPr/>
          <a:lstStyle/>
          <a:p>
            <a:endParaRPr lang="en-US"/>
          </a:p>
        </p:txBody>
      </p:sp>
      <p:sp>
        <p:nvSpPr>
          <p:cNvPr id="11" name="Text Placeholder 10">
            <a:extLst>
              <a:ext uri="{FF2B5EF4-FFF2-40B4-BE49-F238E27FC236}">
                <a16:creationId xmlns:a16="http://schemas.microsoft.com/office/drawing/2014/main" id="{EEBE8D10-7DDA-4954-823C-C28067A0A156}"/>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1668E6A1-C057-4CB6-B83C-55716218BF4C}"/>
              </a:ext>
            </a:extLst>
          </p:cNvPr>
          <p:cNvSpPr>
            <a:spLocks noGrp="1"/>
          </p:cNvSpPr>
          <p:nvPr>
            <p:ph type="ftr" sz="quarter" idx="3"/>
          </p:nvPr>
        </p:nvSpPr>
        <p:spPr/>
        <p:txBody>
          <a:bodyPr/>
          <a:lstStyle/>
          <a:p>
            <a:r>
              <a:rPr lang="en-US" dirty="0"/>
              <a:t>DRAFT // DO NOT CIRCULATE</a:t>
            </a:r>
          </a:p>
        </p:txBody>
      </p:sp>
      <p:graphicFrame>
        <p:nvGraphicFramePr>
          <p:cNvPr id="3" name="Table 2"/>
          <p:cNvGraphicFramePr>
            <a:graphicFrameLocks noGrp="1"/>
          </p:cNvGraphicFramePr>
          <p:nvPr>
            <p:extLst>
              <p:ext uri="{D42A27DB-BD31-4B8C-83A1-F6EECF244321}">
                <p14:modId xmlns:p14="http://schemas.microsoft.com/office/powerpoint/2010/main" val="2316123904"/>
              </p:ext>
            </p:extLst>
          </p:nvPr>
        </p:nvGraphicFramePr>
        <p:xfrm>
          <a:off x="479629" y="534130"/>
          <a:ext cx="11232741" cy="5082638"/>
        </p:xfrm>
        <a:graphic>
          <a:graphicData uri="http://schemas.openxmlformats.org/drawingml/2006/table">
            <a:tbl>
              <a:tblPr firstRow="1" bandRow="1">
                <a:tableStyleId>{2D5ABB26-0587-4C30-8999-92F81FD0307C}</a:tableStyleId>
              </a:tblPr>
              <a:tblGrid>
                <a:gridCol w="1364346">
                  <a:extLst>
                    <a:ext uri="{9D8B030D-6E8A-4147-A177-3AD203B41FA5}">
                      <a16:colId xmlns:a16="http://schemas.microsoft.com/office/drawing/2014/main" val="20000"/>
                    </a:ext>
                  </a:extLst>
                </a:gridCol>
                <a:gridCol w="6923314">
                  <a:extLst>
                    <a:ext uri="{9D8B030D-6E8A-4147-A177-3AD203B41FA5}">
                      <a16:colId xmlns:a16="http://schemas.microsoft.com/office/drawing/2014/main" val="20001"/>
                    </a:ext>
                  </a:extLst>
                </a:gridCol>
                <a:gridCol w="2945081">
                  <a:extLst>
                    <a:ext uri="{9D8B030D-6E8A-4147-A177-3AD203B41FA5}">
                      <a16:colId xmlns:a16="http://schemas.microsoft.com/office/drawing/2014/main" val="20002"/>
                    </a:ext>
                  </a:extLst>
                </a:gridCol>
              </a:tblGrid>
              <a:tr h="510638">
                <a:tc>
                  <a:txBody>
                    <a:bodyPr/>
                    <a:lstStyle/>
                    <a:p>
                      <a:r>
                        <a:rPr lang="en-US" sz="1200" b="1" dirty="0"/>
                        <a:t>Location/Initiative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200" b="1" dirty="0"/>
                        <a:t>Current 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200" b="1" dirty="0"/>
                        <a:t>Opportunity for Additional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0"/>
                  </a:ext>
                </a:extLst>
              </a:tr>
              <a:tr h="984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Philadelphia</a:t>
                      </a:r>
                      <a:r>
                        <a:rPr lang="en-US" sz="1200" baseline="0" dirty="0"/>
                        <a:t>  </a:t>
                      </a:r>
                      <a:r>
                        <a:rPr lang="en-US" sz="1200" dirty="0"/>
                        <a:t>White House</a:t>
                      </a:r>
                      <a:r>
                        <a:rPr lang="en-US" sz="1200" baseline="0" dirty="0"/>
                        <a:t> Workforce Hub</a:t>
                      </a:r>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baseline="0" dirty="0"/>
                        <a:t>Aligned policy/project:</a:t>
                      </a:r>
                      <a:r>
                        <a:rPr lang="en-US" sz="1200" u="none" baseline="0" dirty="0"/>
                        <a:t> N</a:t>
                      </a:r>
                      <a:r>
                        <a:rPr lang="en-US" sz="1200" baseline="0" dirty="0"/>
                        <a:t>ew local hire policy requiring 40% of apprentices on projects come from low-income ZIP codes</a:t>
                      </a:r>
                    </a:p>
                    <a:p>
                      <a:endParaRPr lang="en-US" sz="1200" dirty="0"/>
                    </a:p>
                    <a:p>
                      <a:r>
                        <a:rPr lang="en-US" sz="1200" u="sng" dirty="0"/>
                        <a:t>Major</a:t>
                      </a:r>
                      <a:r>
                        <a:rPr lang="en-US" sz="1200" u="sng" baseline="0" dirty="0"/>
                        <a:t> f</a:t>
                      </a:r>
                      <a:r>
                        <a:rPr lang="en-US" sz="1200" u="sng" dirty="0"/>
                        <a:t>ederal investments</a:t>
                      </a:r>
                      <a:r>
                        <a:rPr lang="en-US" sz="1200" dirty="0"/>
                        <a:t>: $2.9M</a:t>
                      </a:r>
                      <a:r>
                        <a:rPr lang="en-US" sz="1200" baseline="0" dirty="0"/>
                        <a:t> from US DOT in project-based supports, $1.5M Joint Office of Energy &amp; Transportation workforce grant on EV charging to Philadelphia, Commerce Good Jobs Challenge Grants, DOL Building Pathways to Philadelphia Works </a:t>
                      </a:r>
                    </a:p>
                    <a:p>
                      <a:endParaRPr lang="en-US" sz="1200" baseline="0" dirty="0"/>
                    </a:p>
                    <a:p>
                      <a:r>
                        <a:rPr lang="en-US" sz="1200" i="0" u="sng" baseline="0" dirty="0"/>
                        <a:t>Philanthropic investments</a:t>
                      </a:r>
                      <a:r>
                        <a:rPr lang="en-US" sz="1200" baseline="0" dirty="0"/>
                        <a:t>: JPMC (supportive services), William Penn Foundation (capacity)</a:t>
                      </a:r>
                      <a:endParaRPr lang="en-US" sz="1200" dirty="0"/>
                    </a:p>
                    <a:p>
                      <a:endParaRPr lang="en-US" sz="1200" dirty="0"/>
                    </a:p>
                    <a:p>
                      <a:r>
                        <a:rPr lang="en-US" sz="1200" u="sng" baseline="0" dirty="0"/>
                        <a:t>Current investments cover</a:t>
                      </a:r>
                      <a:r>
                        <a:rPr lang="en-US" sz="1200" baseline="0" dirty="0"/>
                        <a:t>: Pre-apprenticeship, apprenticeship, and supportive services</a:t>
                      </a:r>
                    </a:p>
                    <a:p>
                      <a:endParaRPr lang="en-US" sz="1200" baseline="0" dirty="0"/>
                    </a:p>
                    <a:p>
                      <a:r>
                        <a:rPr lang="en-US" sz="1200" u="sng" baseline="0" dirty="0"/>
                        <a:t>Major players:</a:t>
                      </a:r>
                      <a:r>
                        <a:rPr lang="en-US" sz="1200" u="none" baseline="0" dirty="0"/>
                        <a:t> </a:t>
                      </a:r>
                      <a:r>
                        <a:rPr lang="en-US" sz="1200" baseline="0" dirty="0"/>
                        <a:t>City (anchor for hub), Everybody Builds, Philadelphia Works, many small providers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200" dirty="0"/>
                        <a:t>(1) Capacity support for City,</a:t>
                      </a:r>
                      <a:r>
                        <a:rPr lang="en-US" sz="1200" baseline="0" dirty="0"/>
                        <a:t> Everybody Builds, and others to monitor in real-time which pre-apprenticeship programs are helping City meet new local hire policy—and which need to be improved or rethought. </a:t>
                      </a:r>
                    </a:p>
                    <a:p>
                      <a:endParaRPr lang="en-US" sz="1200" baseline="0" dirty="0"/>
                    </a:p>
                    <a:p>
                      <a:r>
                        <a:rPr lang="en-US" sz="1200" baseline="0" dirty="0"/>
                        <a:t>(2) Coordinated plans (if not funding) to address supportive services that are best provided systemically (e.g., child care and license recovery).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1"/>
                  </a:ext>
                </a:extLst>
              </a:tr>
              <a:tr h="984132">
                <a:tc>
                  <a:txBody>
                    <a:bodyPr/>
                    <a:lstStyle/>
                    <a:p>
                      <a:r>
                        <a:rPr lang="en-US" sz="1200" dirty="0"/>
                        <a:t>Milwaukee</a:t>
                      </a:r>
                      <a:r>
                        <a:rPr lang="en-US" sz="1200" baseline="0" dirty="0"/>
                        <a:t> </a:t>
                      </a:r>
                    </a:p>
                    <a:p>
                      <a:r>
                        <a:rPr lang="en-US" sz="1200" baseline="0" dirty="0"/>
                        <a:t>White House Workforce Hub</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baseline="0" dirty="0"/>
                        <a:t>Aligned policy/project:</a:t>
                      </a:r>
                      <a:r>
                        <a:rPr lang="en-US" sz="1200" u="none" baseline="0" dirty="0"/>
                        <a:t> New requirements to raise apprenticeship utilization rate from 3% to 10% for all trades on City and sewer district projects</a:t>
                      </a:r>
                      <a:endParaRPr lang="en-US" sz="1200" baseline="0" dirty="0"/>
                    </a:p>
                    <a:p>
                      <a:endParaRPr lang="en-US" sz="1200" dirty="0"/>
                    </a:p>
                    <a:p>
                      <a:r>
                        <a:rPr lang="en-US" sz="1200" u="sng" dirty="0"/>
                        <a:t>Major</a:t>
                      </a:r>
                      <a:r>
                        <a:rPr lang="en-US" sz="1200" u="sng" baseline="0" dirty="0"/>
                        <a:t> f</a:t>
                      </a:r>
                      <a:r>
                        <a:rPr lang="en-US" sz="1200" u="sng" dirty="0"/>
                        <a:t>ederal investments</a:t>
                      </a:r>
                      <a:r>
                        <a:rPr lang="en-US" sz="1200" dirty="0"/>
                        <a:t>: Only formula WIOA funding—makes up most</a:t>
                      </a:r>
                      <a:r>
                        <a:rPr lang="en-US" sz="1200" baseline="0" dirty="0"/>
                        <a:t> of pre-apprenticeship funding</a:t>
                      </a:r>
                    </a:p>
                    <a:p>
                      <a:endParaRPr lang="en-US" sz="1200" baseline="0" dirty="0"/>
                    </a:p>
                    <a:p>
                      <a:r>
                        <a:rPr lang="en-US" sz="1200" u="sng" baseline="0" dirty="0"/>
                        <a:t>Philanthropic investments</a:t>
                      </a:r>
                      <a:r>
                        <a:rPr lang="en-US" sz="1200" baseline="0" dirty="0"/>
                        <a:t>: Ford Foundation and Build US</a:t>
                      </a:r>
                    </a:p>
                    <a:p>
                      <a:endParaRPr lang="en-US" sz="1200" dirty="0"/>
                    </a:p>
                    <a:p>
                      <a:r>
                        <a:rPr lang="en-US" sz="1200" u="sng" baseline="0" dirty="0"/>
                        <a:t>Current investments cover</a:t>
                      </a:r>
                      <a:r>
                        <a:rPr lang="en-US" sz="1200" baseline="0" dirty="0"/>
                        <a:t>: Pre-apprenticeship and some supportive services for pre-apprenticeship</a:t>
                      </a:r>
                    </a:p>
                    <a:p>
                      <a:endParaRPr lang="en-US" sz="1200" baseline="0" dirty="0"/>
                    </a:p>
                    <a:p>
                      <a:r>
                        <a:rPr lang="en-US" sz="1200" u="sng" baseline="0" dirty="0"/>
                        <a:t>Major players:</a:t>
                      </a:r>
                      <a:r>
                        <a:rPr lang="en-US" sz="1200" u="none" baseline="0" dirty="0"/>
                        <a:t> </a:t>
                      </a:r>
                      <a:r>
                        <a:rPr lang="en-US" sz="1200" baseline="0" dirty="0"/>
                        <a:t>City, Milwaukee Metropolitan Sewer District (co-anchors for hub), Wisconsin Regional Training Partnership, Employ Milwaukee</a:t>
                      </a:r>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(1) More support for registered apprentices on top of pre-apprenticeship supports—especially career advising as apprentices must find their own apprenticeships 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WI.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(2) Evaluation/tracking to understand which supportive services are most important for pre-apprenticeship, and increase coverage where necessary.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8513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20620-335C-4D45-B97F-9BC157C09F1D}"/>
              </a:ext>
            </a:extLst>
          </p:cNvPr>
          <p:cNvSpPr>
            <a:spLocks noGrp="1"/>
          </p:cNvSpPr>
          <p:nvPr>
            <p:ph type="ctrTitle"/>
          </p:nvPr>
        </p:nvSpPr>
        <p:spPr/>
        <p:txBody>
          <a:bodyPr/>
          <a:lstStyle/>
          <a:p>
            <a:endParaRPr lang="en-US"/>
          </a:p>
        </p:txBody>
      </p:sp>
      <p:sp>
        <p:nvSpPr>
          <p:cNvPr id="8" name="Text Placeholder 7">
            <a:extLst>
              <a:ext uri="{FF2B5EF4-FFF2-40B4-BE49-F238E27FC236}">
                <a16:creationId xmlns:a16="http://schemas.microsoft.com/office/drawing/2014/main" id="{FBF64E7C-6B03-4221-B26C-24B98B5033CB}"/>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070483A4-213A-4721-894C-C0DD0624A90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1668E6A1-C057-4CB6-B83C-55716218BF4C}"/>
              </a:ext>
            </a:extLst>
          </p:cNvPr>
          <p:cNvSpPr>
            <a:spLocks noGrp="1"/>
          </p:cNvSpPr>
          <p:nvPr>
            <p:ph type="ftr" sz="quarter" idx="3"/>
          </p:nvPr>
        </p:nvSpPr>
        <p:spPr/>
        <p:txBody>
          <a:bodyPr/>
          <a:lstStyle/>
          <a:p>
            <a:r>
              <a:rPr lang="en-US" dirty="0"/>
              <a:t>DRAFT // DO NOT CIRCULATE</a:t>
            </a:r>
          </a:p>
        </p:txBody>
      </p:sp>
      <p:graphicFrame>
        <p:nvGraphicFramePr>
          <p:cNvPr id="3" name="Table 2"/>
          <p:cNvGraphicFramePr>
            <a:graphicFrameLocks noGrp="1"/>
          </p:cNvGraphicFramePr>
          <p:nvPr>
            <p:extLst>
              <p:ext uri="{D42A27DB-BD31-4B8C-83A1-F6EECF244321}">
                <p14:modId xmlns:p14="http://schemas.microsoft.com/office/powerpoint/2010/main" val="2794660285"/>
              </p:ext>
            </p:extLst>
          </p:nvPr>
        </p:nvGraphicFramePr>
        <p:xfrm>
          <a:off x="479629" y="330574"/>
          <a:ext cx="11232741" cy="5387438"/>
        </p:xfrm>
        <a:graphic>
          <a:graphicData uri="http://schemas.openxmlformats.org/drawingml/2006/table">
            <a:tbl>
              <a:tblPr firstRow="1" bandRow="1">
                <a:tableStyleId>{2D5ABB26-0587-4C30-8999-92F81FD0307C}</a:tableStyleId>
              </a:tblPr>
              <a:tblGrid>
                <a:gridCol w="1364346">
                  <a:extLst>
                    <a:ext uri="{9D8B030D-6E8A-4147-A177-3AD203B41FA5}">
                      <a16:colId xmlns:a16="http://schemas.microsoft.com/office/drawing/2014/main" val="20000"/>
                    </a:ext>
                  </a:extLst>
                </a:gridCol>
                <a:gridCol w="6923314">
                  <a:extLst>
                    <a:ext uri="{9D8B030D-6E8A-4147-A177-3AD203B41FA5}">
                      <a16:colId xmlns:a16="http://schemas.microsoft.com/office/drawing/2014/main" val="20001"/>
                    </a:ext>
                  </a:extLst>
                </a:gridCol>
                <a:gridCol w="2945081">
                  <a:extLst>
                    <a:ext uri="{9D8B030D-6E8A-4147-A177-3AD203B41FA5}">
                      <a16:colId xmlns:a16="http://schemas.microsoft.com/office/drawing/2014/main" val="20002"/>
                    </a:ext>
                  </a:extLst>
                </a:gridCol>
              </a:tblGrid>
              <a:tr h="510638">
                <a:tc>
                  <a:txBody>
                    <a:bodyPr/>
                    <a:lstStyle/>
                    <a:p>
                      <a:r>
                        <a:rPr lang="en-US" sz="1200" b="1" dirty="0"/>
                        <a:t>Location/Initiative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200" b="1" dirty="0"/>
                        <a:t>Current 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200" b="1" dirty="0"/>
                        <a:t>Opportunity for Additional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0"/>
                  </a:ext>
                </a:extLst>
              </a:tr>
              <a:tr h="1940096">
                <a:tc>
                  <a:txBody>
                    <a:bodyPr/>
                    <a:lstStyle/>
                    <a:p>
                      <a:r>
                        <a:rPr lang="en-US" sz="1200" dirty="0"/>
                        <a:t>Oregon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200" u="sng" dirty="0"/>
                        <a:t>Aligned</a:t>
                      </a:r>
                      <a:r>
                        <a:rPr lang="en-US" sz="1200" u="sng" baseline="0" dirty="0"/>
                        <a:t> policy/project</a:t>
                      </a:r>
                      <a:r>
                        <a:rPr lang="en-US" sz="1200" baseline="0" dirty="0"/>
                        <a:t>: Oregon DOT is the only state DOT in country proposing hiring preferences, I-5 Bridge WA/Oregon is huge job creator, major CHIPS investments</a:t>
                      </a:r>
                    </a:p>
                    <a:p>
                      <a:endParaRPr lang="en-US" sz="1200" baseline="0" dirty="0"/>
                    </a:p>
                    <a:p>
                      <a:r>
                        <a:rPr lang="en-US" sz="1200" u="sng" baseline="0" dirty="0"/>
                        <a:t>Major federal investments</a:t>
                      </a:r>
                      <a:r>
                        <a:rPr lang="en-US" sz="1200" baseline="0" dirty="0"/>
                        <a:t>: ~$3M of federal highway funds, $1.5M Joint Office of Energy and Transportation workforce grant to Oregon Tradeswomen (electrician focused). </a:t>
                      </a:r>
                    </a:p>
                    <a:p>
                      <a:endParaRPr lang="en-US" sz="1200" baseline="0" dirty="0"/>
                    </a:p>
                    <a:p>
                      <a:r>
                        <a:rPr lang="en-US" sz="1200" u="sng" baseline="0" dirty="0"/>
                        <a:t>Philanthropic investments</a:t>
                      </a:r>
                      <a:r>
                        <a:rPr lang="en-US" sz="1200" baseline="0" dirty="0"/>
                        <a:t>: None known </a:t>
                      </a:r>
                    </a:p>
                    <a:p>
                      <a:endParaRPr lang="en-US" sz="1200" dirty="0"/>
                    </a:p>
                    <a:p>
                      <a:r>
                        <a:rPr lang="en-US" sz="1200" u="sng" baseline="0" dirty="0"/>
                        <a:t>Current investments cover</a:t>
                      </a:r>
                      <a:r>
                        <a:rPr lang="en-US" sz="1200" baseline="0" dirty="0"/>
                        <a:t>: Supportive services for apprentices at scale, some pre-apprenticeship</a:t>
                      </a:r>
                    </a:p>
                    <a:p>
                      <a:endParaRPr lang="en-US" sz="1200" baseline="0" dirty="0"/>
                    </a:p>
                    <a:p>
                      <a:r>
                        <a:rPr lang="en-US" sz="1200" u="sng" baseline="0" dirty="0"/>
                        <a:t>Major players:</a:t>
                      </a:r>
                      <a:r>
                        <a:rPr lang="en-US" sz="1200" u="none" baseline="0" dirty="0"/>
                        <a:t>  </a:t>
                      </a:r>
                      <a:r>
                        <a:rPr lang="en-US" sz="1200" baseline="0" dirty="0"/>
                        <a:t>State, Oregon Tradeswomen (no anchors outside of Portland)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200" dirty="0"/>
                        <a:t>(1) Coordination and understanding of what’s working well across</a:t>
                      </a:r>
                    </a:p>
                    <a:p>
                      <a:r>
                        <a:rPr lang="en-US" sz="1200" dirty="0"/>
                        <a:t>the many investments underway.</a:t>
                      </a:r>
                      <a:endParaRPr lang="en-US" sz="1200" baseline="0" dirty="0"/>
                    </a:p>
                    <a:p>
                      <a:endParaRPr lang="en-US" sz="1200" baseline="0" dirty="0"/>
                    </a:p>
                    <a:p>
                      <a:r>
                        <a:rPr lang="en-US" sz="1200" baseline="0" dirty="0"/>
                        <a:t>(2) Support for pre-apprenticeship system, which is</a:t>
                      </a:r>
                      <a:r>
                        <a:rPr lang="en-US" sz="1200" dirty="0"/>
                        <a:t> very weak in terms of matriculation to registered apprenticeship. Oregon Tradeswomen</a:t>
                      </a:r>
                      <a:r>
                        <a:rPr lang="en-US" sz="1200" baseline="0" dirty="0"/>
                        <a:t> federal grant represents opportunity to show the value of providing more supports and invest in other trades.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3"/>
                  </a:ext>
                </a:extLst>
              </a:tr>
              <a:tr h="1940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Illinois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baseline="0" dirty="0"/>
                        <a:t>Aligned policy/project: </a:t>
                      </a:r>
                      <a:r>
                        <a:rPr lang="en-US" sz="1100" baseline="0" dirty="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t>State legislation requiring apprentices on every project and new legislation from 2023 requiring that half of the apprentice hours on projects to be performed by graduates of either the Illinois Works pre-apprenticeship programs other state funded programs.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t>Investments of $25 million per year from Illinois Department of Commerce &amp; Economic Opportunity in pre-apprenticeship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t>State DOT and DOL, with technical assistance from Chicago Women in Trades (CWIT) using IIA-funded 1-80 highway construction to pilot female recruitment &amp; retention strategy; and build more robust data collection and reporting.</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dirty="0"/>
                        <a:t>Major</a:t>
                      </a:r>
                      <a:r>
                        <a:rPr lang="en-US" sz="1100" u="sng" baseline="0" dirty="0"/>
                        <a:t> f</a:t>
                      </a:r>
                      <a:r>
                        <a:rPr lang="en-US" sz="1100" u="sng" dirty="0"/>
                        <a:t>ederal investments</a:t>
                      </a:r>
                      <a:r>
                        <a:rPr lang="en-US" sz="1100" dirty="0"/>
                        <a:t>: DOL </a:t>
                      </a:r>
                      <a:r>
                        <a:rPr lang="en-US" sz="1100" dirty="0">
                          <a:solidFill>
                            <a:schemeClr val="tx1"/>
                          </a:solidFill>
                        </a:rPr>
                        <a:t>Women’s Bureau $2M to Illinois DOL &amp; CWIT </a:t>
                      </a:r>
                      <a:r>
                        <a:rPr lang="en-US" sz="1100" i="1" dirty="0">
                          <a:solidFill>
                            <a:schemeClr val="tx1"/>
                          </a:solidFill>
                        </a:rPr>
                        <a:t>Tradeswomen Building Infrastructure </a:t>
                      </a:r>
                      <a:r>
                        <a:rPr lang="en-US" sz="1100" dirty="0">
                          <a:solidFill>
                            <a:schemeClr val="tx1"/>
                          </a:solidFill>
                        </a:rPr>
                        <a:t>initiative (for efforts in Illinois and 4 other states)</a:t>
                      </a:r>
                    </a:p>
                    <a:p>
                      <a:endParaRPr lang="en-US" sz="1100" baseline="0" dirty="0"/>
                    </a:p>
                    <a:p>
                      <a:r>
                        <a:rPr lang="en-US" sz="1100" i="0" u="sng" baseline="0" dirty="0"/>
                        <a:t>Philanthropic investments</a:t>
                      </a:r>
                      <a:r>
                        <a:rPr lang="en-US" sz="1100" baseline="0" dirty="0"/>
                        <a:t>:</a:t>
                      </a:r>
                      <a:endParaRPr lang="en-US" sz="1100" dirty="0"/>
                    </a:p>
                    <a:p>
                      <a:r>
                        <a:rPr lang="en-US" sz="1100" u="sng" baseline="0" dirty="0"/>
                        <a:t>Current programs covered</a:t>
                      </a:r>
                      <a:r>
                        <a:rPr lang="en-US" sz="1100" baseline="0" dirty="0"/>
                        <a:t>: pre-apprenticeship and supportive services for pre-apprenticeship</a:t>
                      </a:r>
                    </a:p>
                    <a:p>
                      <a:endParaRPr lang="en-US" sz="1100" baseline="0" dirty="0"/>
                    </a:p>
                    <a:p>
                      <a:r>
                        <a:rPr lang="en-US" sz="1100" u="sng" baseline="0" dirty="0"/>
                        <a:t>Major players:  </a:t>
                      </a:r>
                      <a:r>
                        <a:rPr lang="en-US" sz="1100" baseline="0" dirty="0"/>
                        <a:t>State DOL, State DOT, State Commerce Department, CWIT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100" dirty="0"/>
                        <a:t>(1 ) Development</a:t>
                      </a:r>
                      <a:r>
                        <a:rPr lang="en-US" sz="1100" baseline="0" dirty="0"/>
                        <a:t> of data transparency / reporting with Illinois DOT to show how requirement to hire from pre-apprenticeship programs is being met.</a:t>
                      </a:r>
                    </a:p>
                    <a:p>
                      <a:endParaRPr lang="en-US" sz="1100" baseline="0" dirty="0"/>
                    </a:p>
                    <a:p>
                      <a:r>
                        <a:rPr lang="en-US" sz="1100" baseline="0" dirty="0"/>
                        <a:t>(2) Chance to evaluate how pre-apprenticeship works with strong connections to DOT projects. </a:t>
                      </a:r>
                    </a:p>
                    <a:p>
                      <a:endParaRPr lang="en-US" sz="1100" baseline="0" dirty="0"/>
                    </a:p>
                    <a:p>
                      <a:r>
                        <a:rPr lang="en-US" sz="1100" baseline="0" dirty="0"/>
                        <a:t>(3) More support for registered apprentices on top of pre-apprenticeship supports.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4290416724"/>
                  </a:ext>
                </a:extLst>
              </a:tr>
            </a:tbl>
          </a:graphicData>
        </a:graphic>
      </p:graphicFrame>
    </p:spTree>
    <p:extLst>
      <p:ext uri="{BB962C8B-B14F-4D97-AF65-F5344CB8AC3E}">
        <p14:creationId xmlns:p14="http://schemas.microsoft.com/office/powerpoint/2010/main" val="1531484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6BA029-EF15-4DCD-BBAC-33A4B02983F5}"/>
              </a:ext>
            </a:extLst>
          </p:cNvPr>
          <p:cNvSpPr>
            <a:spLocks noGrp="1"/>
          </p:cNvSpPr>
          <p:nvPr>
            <p:ph type="ctrTitle"/>
          </p:nvPr>
        </p:nvSpPr>
        <p:spPr/>
        <p:txBody>
          <a:bodyPr/>
          <a:lstStyle/>
          <a:p>
            <a:endParaRPr lang="en-US"/>
          </a:p>
        </p:txBody>
      </p:sp>
      <p:sp>
        <p:nvSpPr>
          <p:cNvPr id="7" name="Text Placeholder 6">
            <a:extLst>
              <a:ext uri="{FF2B5EF4-FFF2-40B4-BE49-F238E27FC236}">
                <a16:creationId xmlns:a16="http://schemas.microsoft.com/office/drawing/2014/main" id="{27714FBB-21A9-47E4-AE4A-06204DEA64B5}"/>
              </a:ext>
            </a:extLst>
          </p:cNvPr>
          <p:cNvSpPr>
            <a:spLocks noGrp="1"/>
          </p:cNvSpPr>
          <p:nvPr>
            <p:ph type="body" sz="quarter" idx="14"/>
          </p:nvPr>
        </p:nvSpPr>
        <p:spPr/>
        <p:txBody>
          <a:bodyPr/>
          <a:lstStyle/>
          <a:p>
            <a:endParaRPr lang="en-US"/>
          </a:p>
        </p:txBody>
      </p:sp>
      <p:sp>
        <p:nvSpPr>
          <p:cNvPr id="3" name="Slide Number Placeholder 2"/>
          <p:cNvSpPr>
            <a:spLocks noGrp="1"/>
          </p:cNvSpPr>
          <p:nvPr>
            <p:ph type="sldNum" sz="quarter" idx="4"/>
          </p:nvPr>
        </p:nvSpPr>
        <p:spPr/>
        <p:txBody>
          <a:bodyPr/>
          <a:lstStyle/>
          <a:p>
            <a:fld id="{4514DA5A-76EA-4331-B27C-4809714BFA63}" type="slidenum">
              <a:rPr lang="en-US" smtClean="0"/>
              <a:t>19</a:t>
            </a:fld>
            <a:endParaRPr lang="en-US"/>
          </a:p>
        </p:txBody>
      </p:sp>
      <p:sp>
        <p:nvSpPr>
          <p:cNvPr id="2" name="Footer Placeholder 1"/>
          <p:cNvSpPr>
            <a:spLocks noGrp="1"/>
          </p:cNvSpPr>
          <p:nvPr>
            <p:ph type="ftr" sz="quarter" idx="3"/>
          </p:nvPr>
        </p:nvSpPr>
        <p:spPr/>
        <p:txBody>
          <a:bodyPr/>
          <a:lstStyle/>
          <a:p>
            <a:r>
              <a:rPr lang="en-US"/>
              <a:t>DRAFT // DO NOT CIRCULATE</a:t>
            </a:r>
          </a:p>
        </p:txBody>
      </p:sp>
      <p:graphicFrame>
        <p:nvGraphicFramePr>
          <p:cNvPr id="4" name="Table 3"/>
          <p:cNvGraphicFramePr>
            <a:graphicFrameLocks noGrp="1"/>
          </p:cNvGraphicFramePr>
          <p:nvPr>
            <p:extLst>
              <p:ext uri="{D42A27DB-BD31-4B8C-83A1-F6EECF244321}">
                <p14:modId xmlns:p14="http://schemas.microsoft.com/office/powerpoint/2010/main" val="3822394029"/>
              </p:ext>
            </p:extLst>
          </p:nvPr>
        </p:nvGraphicFramePr>
        <p:xfrm>
          <a:off x="262807" y="602462"/>
          <a:ext cx="11500568" cy="2711930"/>
        </p:xfrm>
        <a:graphic>
          <a:graphicData uri="http://schemas.openxmlformats.org/drawingml/2006/table">
            <a:tbl>
              <a:tblPr firstRow="1" bandRow="1">
                <a:tableStyleId>{2D5ABB26-0587-4C30-8999-92F81FD0307C}</a:tableStyleId>
              </a:tblPr>
              <a:tblGrid>
                <a:gridCol w="1396877">
                  <a:extLst>
                    <a:ext uri="{9D8B030D-6E8A-4147-A177-3AD203B41FA5}">
                      <a16:colId xmlns:a16="http://schemas.microsoft.com/office/drawing/2014/main" val="20000"/>
                    </a:ext>
                  </a:extLst>
                </a:gridCol>
                <a:gridCol w="7450105">
                  <a:extLst>
                    <a:ext uri="{9D8B030D-6E8A-4147-A177-3AD203B41FA5}">
                      <a16:colId xmlns:a16="http://schemas.microsoft.com/office/drawing/2014/main" val="20001"/>
                    </a:ext>
                  </a:extLst>
                </a:gridCol>
                <a:gridCol w="2653586">
                  <a:extLst>
                    <a:ext uri="{9D8B030D-6E8A-4147-A177-3AD203B41FA5}">
                      <a16:colId xmlns:a16="http://schemas.microsoft.com/office/drawing/2014/main" val="20002"/>
                    </a:ext>
                  </a:extLst>
                </a:gridCol>
              </a:tblGrid>
              <a:tr h="492297">
                <a:tc>
                  <a:txBody>
                    <a:bodyPr/>
                    <a:lstStyle/>
                    <a:p>
                      <a:r>
                        <a:rPr lang="en-US" sz="1100" b="1" dirty="0"/>
                        <a:t>Location/Initiative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100" b="1" dirty="0"/>
                        <a:t>Current 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100" b="1" dirty="0"/>
                        <a:t>Opportunity for Additional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0"/>
                  </a:ext>
                </a:extLst>
              </a:tr>
              <a:tr h="2219633">
                <a:tc>
                  <a:txBody>
                    <a:bodyPr/>
                    <a:lstStyle/>
                    <a:p>
                      <a:r>
                        <a:rPr lang="en-US" sz="1100" dirty="0"/>
                        <a:t>San</a:t>
                      </a:r>
                      <a:r>
                        <a:rPr lang="en-US" sz="1100" baseline="0" dirty="0"/>
                        <a:t> Diego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100" u="sng" dirty="0"/>
                        <a:t>Aligned</a:t>
                      </a:r>
                      <a:r>
                        <a:rPr lang="en-US" sz="1100" u="sng" baseline="0" dirty="0"/>
                        <a:t> policy/project</a:t>
                      </a:r>
                      <a:r>
                        <a:rPr lang="en-US" sz="1100" baseline="0" dirty="0"/>
                        <a:t>: </a:t>
                      </a:r>
                    </a:p>
                    <a:p>
                      <a:pPr marL="171450" indent="-171450">
                        <a:buFont typeface="Arial" pitchFamily="34" charset="0"/>
                        <a:buChar char="•"/>
                      </a:pPr>
                      <a:r>
                        <a:rPr lang="en-US" sz="1100" baseline="0" dirty="0" err="1"/>
                        <a:t>Otay</a:t>
                      </a:r>
                      <a:r>
                        <a:rPr lang="en-US" sz="1100" baseline="0" dirty="0"/>
                        <a:t> Mesa INFRA Grant from DOT . The San Diego Community Benefits Agreement for that project  is seen as a model for promoting diversity in construction trades. Requirement for 20% of the apprentices to come from a their pre-apprenticeship program. </a:t>
                      </a:r>
                    </a:p>
                    <a:p>
                      <a:pPr marL="171450" indent="-171450">
                        <a:buFont typeface="Arial" pitchFamily="34" charset="0"/>
                        <a:buChar char="•"/>
                      </a:pPr>
                      <a:r>
                        <a:rPr lang="en-US" sz="1100" baseline="0" dirty="0"/>
                        <a:t>DOL </a:t>
                      </a:r>
                      <a:r>
                        <a:rPr lang="en-US" sz="1100" baseline="0" dirty="0" err="1"/>
                        <a:t>MegaProject</a:t>
                      </a:r>
                      <a:r>
                        <a:rPr lang="en-US" sz="1100" baseline="0" dirty="0"/>
                        <a:t> designation so trying to get 7% participation of women, way above CA average of 2%</a:t>
                      </a:r>
                    </a:p>
                    <a:p>
                      <a:endParaRPr lang="en-US" sz="1100" baseline="0" dirty="0"/>
                    </a:p>
                    <a:p>
                      <a:r>
                        <a:rPr lang="en-US" sz="1100" u="sng" baseline="0" dirty="0"/>
                        <a:t>Major federal investments</a:t>
                      </a:r>
                      <a:r>
                        <a:rPr lang="en-US" sz="1100" baseline="0" dirty="0"/>
                        <a:t>: San Diego receives High Road Construction Careers funding which is now being supported with federal highway funding</a:t>
                      </a:r>
                    </a:p>
                    <a:p>
                      <a:endParaRPr lang="en-US" sz="1100" baseline="0" dirty="0"/>
                    </a:p>
                    <a:p>
                      <a:r>
                        <a:rPr lang="en-US" sz="1100" u="sng" baseline="0" dirty="0"/>
                        <a:t>Philanthropic investments</a:t>
                      </a:r>
                      <a:r>
                        <a:rPr lang="en-US" sz="1100" baseline="0" dirty="0"/>
                        <a:t>: Families and Workers Fund $850,00 to grow outreach and recruitment, services</a:t>
                      </a:r>
                    </a:p>
                    <a:p>
                      <a:endParaRPr lang="en-US" sz="1100" baseline="0" dirty="0"/>
                    </a:p>
                    <a:p>
                      <a:r>
                        <a:rPr lang="en-US" sz="1100" u="sng" baseline="0" dirty="0"/>
                        <a:t>Major players:</a:t>
                      </a:r>
                      <a:r>
                        <a:rPr lang="en-US" sz="1100" u="none" baseline="0" dirty="0"/>
                        <a:t>  </a:t>
                      </a:r>
                      <a:r>
                        <a:rPr lang="en-US" sz="1100" baseline="0" dirty="0"/>
                        <a:t>San Diego Association of Governments, San Diego Building Trades Council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pPr marL="228600" indent="-228600">
                        <a:buAutoNum type="arabicParenBoth"/>
                      </a:pPr>
                      <a:r>
                        <a:rPr lang="en-US" sz="1100" baseline="0" dirty="0"/>
                        <a:t>Partnership with tradeswomen groups in CA to help women recruited stay in apprenticeships/supportive services for apprentices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994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Our North Star:</a:t>
            </a:r>
          </a:p>
        </p:txBody>
      </p:sp>
      <p:sp>
        <p:nvSpPr>
          <p:cNvPr id="4" name="Text Placeholder 3">
            <a:extLst>
              <a:ext uri="{FF2B5EF4-FFF2-40B4-BE49-F238E27FC236}">
                <a16:creationId xmlns:a16="http://schemas.microsoft.com/office/drawing/2014/main" id="{D123C8B7-7E8E-437F-84CF-9F69280C3B90}"/>
              </a:ext>
            </a:extLst>
          </p:cNvPr>
          <p:cNvSpPr>
            <a:spLocks noGrp="1"/>
          </p:cNvSpPr>
          <p:nvPr>
            <p:ph type="body" sz="quarter" idx="13"/>
          </p:nvPr>
        </p:nvSpPr>
        <p:spPr>
          <a:xfrm>
            <a:off x="384899" y="1074656"/>
            <a:ext cx="11095902" cy="4817098"/>
          </a:xfrm>
        </p:spPr>
        <p:txBody>
          <a:bodyPr>
            <a:normAutofit/>
          </a:bodyPr>
          <a:lstStyle/>
          <a:p>
            <a:pPr marL="114300" lvl="0">
              <a:lnSpc>
                <a:spcPct val="100000"/>
              </a:lnSpc>
              <a:spcBef>
                <a:spcPts val="600"/>
              </a:spcBef>
              <a:spcAft>
                <a:spcPts val="600"/>
              </a:spcAft>
              <a:buClr>
                <a:srgbClr val="000000"/>
              </a:buClr>
              <a:buSzPct val="100000"/>
            </a:pPr>
            <a:r>
              <a:rPr lang="en-US" sz="2800" kern="0" dirty="0">
                <a:cs typeface="Arial"/>
                <a:sym typeface="Arial"/>
              </a:rPr>
              <a:t>Implement a place-based strategy to </a:t>
            </a:r>
            <a:r>
              <a:rPr lang="en-US" sz="2800" u="sng" kern="0" dirty="0">
                <a:cs typeface="Arial"/>
                <a:sym typeface="Arial"/>
              </a:rPr>
              <a:t>advance and amplify the impact </a:t>
            </a:r>
            <a:r>
              <a:rPr lang="en-US" sz="2800" kern="0" dirty="0">
                <a:cs typeface="Arial"/>
                <a:sym typeface="Arial"/>
              </a:rPr>
              <a:t>of the Administration’s Investing in America (IIA) investments that:</a:t>
            </a:r>
          </a:p>
          <a:p>
            <a:pPr marL="1028700" lvl="1" indent="-457200">
              <a:lnSpc>
                <a:spcPct val="100000"/>
              </a:lnSpc>
              <a:spcBef>
                <a:spcPts val="600"/>
              </a:spcBef>
              <a:spcAft>
                <a:spcPts val="600"/>
              </a:spcAft>
              <a:buClr>
                <a:srgbClr val="000000"/>
              </a:buClr>
              <a:buSzPct val="100000"/>
              <a:buFont typeface="Arial" panose="020B0604020202020204" pitchFamily="34" charset="0"/>
              <a:buChar char="•"/>
            </a:pPr>
            <a:r>
              <a:rPr lang="en-US" sz="2800" kern="0" dirty="0">
                <a:cs typeface="Arial"/>
                <a:sym typeface="Arial"/>
              </a:rPr>
              <a:t>Creates good-paying jobs, including union jobs, and</a:t>
            </a:r>
          </a:p>
          <a:p>
            <a:pPr marL="1028700" lvl="1" indent="-457200">
              <a:lnSpc>
                <a:spcPct val="100000"/>
              </a:lnSpc>
              <a:spcBef>
                <a:spcPts val="600"/>
              </a:spcBef>
              <a:spcAft>
                <a:spcPts val="600"/>
              </a:spcAft>
              <a:buClr>
                <a:srgbClr val="000000"/>
              </a:buClr>
              <a:buSzPct val="100000"/>
              <a:buFont typeface="Arial" panose="020B0604020202020204" pitchFamily="34" charset="0"/>
              <a:buChar char="•"/>
            </a:pPr>
            <a:r>
              <a:rPr lang="en-US" sz="2800" kern="0" dirty="0">
                <a:cs typeface="Arial"/>
                <a:sym typeface="Arial"/>
              </a:rPr>
              <a:t>Builds equitable pathways to these jobs for all communities, including:</a:t>
            </a:r>
          </a:p>
          <a:p>
            <a:pPr marL="1485900" lvl="2" indent="-457200">
              <a:lnSpc>
                <a:spcPct val="100000"/>
              </a:lnSpc>
              <a:spcBef>
                <a:spcPts val="600"/>
              </a:spcBef>
              <a:spcAft>
                <a:spcPts val="600"/>
              </a:spcAft>
              <a:buClr>
                <a:srgbClr val="000000"/>
              </a:buClr>
              <a:buSzPct val="100000"/>
              <a:buFont typeface="Courier New" panose="02070309020205020404" pitchFamily="49" charset="0"/>
              <a:buChar char="o"/>
            </a:pPr>
            <a:r>
              <a:rPr lang="en-US" sz="2400" kern="0" dirty="0">
                <a:cs typeface="Arial"/>
                <a:sym typeface="Arial"/>
              </a:rPr>
              <a:t>Women,</a:t>
            </a:r>
          </a:p>
          <a:p>
            <a:pPr marL="1485900" lvl="2" indent="-457200">
              <a:lnSpc>
                <a:spcPct val="100000"/>
              </a:lnSpc>
              <a:spcBef>
                <a:spcPts val="600"/>
              </a:spcBef>
              <a:spcAft>
                <a:spcPts val="600"/>
              </a:spcAft>
              <a:buClr>
                <a:srgbClr val="000000"/>
              </a:buClr>
              <a:buSzPct val="100000"/>
              <a:buFont typeface="Courier New" panose="02070309020205020404" pitchFamily="49" charset="0"/>
              <a:buChar char="o"/>
            </a:pPr>
            <a:r>
              <a:rPr lang="en-US" sz="2400" kern="0" dirty="0">
                <a:cs typeface="Arial"/>
                <a:sym typeface="Arial"/>
              </a:rPr>
              <a:t>People of color,</a:t>
            </a:r>
          </a:p>
          <a:p>
            <a:pPr marL="1485900" lvl="2" indent="-457200">
              <a:lnSpc>
                <a:spcPct val="100000"/>
              </a:lnSpc>
              <a:spcBef>
                <a:spcPts val="600"/>
              </a:spcBef>
              <a:spcAft>
                <a:spcPts val="600"/>
              </a:spcAft>
              <a:buClr>
                <a:srgbClr val="000000"/>
              </a:buClr>
              <a:buSzPct val="100000"/>
              <a:buFont typeface="Courier New" panose="02070309020205020404" pitchFamily="49" charset="0"/>
              <a:buChar char="o"/>
            </a:pPr>
            <a:r>
              <a:rPr lang="en-US" sz="2400" kern="0" dirty="0">
                <a:cs typeface="Arial"/>
                <a:sym typeface="Arial"/>
              </a:rPr>
              <a:t>Justice-impacted individuals, and </a:t>
            </a:r>
          </a:p>
          <a:p>
            <a:pPr marL="1485900" lvl="2" indent="-457200">
              <a:lnSpc>
                <a:spcPct val="100000"/>
              </a:lnSpc>
              <a:spcBef>
                <a:spcPts val="600"/>
              </a:spcBef>
              <a:spcAft>
                <a:spcPts val="600"/>
              </a:spcAft>
              <a:buClr>
                <a:srgbClr val="000000"/>
              </a:buClr>
              <a:buSzPct val="100000"/>
              <a:buFont typeface="Courier New" panose="02070309020205020404" pitchFamily="49" charset="0"/>
              <a:buChar char="o"/>
            </a:pPr>
            <a:r>
              <a:rPr lang="en-US" sz="2400" kern="0" dirty="0">
                <a:cs typeface="Arial"/>
                <a:sym typeface="Arial"/>
              </a:rPr>
              <a:t>People with disabilities</a:t>
            </a: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spTree>
    <p:extLst>
      <p:ext uri="{BB962C8B-B14F-4D97-AF65-F5344CB8AC3E}">
        <p14:creationId xmlns:p14="http://schemas.microsoft.com/office/powerpoint/2010/main" val="2538976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803B57-296E-4FC0-BF34-CAAEE08F2623}"/>
              </a:ext>
            </a:extLst>
          </p:cNvPr>
          <p:cNvSpPr>
            <a:spLocks noGrp="1"/>
          </p:cNvSpPr>
          <p:nvPr>
            <p:ph type="ftr" sz="quarter" idx="11"/>
          </p:nvPr>
        </p:nvSpPr>
        <p:spPr/>
        <p:txBody>
          <a:bodyPr/>
          <a:lstStyle/>
          <a:p>
            <a:r>
              <a:rPr lang="en-US"/>
              <a:t>DRAFT // DO NOT CIRCULATE</a:t>
            </a:r>
          </a:p>
        </p:txBody>
      </p:sp>
      <p:sp>
        <p:nvSpPr>
          <p:cNvPr id="3" name="Slide Number Placeholder 2">
            <a:extLst>
              <a:ext uri="{FF2B5EF4-FFF2-40B4-BE49-F238E27FC236}">
                <a16:creationId xmlns:a16="http://schemas.microsoft.com/office/drawing/2014/main" id="{8F47FD33-43D5-4F93-A6C7-49241752E510}"/>
              </a:ext>
            </a:extLst>
          </p:cNvPr>
          <p:cNvSpPr>
            <a:spLocks noGrp="1"/>
          </p:cNvSpPr>
          <p:nvPr>
            <p:ph type="sldNum" sz="quarter" idx="12"/>
          </p:nvPr>
        </p:nvSpPr>
        <p:spPr/>
        <p:txBody>
          <a:bodyPr/>
          <a:lstStyle/>
          <a:p>
            <a:fld id="{4514DA5A-76EA-4331-B27C-4809714BFA63}" type="slidenum">
              <a:rPr lang="en-US" smtClean="0"/>
              <a:t>20</a:t>
            </a:fld>
            <a:endParaRPr lang="en-US"/>
          </a:p>
        </p:txBody>
      </p:sp>
      <p:graphicFrame>
        <p:nvGraphicFramePr>
          <p:cNvPr id="6" name="Table 6">
            <a:extLst>
              <a:ext uri="{FF2B5EF4-FFF2-40B4-BE49-F238E27FC236}">
                <a16:creationId xmlns:a16="http://schemas.microsoft.com/office/drawing/2014/main" id="{7FB8A9EB-8288-4C0D-9CBB-ED5D91E37CA6}"/>
              </a:ext>
            </a:extLst>
          </p:cNvPr>
          <p:cNvGraphicFramePr>
            <a:graphicFrameLocks noGrp="1"/>
          </p:cNvGraphicFramePr>
          <p:nvPr/>
        </p:nvGraphicFramePr>
        <p:xfrm>
          <a:off x="0" y="1"/>
          <a:ext cx="12192000" cy="6857999"/>
        </p:xfrm>
        <a:graphic>
          <a:graphicData uri="http://schemas.openxmlformats.org/drawingml/2006/table">
            <a:tbl>
              <a:tblPr firstRow="1" bandRow="1">
                <a:tableStyleId>{00A15C55-8517-42AA-B614-E9B94910E393}</a:tableStyleId>
              </a:tblPr>
              <a:tblGrid>
                <a:gridCol w="3336053">
                  <a:extLst>
                    <a:ext uri="{9D8B030D-6E8A-4147-A177-3AD203B41FA5}">
                      <a16:colId xmlns:a16="http://schemas.microsoft.com/office/drawing/2014/main" val="76671019"/>
                    </a:ext>
                  </a:extLst>
                </a:gridCol>
                <a:gridCol w="6388392">
                  <a:extLst>
                    <a:ext uri="{9D8B030D-6E8A-4147-A177-3AD203B41FA5}">
                      <a16:colId xmlns:a16="http://schemas.microsoft.com/office/drawing/2014/main" val="1963670202"/>
                    </a:ext>
                  </a:extLst>
                </a:gridCol>
                <a:gridCol w="2467555">
                  <a:extLst>
                    <a:ext uri="{9D8B030D-6E8A-4147-A177-3AD203B41FA5}">
                      <a16:colId xmlns:a16="http://schemas.microsoft.com/office/drawing/2014/main" val="2833041274"/>
                    </a:ext>
                  </a:extLst>
                </a:gridCol>
              </a:tblGrid>
              <a:tr h="900594">
                <a:tc>
                  <a:txBody>
                    <a:bodyPr/>
                    <a:lstStyle/>
                    <a:p>
                      <a:pPr algn="ctr"/>
                      <a:r>
                        <a:rPr lang="en-US" sz="1600"/>
                        <a:t>Location</a:t>
                      </a:r>
                    </a:p>
                  </a:txBody>
                  <a:tcPr marL="82296" marR="82296" marT="41148" marB="41148" anchor="ctr">
                    <a:solidFill>
                      <a:srgbClr val="4472C4"/>
                    </a:solidFill>
                  </a:tcPr>
                </a:tc>
                <a:tc>
                  <a:txBody>
                    <a:bodyPr/>
                    <a:lstStyle/>
                    <a:p>
                      <a:pPr algn="ctr"/>
                      <a:r>
                        <a:rPr lang="en-US" sz="1600"/>
                        <a:t>State of Play </a:t>
                      </a:r>
                    </a:p>
                  </a:txBody>
                  <a:tcPr marL="82296" marR="82296" marT="41148" marB="41148" anchor="ctr">
                    <a:solidFill>
                      <a:srgbClr val="4472C4"/>
                    </a:solidFill>
                  </a:tcPr>
                </a:tc>
                <a:tc>
                  <a:txBody>
                    <a:bodyPr/>
                    <a:lstStyle/>
                    <a:p>
                      <a:pPr algn="ctr"/>
                      <a:r>
                        <a:rPr lang="en-US" sz="1600"/>
                        <a:t>Opportunities for Additional Collaboration</a:t>
                      </a:r>
                    </a:p>
                  </a:txBody>
                  <a:tcPr marL="82296" marR="82296" marT="41148" marB="41148" anchor="ctr">
                    <a:solidFill>
                      <a:srgbClr val="4472C4"/>
                    </a:solidFill>
                  </a:tcPr>
                </a:tc>
                <a:extLst>
                  <a:ext uri="{0D108BD9-81ED-4DB2-BD59-A6C34878D82A}">
                    <a16:rowId xmlns:a16="http://schemas.microsoft.com/office/drawing/2014/main" val="3543954488"/>
                  </a:ext>
                </a:extLst>
              </a:tr>
              <a:tr h="5957405">
                <a:tc>
                  <a:txBody>
                    <a:bodyPr/>
                    <a:lstStyle/>
                    <a:p>
                      <a:r>
                        <a:rPr lang="en-US" sz="1200" b="1">
                          <a:latin typeface="+mn-lt"/>
                        </a:rPr>
                        <a:t>Atlanta, GA</a:t>
                      </a:r>
                    </a:p>
                    <a:p>
                      <a:endParaRPr lang="en-US" sz="1100" b="1">
                        <a:latin typeface="+mn-lt"/>
                      </a:endParaRPr>
                    </a:p>
                    <a:p>
                      <a:pPr lvl="0">
                        <a:buNone/>
                      </a:pPr>
                      <a:r>
                        <a:rPr lang="en-US" sz="1100" b="0" u="sng" kern="1200">
                          <a:solidFill>
                            <a:schemeClr val="dk1"/>
                          </a:solidFill>
                          <a:effectLst/>
                          <a:latin typeface="+mn-lt"/>
                        </a:rPr>
                        <a:t>Anchor partners:</a:t>
                      </a:r>
                      <a:endParaRPr lang="en-US" sz="1100" b="0" u="none" kern="1200">
                        <a:solidFill>
                          <a:schemeClr val="dk1"/>
                        </a:solidFill>
                        <a:effectLst/>
                        <a:latin typeface="+mn-lt"/>
                      </a:endParaRPr>
                    </a:p>
                    <a:p>
                      <a:pPr lvl="0">
                        <a:buNone/>
                      </a:pPr>
                      <a:endParaRPr lang="en-US" sz="1100" b="0" u="none" kern="1200">
                        <a:solidFill>
                          <a:schemeClr val="dk1"/>
                        </a:solidFill>
                        <a:effectLst/>
                        <a:latin typeface="+mn-lt"/>
                      </a:endParaRPr>
                    </a:p>
                    <a:p>
                      <a:pPr lvl="0">
                        <a:buNone/>
                      </a:pPr>
                      <a:r>
                        <a:rPr lang="en-US" sz="1100" b="0" u="none" kern="1200">
                          <a:solidFill>
                            <a:schemeClr val="dk1"/>
                          </a:solidFill>
                          <a:effectLst/>
                          <a:latin typeface="+mn-lt"/>
                        </a:rPr>
                        <a:t>Atlanta Good Jobs Alliance</a:t>
                      </a:r>
                    </a:p>
                    <a:p>
                      <a:pPr lvl="0">
                        <a:buNone/>
                      </a:pPr>
                      <a:endParaRPr lang="en-US" sz="1200" b="0" u="sng" kern="1200">
                        <a:solidFill>
                          <a:srgbClr val="FF0000"/>
                        </a:solidFill>
                        <a:effectLst/>
                        <a:latin typeface="+mn-lt"/>
                      </a:endParaRPr>
                    </a:p>
                    <a:p>
                      <a:pPr marL="171450" lvl="0" indent="-171450">
                        <a:buFont typeface="Arial" panose="020B0604020202020204" pitchFamily="34" charset="0"/>
                        <a:buChar char="•"/>
                      </a:pPr>
                      <a:r>
                        <a:rPr lang="en-US" sz="1000" b="0" u="none" kern="1200">
                          <a:solidFill>
                            <a:schemeClr val="tx1"/>
                          </a:solidFill>
                          <a:effectLst/>
                          <a:latin typeface="+mn-lt"/>
                        </a:rPr>
                        <a:t>Georgia STAND-UP: Deborah Scott, </a:t>
                      </a:r>
                      <a:r>
                        <a:rPr lang="en-US" sz="1000" b="0" u="none" kern="1200">
                          <a:solidFill>
                            <a:schemeClr val="tx1"/>
                          </a:solidFill>
                          <a:effectLst/>
                          <a:latin typeface="+mn-lt"/>
                          <a:hlinkClick r:id="rId3"/>
                        </a:rPr>
                        <a:t>dscott@georgiastandup.org</a:t>
                      </a:r>
                      <a:r>
                        <a:rPr lang="en-US" sz="1000" b="0" u="none" kern="1200">
                          <a:solidFill>
                            <a:schemeClr val="tx1"/>
                          </a:solidFill>
                          <a:effectLst/>
                          <a:latin typeface="+mn-lt"/>
                        </a:rPr>
                        <a:t> </a:t>
                      </a:r>
                    </a:p>
                    <a:p>
                      <a:pPr marL="171450" lvl="0" indent="-171450">
                        <a:buFont typeface="Arial" panose="020B0604020202020204" pitchFamily="34" charset="0"/>
                        <a:buChar char="•"/>
                      </a:pPr>
                      <a:endParaRPr lang="en-US" sz="1000" b="0" u="none" kern="1200">
                        <a:solidFill>
                          <a:schemeClr val="dk1"/>
                        </a:solidFill>
                        <a:effectLst/>
                        <a:latin typeface="+mn-lt"/>
                      </a:endParaRPr>
                    </a:p>
                    <a:p>
                      <a:pPr marL="171450" lvl="0" indent="-171450">
                        <a:buFont typeface="Arial" panose="020B0604020202020204" pitchFamily="34" charset="0"/>
                        <a:buChar char="•"/>
                      </a:pPr>
                      <a:r>
                        <a:rPr lang="en-US" sz="1000" b="0" u="none" kern="1200">
                          <a:solidFill>
                            <a:schemeClr val="dk1"/>
                          </a:solidFill>
                          <a:effectLst/>
                          <a:latin typeface="+mn-lt"/>
                        </a:rPr>
                        <a:t>Georgia AFL-CIO: Yvonne Brooks, </a:t>
                      </a:r>
                      <a:r>
                        <a:rPr lang="en-US" sz="1000" b="0" u="none" kern="1200">
                          <a:solidFill>
                            <a:schemeClr val="dk1"/>
                          </a:solidFill>
                          <a:effectLst/>
                          <a:latin typeface="+mn-lt"/>
                          <a:hlinkClick r:id="rId4"/>
                        </a:rPr>
                        <a:t>yrobinson@georgiaunions.org</a:t>
                      </a:r>
                      <a:r>
                        <a:rPr lang="en-US" sz="1000" b="0" u="none" kern="1200">
                          <a:solidFill>
                            <a:schemeClr val="dk1"/>
                          </a:solidFill>
                          <a:effectLst/>
                          <a:latin typeface="+mn-lt"/>
                        </a:rPr>
                        <a:t> </a:t>
                      </a:r>
                    </a:p>
                    <a:p>
                      <a:pPr marL="171450" lvl="0" indent="-171450">
                        <a:buFont typeface="Arial" panose="020B0604020202020204" pitchFamily="34" charset="0"/>
                        <a:buChar char="•"/>
                      </a:pPr>
                      <a:endParaRPr lang="en-US" sz="1000" b="0" u="none" kern="1200">
                        <a:solidFill>
                          <a:schemeClr val="dk1"/>
                        </a:solidFill>
                        <a:effectLst/>
                        <a:latin typeface="+mn-lt"/>
                      </a:endParaRPr>
                    </a:p>
                    <a:p>
                      <a:pPr marL="171450" lvl="0" indent="-171450">
                        <a:buFont typeface="Arial" panose="020B0604020202020204" pitchFamily="34" charset="0"/>
                        <a:buChar char="•"/>
                      </a:pPr>
                      <a:r>
                        <a:rPr lang="en-US" sz="1000" b="0" u="none" kern="1200">
                          <a:solidFill>
                            <a:schemeClr val="dk1"/>
                          </a:solidFill>
                          <a:effectLst/>
                          <a:latin typeface="+mn-lt"/>
                        </a:rPr>
                        <a:t>Atlanta North Georgia Labor Council: Sandra Williams, </a:t>
                      </a:r>
                      <a:r>
                        <a:rPr lang="en-US" sz="1000" b="0" u="none" kern="1200">
                          <a:solidFill>
                            <a:schemeClr val="dk1"/>
                          </a:solidFill>
                          <a:effectLst/>
                          <a:latin typeface="+mn-lt"/>
                          <a:hlinkClick r:id="rId5"/>
                        </a:rPr>
                        <a:t>swilliams@rwdsu.org</a:t>
                      </a:r>
                      <a:r>
                        <a:rPr lang="en-US" sz="1000" b="0" u="none" kern="1200">
                          <a:solidFill>
                            <a:schemeClr val="dk1"/>
                          </a:solidFill>
                          <a:effectLst/>
                          <a:latin typeface="+mn-lt"/>
                        </a:rPr>
                        <a:t> </a:t>
                      </a:r>
                    </a:p>
                    <a:p>
                      <a:pPr marL="171450" lvl="0" indent="-171450">
                        <a:buFont typeface="Arial" panose="020B0604020202020204" pitchFamily="34" charset="0"/>
                        <a:buChar char="•"/>
                      </a:pPr>
                      <a:endParaRPr lang="en-US" sz="1050" b="0" u="none" kern="1200">
                        <a:solidFill>
                          <a:schemeClr val="dk1"/>
                        </a:solidFill>
                        <a:effectLst/>
                        <a:latin typeface="+mn-lt"/>
                      </a:endParaRPr>
                    </a:p>
                    <a:p>
                      <a:pPr marL="0" lvl="0" indent="0">
                        <a:buNone/>
                      </a:pPr>
                      <a:r>
                        <a:rPr lang="en-US" sz="1050" b="0" u="sng" kern="1200">
                          <a:solidFill>
                            <a:schemeClr val="dk1"/>
                          </a:solidFill>
                          <a:effectLst/>
                          <a:latin typeface="+mn-lt"/>
                        </a:rPr>
                        <a:t>Additional partners that offer pre-apprenticeship, other workforce training programs, and supportive services:</a:t>
                      </a:r>
                    </a:p>
                    <a:p>
                      <a:pPr marL="0" lvl="0" indent="0">
                        <a:buNone/>
                      </a:pPr>
                      <a:endParaRPr lang="en-US" sz="1000" b="0" u="sng" kern="1200">
                        <a:solidFill>
                          <a:schemeClr val="dk1"/>
                        </a:solidFill>
                        <a:effectLst/>
                        <a:latin typeface="+mn-lt"/>
                      </a:endParaRPr>
                    </a:p>
                    <a:p>
                      <a:pPr marL="171450" lvl="0" indent="-171450">
                        <a:buFont typeface="Arial" panose="020B0604020202020204" pitchFamily="34" charset="0"/>
                        <a:buChar char="•"/>
                      </a:pPr>
                      <a:r>
                        <a:rPr lang="en-US" sz="1000" b="0" u="none" kern="1200">
                          <a:solidFill>
                            <a:schemeClr val="dk1"/>
                          </a:solidFill>
                          <a:effectLst/>
                          <a:latin typeface="+mn-lt"/>
                        </a:rPr>
                        <a:t>Goodwill of North Georgia: Nicole Hardin </a:t>
                      </a:r>
                      <a:r>
                        <a:rPr lang="en-US" sz="1000" b="0" u="none" kern="1200">
                          <a:solidFill>
                            <a:schemeClr val="dk1"/>
                          </a:solidFill>
                          <a:effectLst/>
                          <a:latin typeface="+mn-lt"/>
                          <a:hlinkClick r:id="rId6"/>
                        </a:rPr>
                        <a:t>Nhardin@ging.org</a:t>
                      </a:r>
                      <a:r>
                        <a:rPr lang="en-US" sz="1000" b="0" u="none" kern="1200">
                          <a:solidFill>
                            <a:schemeClr val="dk1"/>
                          </a:solidFill>
                          <a:effectLst/>
                          <a:latin typeface="+mn-lt"/>
                        </a:rPr>
                        <a:t>  </a:t>
                      </a:r>
                    </a:p>
                    <a:p>
                      <a:pPr marL="0" lvl="0" indent="0">
                        <a:buNone/>
                      </a:pPr>
                      <a:endParaRPr lang="en-US" sz="1000" b="0" u="none" kern="1200">
                        <a:solidFill>
                          <a:schemeClr val="dk1"/>
                        </a:solidFill>
                        <a:effectLst/>
                        <a:latin typeface="+mn-lt"/>
                      </a:endParaRPr>
                    </a:p>
                    <a:p>
                      <a:pPr marL="171450" lvl="0" indent="-171450">
                        <a:buFont typeface="Arial" panose="020B0604020202020204" pitchFamily="34" charset="0"/>
                        <a:buChar char="•"/>
                      </a:pPr>
                      <a:r>
                        <a:rPr lang="en-US" sz="1000" b="0" u="none" kern="1200">
                          <a:solidFill>
                            <a:schemeClr val="dk1"/>
                          </a:solidFill>
                          <a:effectLst/>
                          <a:latin typeface="+mn-lt"/>
                        </a:rPr>
                        <a:t>City of Refuge: Jeannie Ross, </a:t>
                      </a:r>
                      <a:r>
                        <a:rPr lang="en-US" sz="1000" b="0" u="none" kern="1200">
                          <a:solidFill>
                            <a:schemeClr val="dk1"/>
                          </a:solidFill>
                          <a:effectLst/>
                          <a:latin typeface="+mn-lt"/>
                          <a:hlinkClick r:id="rId7"/>
                        </a:rPr>
                        <a:t>jross@cityofrefugeatl.org</a:t>
                      </a:r>
                      <a:r>
                        <a:rPr lang="en-US" sz="1000" b="0" u="none" kern="1200">
                          <a:solidFill>
                            <a:schemeClr val="dk1"/>
                          </a:solidFill>
                          <a:effectLst/>
                          <a:latin typeface="+mn-lt"/>
                        </a:rPr>
                        <a:t> </a:t>
                      </a:r>
                    </a:p>
                    <a:p>
                      <a:pPr marL="171450" lvl="0" indent="-171450">
                        <a:buFont typeface="Arial" panose="020B0604020202020204" pitchFamily="34" charset="0"/>
                        <a:buChar char="•"/>
                      </a:pPr>
                      <a:endParaRPr lang="en-US" sz="1000" b="0" u="none" kern="1200">
                        <a:solidFill>
                          <a:schemeClr val="dk1"/>
                        </a:solidFill>
                        <a:effectLst/>
                        <a:latin typeface="+mn-lt"/>
                      </a:endParaRPr>
                    </a:p>
                    <a:p>
                      <a:pPr marL="171450" lvl="0" indent="-171450">
                        <a:buFont typeface="Arial" panose="020B0604020202020204" pitchFamily="34" charset="0"/>
                        <a:buChar char="•"/>
                      </a:pPr>
                      <a:r>
                        <a:rPr lang="en-US" sz="1000" b="0" u="none" kern="1200">
                          <a:solidFill>
                            <a:schemeClr val="dk1"/>
                          </a:solidFill>
                          <a:effectLst/>
                          <a:latin typeface="+mn-lt"/>
                        </a:rPr>
                        <a:t>YMCA: Jared Guyer, </a:t>
                      </a:r>
                      <a:r>
                        <a:rPr lang="en-US" sz="1000" b="0" u="none" kern="1200">
                          <a:solidFill>
                            <a:schemeClr val="dk1"/>
                          </a:solidFill>
                          <a:effectLst/>
                          <a:latin typeface="+mn-lt"/>
                          <a:hlinkClick r:id="rId8"/>
                        </a:rPr>
                        <a:t>JaredG@ymcaatlanta.org</a:t>
                      </a:r>
                      <a:r>
                        <a:rPr lang="en-US" sz="1000" b="0" u="none" kern="1200">
                          <a:solidFill>
                            <a:schemeClr val="dk1"/>
                          </a:solidFill>
                          <a:effectLst/>
                          <a:latin typeface="+mn-lt"/>
                        </a:rPr>
                        <a:t>   </a:t>
                      </a:r>
                      <a:endParaRPr lang="en-US"/>
                    </a:p>
                    <a:p>
                      <a:endParaRPr lang="en-US" sz="1200" b="1">
                        <a:latin typeface="+mn-lt"/>
                      </a:endParaRPr>
                    </a:p>
                  </a:txBody>
                  <a:tcPr marL="82296" marR="82296" marT="41148" marB="41148">
                    <a:solidFill>
                      <a:srgbClr val="CFD5EA"/>
                    </a:solidFill>
                  </a:tcPr>
                </a:tc>
                <a:tc>
                  <a:txBody>
                    <a:bodyPr/>
                    <a:lstStyle/>
                    <a:p>
                      <a:pPr lvl="0">
                        <a:buNone/>
                      </a:pPr>
                      <a:endParaRPr lang="en-US" sz="1200" b="0" u="sng" kern="1200">
                        <a:solidFill>
                          <a:schemeClr val="dk1"/>
                        </a:solidFill>
                        <a:effectLst/>
                        <a:latin typeface="+mn-lt"/>
                      </a:endParaRPr>
                    </a:p>
                    <a:p>
                      <a:pPr lvl="0">
                        <a:buNone/>
                      </a:pPr>
                      <a:r>
                        <a:rPr lang="en-US" sz="1200" b="0" u="sng" kern="1200">
                          <a:solidFill>
                            <a:schemeClr val="dk1"/>
                          </a:solidFill>
                          <a:effectLst/>
                          <a:latin typeface="+mn-lt"/>
                        </a:rPr>
                        <a:t>Overview</a:t>
                      </a:r>
                      <a:r>
                        <a:rPr lang="en-US" sz="1200" b="0" u="none" kern="1200">
                          <a:solidFill>
                            <a:schemeClr val="dk1"/>
                          </a:solidFill>
                          <a:effectLst/>
                          <a:latin typeface="+mn-lt"/>
                        </a:rPr>
                        <a:t>: With support from DOL, the </a:t>
                      </a:r>
                      <a:r>
                        <a:rPr lang="en-US" sz="1200" b="0" u="none" strike="noStrike" noProof="0">
                          <a:latin typeface="+mn-lt"/>
                        </a:rPr>
                        <a:t>Atlanta Good Jobs Alliance, a community labor coalition, launched in Spring 2024. </a:t>
                      </a:r>
                      <a:r>
                        <a:rPr lang="en-US" sz="1200" b="0" i="0" u="none" strike="noStrike" noProof="0">
                          <a:solidFill>
                            <a:srgbClr val="000000"/>
                          </a:solidFill>
                          <a:latin typeface="Aptos"/>
                        </a:rPr>
                        <a:t>The Alliance is driving on-the-ground coordination and alignment so that the $4.4B in federal Investing in America (IIA) funds awarded to the Atlanta region create good union jobs for local workers from all communities including those historically shut out. </a:t>
                      </a:r>
                      <a:r>
                        <a:rPr lang="en-US" sz="1200" b="0" u="none" kern="1200">
                          <a:solidFill>
                            <a:schemeClr val="dk1"/>
                          </a:solidFill>
                          <a:effectLst/>
                          <a:latin typeface="+mn-lt"/>
                        </a:rPr>
                        <a:t>The Alliance is building a workforce development ecosystem to effectively implement federal dollars and prepare for upcoming World Cup and Super Bowl events to ensure good jobs and prevent community displacement.​</a:t>
                      </a:r>
                      <a:endParaRPr lang="en-US"/>
                    </a:p>
                    <a:p>
                      <a:pPr lvl="0">
                        <a:buNone/>
                      </a:pPr>
                      <a:endParaRPr lang="en-US" sz="1200" b="0" u="none" kern="1200">
                        <a:solidFill>
                          <a:schemeClr val="dk1"/>
                        </a:solidFill>
                        <a:effectLst/>
                        <a:latin typeface="+mn-lt"/>
                      </a:endParaRPr>
                    </a:p>
                    <a:p>
                      <a:pPr lvl="0">
                        <a:buNone/>
                      </a:pPr>
                      <a:r>
                        <a:rPr lang="en-US" sz="1200" b="0" u="sng" kern="1200">
                          <a:solidFill>
                            <a:schemeClr val="dk1"/>
                          </a:solidFill>
                          <a:effectLst/>
                          <a:latin typeface="+mn-lt"/>
                        </a:rPr>
                        <a:t>Federal investments/commitments</a:t>
                      </a:r>
                      <a:r>
                        <a:rPr lang="en-US" sz="1200" b="0" u="none" kern="1200">
                          <a:solidFill>
                            <a:schemeClr val="dk1"/>
                          </a:solidFill>
                          <a:effectLst/>
                          <a:latin typeface="+mn-lt"/>
                        </a:rPr>
                        <a:t>: </a:t>
                      </a:r>
                    </a:p>
                    <a:p>
                      <a:pPr marL="171450" lvl="0" indent="-171450">
                        <a:buFont typeface="Arial" panose="020B0604020202020204" pitchFamily="34" charset="0"/>
                        <a:buChar char="•"/>
                      </a:pPr>
                      <a:r>
                        <a:rPr lang="en-US" sz="1200" b="0" u="none" kern="1200">
                          <a:solidFill>
                            <a:schemeClr val="dk1"/>
                          </a:solidFill>
                          <a:effectLst/>
                          <a:latin typeface="+mn-lt"/>
                        </a:rPr>
                        <a:t>$4.4B in federal Investing in America funds awarded to the Atlanta region by the Biden-Harris Administration</a:t>
                      </a:r>
                    </a:p>
                    <a:p>
                      <a:pPr marL="171450" lvl="0" indent="-171450">
                        <a:buFont typeface="Arial" panose="020B0604020202020204" pitchFamily="34" charset="0"/>
                        <a:buChar char="•"/>
                      </a:pPr>
                      <a:r>
                        <a:rPr lang="en-US" sz="1200" b="0" u="none" kern="1200">
                          <a:solidFill>
                            <a:schemeClr val="dk1"/>
                          </a:solidFill>
                          <a:effectLst/>
                          <a:latin typeface="+mn-lt"/>
                        </a:rPr>
                        <a:t>DOL Good Jobs Alliance site </a:t>
                      </a:r>
                      <a:endParaRPr lang="en-US"/>
                    </a:p>
                    <a:p>
                      <a:pPr marL="171450" lvl="0" indent="-171450">
                        <a:buFont typeface="Arial" panose="020B0604020202020204" pitchFamily="34" charset="0"/>
                        <a:buChar char="•"/>
                      </a:pPr>
                      <a:r>
                        <a:rPr lang="en-US" sz="1200" b="0" u="none" kern="1200">
                          <a:solidFill>
                            <a:schemeClr val="dk1"/>
                          </a:solidFill>
                          <a:effectLst/>
                          <a:latin typeface="+mn-lt"/>
                        </a:rPr>
                        <a:t>Dept. of Energy RAMP Fellow in Georgia</a:t>
                      </a:r>
                    </a:p>
                    <a:p>
                      <a:pPr lvl="0">
                        <a:buNone/>
                      </a:pPr>
                      <a:endParaRPr lang="en-US" sz="1200" b="0" u="none" kern="1200">
                        <a:solidFill>
                          <a:schemeClr val="dk1"/>
                        </a:solidFill>
                        <a:effectLst/>
                        <a:latin typeface="+mn-lt"/>
                      </a:endParaRPr>
                    </a:p>
                    <a:p>
                      <a:pPr marL="0" lvl="0" indent="0">
                        <a:buNone/>
                      </a:pPr>
                      <a:r>
                        <a:rPr lang="en-US" sz="1200" b="0" i="0" u="sng" strike="noStrike" kern="1200" noProof="0">
                          <a:solidFill>
                            <a:schemeClr val="dk1"/>
                          </a:solidFill>
                          <a:effectLst/>
                          <a:latin typeface="+mn-lt"/>
                        </a:rPr>
                        <a:t>Success stories: </a:t>
                      </a:r>
                      <a:endParaRPr lang="en-US" sz="1200" b="0" i="0" u="none" strike="noStrike" kern="1200" noProof="0">
                        <a:solidFill>
                          <a:srgbClr val="000000"/>
                        </a:solidFill>
                        <a:effectLst/>
                        <a:latin typeface="+mn-lt"/>
                      </a:endParaRPr>
                    </a:p>
                    <a:p>
                      <a:pPr marL="171450" lvl="0" indent="-171450">
                        <a:buClr>
                          <a:srgbClr val="000000"/>
                        </a:buClr>
                        <a:buFont typeface="Arial,Sans-Serif"/>
                        <a:buChar char="•"/>
                      </a:pPr>
                      <a:r>
                        <a:rPr lang="en-US" sz="1200" b="0" i="0" u="none" strike="noStrike" kern="1200" noProof="0">
                          <a:solidFill>
                            <a:schemeClr val="dk1"/>
                          </a:solidFill>
                          <a:effectLst/>
                          <a:latin typeface="+mn-lt"/>
                        </a:rPr>
                        <a:t>Georgia AFL-CIO, Atlanta North GA Labor Council, and Georgia Building Trades have agreed to guarantee direct entry to participants (mainly women of color) completing Georgia Stand Up's pre-apprenticeship program. </a:t>
                      </a:r>
                      <a:endParaRPr lang="en-US" sz="1200" b="0" i="0" u="none" strike="noStrike" kern="1200" noProof="0">
                        <a:solidFill>
                          <a:srgbClr val="000000"/>
                        </a:solidFill>
                        <a:effectLst/>
                        <a:latin typeface="+mn-lt"/>
                      </a:endParaRPr>
                    </a:p>
                    <a:p>
                      <a:pPr marL="171450" lvl="0" indent="-171450">
                        <a:buClr>
                          <a:srgbClr val="000000"/>
                        </a:buClr>
                        <a:buFont typeface="Arial,Sans-Serif"/>
                        <a:buChar char="•"/>
                      </a:pPr>
                      <a:r>
                        <a:rPr lang="en-US" sz="1200" b="0" i="0" u="none" strike="noStrike" kern="1200" noProof="0">
                          <a:solidFill>
                            <a:schemeClr val="dk1"/>
                          </a:solidFill>
                          <a:effectLst/>
                          <a:latin typeface="+mn-lt"/>
                        </a:rPr>
                        <a:t>City of Atlanta has adopted DOL Good Jobs Principles, committing to increasing the city employee minimum wage, expanding Ban the Box protections., and implementing additional good jobs strategies. </a:t>
                      </a:r>
                      <a:endParaRPr lang="en-US" sz="1200">
                        <a:latin typeface="+mn-lt"/>
                      </a:endParaRPr>
                    </a:p>
                    <a:p>
                      <a:pPr marL="0" lvl="0" indent="0">
                        <a:buClr>
                          <a:srgbClr val="000000"/>
                        </a:buClr>
                        <a:buNone/>
                      </a:pPr>
                      <a:endParaRPr lang="en-US" sz="1200" b="0" u="sng" kern="1200">
                        <a:solidFill>
                          <a:schemeClr val="dk1"/>
                        </a:solidFill>
                        <a:effectLst/>
                        <a:latin typeface="+mn-lt"/>
                      </a:endParaRPr>
                    </a:p>
                    <a:p>
                      <a:pPr marL="0" lvl="0" indent="0">
                        <a:buNone/>
                      </a:pPr>
                      <a:r>
                        <a:rPr lang="en-US" sz="1200" b="0" u="sng" kern="1200">
                          <a:solidFill>
                            <a:schemeClr val="dk1"/>
                          </a:solidFill>
                          <a:effectLst/>
                          <a:latin typeface="+mn-lt"/>
                        </a:rPr>
                        <a:t>Philanthropic investments</a:t>
                      </a:r>
                      <a:r>
                        <a:rPr lang="en-US" sz="1200" b="0" u="none" kern="1200">
                          <a:solidFill>
                            <a:schemeClr val="dk1"/>
                          </a:solidFill>
                          <a:effectLst/>
                          <a:latin typeface="+mn-lt"/>
                        </a:rPr>
                        <a:t>: No philanthropic investment yet. </a:t>
                      </a:r>
                      <a:endParaRPr lang="en-US" sz="1200">
                        <a:latin typeface="+mn-lt"/>
                      </a:endParaRPr>
                    </a:p>
                    <a:p>
                      <a:pPr lvl="0">
                        <a:buNone/>
                      </a:pPr>
                      <a:endParaRPr lang="en-US" sz="1200" b="0" u="none" kern="1200">
                        <a:solidFill>
                          <a:schemeClr val="dk1"/>
                        </a:solidFill>
                        <a:effectLst/>
                        <a:latin typeface="+mn-lt"/>
                      </a:endParaRPr>
                    </a:p>
                    <a:p>
                      <a:pPr marL="0" lvl="0" indent="0">
                        <a:buFont typeface="Arial" panose="020B0604020202020204" pitchFamily="34" charset="0"/>
                        <a:buNone/>
                      </a:pPr>
                      <a:endParaRPr lang="en-US" sz="1200" b="0" u="none" kern="1200">
                        <a:solidFill>
                          <a:schemeClr val="dk1"/>
                        </a:solidFill>
                        <a:effectLst/>
                        <a:latin typeface="+mn-lt"/>
                      </a:endParaRPr>
                    </a:p>
                    <a:p>
                      <a:pPr marL="0" lvl="0" indent="0">
                        <a:buFont typeface="Arial" panose="020B0604020202020204" pitchFamily="34" charset="0"/>
                        <a:buNone/>
                      </a:pPr>
                      <a:endParaRPr lang="en-US" sz="1200" b="0" u="sng" kern="1200">
                        <a:solidFill>
                          <a:schemeClr val="dk1"/>
                        </a:solidFill>
                        <a:effectLst/>
                        <a:latin typeface="+mn-lt"/>
                      </a:endParaRPr>
                    </a:p>
                  </a:txBody>
                  <a:tcPr marL="82296" marR="82296" marT="41148" marB="41148">
                    <a:solidFill>
                      <a:srgbClr val="CFD5EA"/>
                    </a:solidFill>
                  </a:tcPr>
                </a:tc>
                <a:tc>
                  <a:txBody>
                    <a:bodyPr/>
                    <a:lstStyle/>
                    <a:p>
                      <a:pPr marL="0" lvl="0" indent="0" algn="l">
                        <a:lnSpc>
                          <a:spcPct val="100000"/>
                        </a:lnSpc>
                        <a:spcBef>
                          <a:spcPts val="0"/>
                        </a:spcBef>
                        <a:spcAft>
                          <a:spcPts val="0"/>
                        </a:spcAft>
                        <a:buFont typeface="Arial"/>
                        <a:buNone/>
                      </a:pPr>
                      <a:endParaRPr lang="en-US" sz="1200" b="0" u="none" strike="noStrike" noProof="0">
                        <a:solidFill>
                          <a:schemeClr val="tx1"/>
                        </a:solidFill>
                        <a:latin typeface="+mn-lt"/>
                      </a:endParaRPr>
                    </a:p>
                    <a:p>
                      <a:pPr marL="0" lvl="0" indent="0" algn="l">
                        <a:lnSpc>
                          <a:spcPct val="100000"/>
                        </a:lnSpc>
                        <a:spcBef>
                          <a:spcPts val="0"/>
                        </a:spcBef>
                        <a:spcAft>
                          <a:spcPts val="0"/>
                        </a:spcAft>
                        <a:buFont typeface="Arial"/>
                        <a:buNone/>
                      </a:pPr>
                      <a:r>
                        <a:rPr lang="en-US" sz="1200" b="0" u="none" strike="noStrike" noProof="0">
                          <a:solidFill>
                            <a:schemeClr val="tx1"/>
                          </a:solidFill>
                          <a:latin typeface="+mn-lt"/>
                        </a:rPr>
                        <a:t>(1) Additional operations support (personnel) to sustain and staff the Atlanta Good Jobs Alliance and programmatic resources to provide pre-/apprenticeship / training programs and supportive services. </a:t>
                      </a:r>
                      <a:endParaRPr lang="en-US" sz="1200" b="1" u="none" strike="noStrike" noProof="0">
                        <a:solidFill>
                          <a:schemeClr val="accent5"/>
                        </a:solidFill>
                        <a:latin typeface="+mn-lt"/>
                      </a:endParaRPr>
                    </a:p>
                  </a:txBody>
                  <a:tcPr marL="82296" marR="82296" marT="41148" marB="41148">
                    <a:solidFill>
                      <a:srgbClr val="CFD5EA"/>
                    </a:solidFill>
                  </a:tcPr>
                </a:tc>
                <a:extLst>
                  <a:ext uri="{0D108BD9-81ED-4DB2-BD59-A6C34878D82A}">
                    <a16:rowId xmlns:a16="http://schemas.microsoft.com/office/drawing/2014/main" val="1130949504"/>
                  </a:ext>
                </a:extLst>
              </a:tr>
            </a:tbl>
          </a:graphicData>
        </a:graphic>
      </p:graphicFrame>
    </p:spTree>
    <p:extLst>
      <p:ext uri="{BB962C8B-B14F-4D97-AF65-F5344CB8AC3E}">
        <p14:creationId xmlns:p14="http://schemas.microsoft.com/office/powerpoint/2010/main" val="428916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803B57-296E-4FC0-BF34-CAAEE08F26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DRAFT // DO NOT CIRCULATE</a:t>
            </a:r>
          </a:p>
        </p:txBody>
      </p:sp>
      <p:sp>
        <p:nvSpPr>
          <p:cNvPr id="3" name="Slide Number Placeholder 2">
            <a:extLst>
              <a:ext uri="{FF2B5EF4-FFF2-40B4-BE49-F238E27FC236}">
                <a16:creationId xmlns:a16="http://schemas.microsoft.com/office/drawing/2014/main" id="{8F47FD33-43D5-4F93-A6C7-49241752E5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4DA5A-76EA-4331-B27C-4809714BFA6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6" name="Table 6">
            <a:extLst>
              <a:ext uri="{FF2B5EF4-FFF2-40B4-BE49-F238E27FC236}">
                <a16:creationId xmlns:a16="http://schemas.microsoft.com/office/drawing/2014/main" id="{7FB8A9EB-8288-4C0D-9CBB-ED5D91E37CA6}"/>
              </a:ext>
            </a:extLst>
          </p:cNvPr>
          <p:cNvGraphicFramePr>
            <a:graphicFrameLocks noGrp="1"/>
          </p:cNvGraphicFramePr>
          <p:nvPr/>
        </p:nvGraphicFramePr>
        <p:xfrm>
          <a:off x="0" y="1"/>
          <a:ext cx="12192000" cy="6857999"/>
        </p:xfrm>
        <a:graphic>
          <a:graphicData uri="http://schemas.openxmlformats.org/drawingml/2006/table">
            <a:tbl>
              <a:tblPr firstRow="1" bandRow="1">
                <a:tableStyleId>{00A15C55-8517-42AA-B614-E9B94910E393}</a:tableStyleId>
              </a:tblPr>
              <a:tblGrid>
                <a:gridCol w="2291024">
                  <a:extLst>
                    <a:ext uri="{9D8B030D-6E8A-4147-A177-3AD203B41FA5}">
                      <a16:colId xmlns:a16="http://schemas.microsoft.com/office/drawing/2014/main" val="76671019"/>
                    </a:ext>
                  </a:extLst>
                </a:gridCol>
                <a:gridCol w="7433421">
                  <a:extLst>
                    <a:ext uri="{9D8B030D-6E8A-4147-A177-3AD203B41FA5}">
                      <a16:colId xmlns:a16="http://schemas.microsoft.com/office/drawing/2014/main" val="1963670202"/>
                    </a:ext>
                  </a:extLst>
                </a:gridCol>
                <a:gridCol w="2467555">
                  <a:extLst>
                    <a:ext uri="{9D8B030D-6E8A-4147-A177-3AD203B41FA5}">
                      <a16:colId xmlns:a16="http://schemas.microsoft.com/office/drawing/2014/main" val="2833041274"/>
                    </a:ext>
                  </a:extLst>
                </a:gridCol>
              </a:tblGrid>
              <a:tr h="900594">
                <a:tc>
                  <a:txBody>
                    <a:bodyPr/>
                    <a:lstStyle/>
                    <a:p>
                      <a:pPr algn="ctr"/>
                      <a:r>
                        <a:rPr lang="en-US" sz="1600"/>
                        <a:t>Location</a:t>
                      </a:r>
                    </a:p>
                  </a:txBody>
                  <a:tcPr marL="82296" marR="82296" marT="41148" marB="41148" anchor="ctr">
                    <a:solidFill>
                      <a:srgbClr val="4472C4"/>
                    </a:solidFill>
                  </a:tcPr>
                </a:tc>
                <a:tc>
                  <a:txBody>
                    <a:bodyPr/>
                    <a:lstStyle/>
                    <a:p>
                      <a:pPr algn="ctr"/>
                      <a:endParaRPr lang="en-US" sz="1600"/>
                    </a:p>
                    <a:p>
                      <a:pPr algn="ctr"/>
                      <a:r>
                        <a:rPr lang="en-US" sz="1600"/>
                        <a:t>State of Play </a:t>
                      </a:r>
                    </a:p>
                  </a:txBody>
                  <a:tcPr marL="82296" marR="82296" marT="41148" marB="41148">
                    <a:solidFill>
                      <a:srgbClr val="4472C4"/>
                    </a:solidFill>
                  </a:tcPr>
                </a:tc>
                <a:tc>
                  <a:txBody>
                    <a:bodyPr/>
                    <a:lstStyle/>
                    <a:p>
                      <a:pPr algn="ctr"/>
                      <a:r>
                        <a:rPr lang="en-US" sz="1600"/>
                        <a:t>Opportunities for Additional Collaboration</a:t>
                      </a:r>
                    </a:p>
                  </a:txBody>
                  <a:tcPr marL="82296" marR="82296" marT="41148" marB="41148" anchor="ctr">
                    <a:solidFill>
                      <a:srgbClr val="4472C4"/>
                    </a:solidFill>
                  </a:tcPr>
                </a:tc>
                <a:extLst>
                  <a:ext uri="{0D108BD9-81ED-4DB2-BD59-A6C34878D82A}">
                    <a16:rowId xmlns:a16="http://schemas.microsoft.com/office/drawing/2014/main" val="3543954488"/>
                  </a:ext>
                </a:extLst>
              </a:tr>
              <a:tr h="5957405">
                <a:tc>
                  <a:txBody>
                    <a:bodyPr/>
                    <a:lstStyle/>
                    <a:p>
                      <a:r>
                        <a:rPr lang="en-US" sz="1400" b="1"/>
                        <a:t>Birmingham, AL</a:t>
                      </a:r>
                    </a:p>
                    <a:p>
                      <a:endParaRPr lang="en-US" sz="1400" b="1"/>
                    </a:p>
                    <a:p>
                      <a:pPr lvl="0">
                        <a:buNone/>
                      </a:pPr>
                      <a:r>
                        <a:rPr lang="en-US" sz="1100" b="0" u="sng" kern="1200">
                          <a:solidFill>
                            <a:schemeClr val="dk1"/>
                          </a:solidFill>
                          <a:effectLst/>
                        </a:rPr>
                        <a:t>Anchor Organizations:</a:t>
                      </a:r>
                    </a:p>
                    <a:p>
                      <a:pPr lvl="0">
                        <a:buNone/>
                      </a:pPr>
                      <a:endParaRPr lang="en-US" sz="1050" b="0" u="sng" kern="1200">
                        <a:solidFill>
                          <a:schemeClr val="tx1"/>
                        </a:solidFill>
                        <a:effectLst/>
                      </a:endParaRPr>
                    </a:p>
                    <a:p>
                      <a:pPr marL="285750" lvl="0" indent="-285750">
                        <a:buFont typeface="Arial" panose="020B0604020202020204" pitchFamily="34" charset="0"/>
                        <a:buChar char="•"/>
                      </a:pPr>
                      <a:r>
                        <a:rPr lang="en-US" sz="1050" b="0" u="none" kern="1200">
                          <a:solidFill>
                            <a:schemeClr val="tx1"/>
                          </a:solidFill>
                          <a:effectLst/>
                        </a:rPr>
                        <a:t>Alabama Arise: Robyn Hyden, robyn@alarise.org</a:t>
                      </a:r>
                    </a:p>
                    <a:p>
                      <a:pPr marL="0" lvl="0" indent="0">
                        <a:buNone/>
                      </a:pPr>
                      <a:endParaRPr lang="en-US" sz="1050" b="0" u="none" kern="1200">
                        <a:solidFill>
                          <a:schemeClr val="tx1"/>
                        </a:solidFill>
                        <a:effectLst/>
                      </a:endParaRPr>
                    </a:p>
                    <a:p>
                      <a:pPr marL="285750" lvl="0" indent="-285750">
                        <a:buFont typeface="Arial" panose="020B0604020202020204" pitchFamily="34" charset="0"/>
                        <a:buChar char="•"/>
                      </a:pPr>
                      <a:r>
                        <a:rPr lang="en-US" sz="1050" b="0" u="none" kern="1200">
                          <a:solidFill>
                            <a:schemeClr val="tx1"/>
                          </a:solidFill>
                          <a:effectLst/>
                        </a:rPr>
                        <a:t>Jobs to Move America: Madeline Janis, mjanis@jobstomoveamerica.org</a:t>
                      </a:r>
                    </a:p>
                    <a:p>
                      <a:pPr marL="285750" lvl="0" indent="-285750">
                        <a:buFont typeface="Arial" panose="020B0604020202020204" pitchFamily="34" charset="0"/>
                        <a:buChar char="•"/>
                      </a:pPr>
                      <a:endParaRPr lang="en-US" sz="1050" b="0" u="none" kern="1200">
                        <a:solidFill>
                          <a:srgbClr val="FF0000"/>
                        </a:solidFill>
                        <a:effectLst/>
                      </a:endParaRPr>
                    </a:p>
                    <a:p>
                      <a:pPr marL="0" lvl="0" indent="0">
                        <a:buFont typeface="Arial" panose="020B0604020202020204" pitchFamily="34" charset="0"/>
                        <a:buNone/>
                      </a:pPr>
                      <a:endParaRPr lang="en-US" sz="1050" b="0" u="none" kern="1200">
                        <a:solidFill>
                          <a:srgbClr val="FF0000"/>
                        </a:solidFill>
                        <a:effectLst/>
                      </a:endParaRPr>
                    </a:p>
                    <a:p>
                      <a:pPr marL="285750" lvl="0" indent="-285750">
                        <a:buFont typeface="Arial" panose="020B0604020202020204" pitchFamily="34" charset="0"/>
                        <a:buChar char="•"/>
                      </a:pPr>
                      <a:r>
                        <a:rPr lang="en-US" sz="1050" b="0" u="none" kern="1200">
                          <a:solidFill>
                            <a:schemeClr val="tx1"/>
                          </a:solidFill>
                          <a:effectLst/>
                        </a:rPr>
                        <a:t>City of Birmingham: Sarah McMillan, </a:t>
                      </a:r>
                      <a:r>
                        <a:rPr lang="fi-FI" sz="1050" b="0" u="none" kern="1200">
                          <a:solidFill>
                            <a:schemeClr val="tx1"/>
                          </a:solidFill>
                          <a:effectLst/>
                          <a:hlinkClick r:id="rId3"/>
                        </a:rPr>
                        <a:t>Sarah.McMillan@birminghamal.gov</a:t>
                      </a:r>
                      <a:r>
                        <a:rPr lang="fi-FI" sz="1050" b="0" u="none" kern="1200">
                          <a:solidFill>
                            <a:schemeClr val="tx1"/>
                          </a:solidFill>
                          <a:effectLst/>
                        </a:rPr>
                        <a:t> </a:t>
                      </a:r>
                      <a:endParaRPr lang="en-US" sz="1050" b="0" u="none" kern="1200">
                        <a:solidFill>
                          <a:schemeClr val="tx1"/>
                        </a:solidFill>
                        <a:effectLst/>
                      </a:endParaRPr>
                    </a:p>
                    <a:p>
                      <a:endParaRPr lang="en-US" sz="1400" b="1"/>
                    </a:p>
                  </a:txBody>
                  <a:tcPr marL="82296" marR="82296" marT="41148" marB="41148">
                    <a:solidFill>
                      <a:srgbClr val="CFD5EA"/>
                    </a:solidFill>
                  </a:tcPr>
                </a:tc>
                <a:tc>
                  <a:txBody>
                    <a:bodyPr/>
                    <a:lstStyle/>
                    <a:p>
                      <a:pPr lvl="0">
                        <a:buNone/>
                      </a:pPr>
                      <a:endParaRPr lang="en-US" sz="1200" b="0" u="sng" kern="1200">
                        <a:solidFill>
                          <a:schemeClr val="dk1"/>
                        </a:solidFill>
                        <a:effectLst/>
                      </a:endParaRPr>
                    </a:p>
                    <a:p>
                      <a:pPr lvl="0">
                        <a:buNone/>
                      </a:pPr>
                      <a:r>
                        <a:rPr lang="en-US" sz="1200" b="0" u="sng" kern="1200">
                          <a:solidFill>
                            <a:schemeClr val="dk1"/>
                          </a:solidFill>
                          <a:effectLst/>
                        </a:rPr>
                        <a:t>Overview</a:t>
                      </a:r>
                      <a:r>
                        <a:rPr lang="en-US" sz="1200" b="0" u="none" kern="1200">
                          <a:solidFill>
                            <a:schemeClr val="dk1"/>
                          </a:solidFill>
                          <a:effectLst/>
                        </a:rPr>
                        <a:t>: </a:t>
                      </a:r>
                    </a:p>
                    <a:p>
                      <a:pPr marL="171450" lvl="0" indent="-171450" algn="l">
                        <a:lnSpc>
                          <a:spcPct val="100000"/>
                        </a:lnSpc>
                        <a:spcBef>
                          <a:spcPts val="0"/>
                        </a:spcBef>
                        <a:spcAft>
                          <a:spcPts val="0"/>
                        </a:spcAft>
                        <a:buClr>
                          <a:srgbClr val="000000"/>
                        </a:buClr>
                        <a:buFont typeface="Arial,Sans-Serif"/>
                        <a:buChar char="•"/>
                      </a:pPr>
                      <a:r>
                        <a:rPr lang="en-US" sz="1200" b="0" i="0" u="none" strike="noStrike" kern="1200" noProof="0">
                          <a:solidFill>
                            <a:srgbClr val="000000"/>
                          </a:solidFill>
                          <a:effectLst/>
                          <a:latin typeface="Aptos"/>
                        </a:rPr>
                        <a:t>Jobs to Move America (JMA) and Alabama Arise (Arise), alongside City of Birmingham (City), serve as anchor organizations driving on-the-ground alignment to ensure federal and private investments create good jobs for workers from all communities including those historically shut out.</a:t>
                      </a:r>
                    </a:p>
                    <a:p>
                      <a:pPr marL="171450" lvl="0" indent="-171450" algn="l">
                        <a:lnSpc>
                          <a:spcPct val="100000"/>
                        </a:lnSpc>
                        <a:spcBef>
                          <a:spcPts val="0"/>
                        </a:spcBef>
                        <a:spcAft>
                          <a:spcPts val="0"/>
                        </a:spcAft>
                        <a:buClr>
                          <a:srgbClr val="000000"/>
                        </a:buClr>
                        <a:buFont typeface="Arial,Sans-Serif"/>
                        <a:buChar char="•"/>
                      </a:pPr>
                      <a:r>
                        <a:rPr lang="en-US" sz="1200" b="0" i="0" u="none" strike="noStrike" kern="1200" noProof="0">
                          <a:solidFill>
                            <a:srgbClr val="000000"/>
                          </a:solidFill>
                          <a:effectLst/>
                          <a:latin typeface="Aptos"/>
                        </a:rPr>
                        <a:t>The City is engaging workers, employers, and other key partners  to effectively implement the $100 million dollars invested in Birmingham by the Biden-Harris Administration. JMA and Arise are supporting this work by helping negotiate community benefits agreements with employers and expand access to healthcare and childcare for all Birmingham residents. </a:t>
                      </a:r>
                    </a:p>
                    <a:p>
                      <a:pPr marL="171450" lvl="0" indent="-171450" algn="l">
                        <a:lnSpc>
                          <a:spcPct val="100000"/>
                        </a:lnSpc>
                        <a:spcBef>
                          <a:spcPts val="0"/>
                        </a:spcBef>
                        <a:spcAft>
                          <a:spcPts val="0"/>
                        </a:spcAft>
                        <a:buClr>
                          <a:srgbClr val="000000"/>
                        </a:buClr>
                        <a:buFont typeface="Arial,Sans-Serif"/>
                        <a:buChar char="•"/>
                      </a:pPr>
                      <a:r>
                        <a:rPr lang="en-US" sz="1200" b="0" i="0" u="none" strike="noStrike" kern="1200" noProof="0">
                          <a:solidFill>
                            <a:srgbClr val="000000"/>
                          </a:solidFill>
                          <a:effectLst/>
                          <a:latin typeface="Aptos"/>
                        </a:rPr>
                        <a:t>The City's Investing in America awards will support expansion of equitable pathways into good jobs in construction, affordable childcare access, clean energy, and the expansion of Black business ownership. The latter issue is vital to the future of the city—Birmingham's population is overwhelmingly Black, but it has one of the worst Black business ownership rates in the country.  </a:t>
                      </a:r>
                    </a:p>
                    <a:p>
                      <a:pPr marL="0" lvl="0" indent="0" algn="l">
                        <a:lnSpc>
                          <a:spcPct val="100000"/>
                        </a:lnSpc>
                        <a:spcBef>
                          <a:spcPts val="0"/>
                        </a:spcBef>
                        <a:spcAft>
                          <a:spcPts val="0"/>
                        </a:spcAft>
                        <a:buClr>
                          <a:srgbClr val="000000"/>
                        </a:buClr>
                        <a:buNone/>
                      </a:pPr>
                      <a:endParaRPr lang="en-US" sz="1200" b="0" i="0" u="none" strike="noStrike" kern="1200" noProof="0">
                        <a:solidFill>
                          <a:srgbClr val="000000"/>
                        </a:solidFill>
                        <a:effectLst/>
                        <a:latin typeface="Aptos"/>
                      </a:endParaRPr>
                    </a:p>
                    <a:p>
                      <a:pPr lvl="0">
                        <a:buNone/>
                      </a:pPr>
                      <a:r>
                        <a:rPr lang="en-US" sz="1200" b="0" u="sng" kern="1200">
                          <a:solidFill>
                            <a:schemeClr val="dk1"/>
                          </a:solidFill>
                          <a:effectLst/>
                        </a:rPr>
                        <a:t>Federal investments/commitments</a:t>
                      </a:r>
                      <a:r>
                        <a:rPr lang="en-US" sz="1200" b="0" u="none" kern="1200">
                          <a:solidFill>
                            <a:schemeClr val="dk1"/>
                          </a:solidFill>
                          <a:effectLst/>
                        </a:rPr>
                        <a:t>: </a:t>
                      </a:r>
                    </a:p>
                    <a:p>
                      <a:pPr marL="285750" lvl="0" indent="-285750">
                        <a:buFont typeface="Arial" panose="020B0604020202020204" pitchFamily="34" charset="0"/>
                        <a:buChar char="•"/>
                      </a:pPr>
                      <a:r>
                        <a:rPr lang="en-US" sz="1200" b="0" u="none" kern="1200">
                          <a:solidFill>
                            <a:schemeClr val="dk1"/>
                          </a:solidFill>
                          <a:effectLst/>
                        </a:rPr>
                        <a:t>$100 million dollars invested in Birmingham by the Biden-Harris Administration (support expansion of equitable pathways into good jobs in construction, affordable childcare access, clean energy, and the expansion of Black business ownership)</a:t>
                      </a:r>
                    </a:p>
                    <a:p>
                      <a:pPr marL="285750" lvl="0" indent="-285750">
                        <a:buFont typeface="Arial" panose="020B0604020202020204" pitchFamily="34" charset="0"/>
                        <a:buChar char="•"/>
                      </a:pPr>
                      <a:r>
                        <a:rPr lang="en-US" sz="1200" b="0" u="none" kern="1200">
                          <a:solidFill>
                            <a:schemeClr val="dk1"/>
                          </a:solidFill>
                          <a:effectLst/>
                        </a:rPr>
                        <a:t>DOL Good Jobs Alliance site </a:t>
                      </a:r>
                    </a:p>
                    <a:p>
                      <a:pPr marL="285750" lvl="0" indent="-285750">
                        <a:buFont typeface="Arial" panose="020B0604020202020204" pitchFamily="34" charset="0"/>
                        <a:buChar char="•"/>
                      </a:pPr>
                      <a:r>
                        <a:rPr lang="en-US" sz="1200" b="0" u="none" kern="1200">
                          <a:solidFill>
                            <a:schemeClr val="dk1"/>
                          </a:solidFill>
                          <a:effectLst/>
                        </a:rPr>
                        <a:t>Dept. of Energy RAMP Fellow in Alabama</a:t>
                      </a:r>
                    </a:p>
                    <a:p>
                      <a:pPr marL="0" lvl="0" indent="0">
                        <a:buFont typeface="Arial" panose="020B0604020202020204" pitchFamily="34" charset="0"/>
                        <a:buNone/>
                      </a:pPr>
                      <a:endParaRPr lang="en-US" sz="1200" b="0" u="none" kern="1200">
                        <a:solidFill>
                          <a:schemeClr val="dk1"/>
                        </a:solidFill>
                        <a:effectLst/>
                      </a:endParaRPr>
                    </a:p>
                    <a:p>
                      <a:pPr marL="0" lvl="0" indent="0">
                        <a:buFont typeface="Arial" panose="020B0604020202020204" pitchFamily="34" charset="0"/>
                        <a:buNone/>
                      </a:pPr>
                      <a:r>
                        <a:rPr lang="en-US" sz="1200" b="0" u="sng" kern="1200">
                          <a:solidFill>
                            <a:schemeClr val="dk1"/>
                          </a:solidFill>
                          <a:effectLst/>
                        </a:rPr>
                        <a:t>Success stories: </a:t>
                      </a:r>
                    </a:p>
                    <a:p>
                      <a:pPr marL="285750" lvl="0" indent="-285750">
                        <a:buFont typeface="Arial" panose="020B0604020202020204" pitchFamily="34" charset="0"/>
                        <a:buChar char="•"/>
                      </a:pPr>
                      <a:r>
                        <a:rPr lang="en-US" sz="1200" b="0" u="none" kern="1200">
                          <a:solidFill>
                            <a:schemeClr val="dk1"/>
                          </a:solidFill>
                          <a:effectLst/>
                        </a:rPr>
                        <a:t>City of Birmingham has adopted DOL's Good Jobs Principles </a:t>
                      </a:r>
                      <a:r>
                        <a:rPr lang="en-US" sz="1200" b="0" i="0" u="none" strike="noStrike" kern="1200" noProof="0">
                          <a:solidFill>
                            <a:srgbClr val="000000"/>
                          </a:solidFill>
                          <a:effectLst/>
                          <a:latin typeface="Aptos"/>
                        </a:rPr>
                        <a:t>and is implementing good jobs strategies including expanding supportive services like childcare.</a:t>
                      </a:r>
                    </a:p>
                    <a:p>
                      <a:pPr marL="285750" lvl="0" indent="-285750">
                        <a:buFont typeface="Arial" panose="020B0604020202020204" pitchFamily="34" charset="0"/>
                        <a:buChar char="•"/>
                      </a:pPr>
                      <a:endParaRPr lang="en-US" sz="1200" b="0" u="none" kern="1200">
                        <a:solidFill>
                          <a:schemeClr val="dk1"/>
                        </a:solidFill>
                        <a:effectLst/>
                      </a:endParaRPr>
                    </a:p>
                    <a:p>
                      <a:pPr marL="285750" lvl="0" indent="-285750">
                        <a:buFont typeface="Arial" panose="020B0604020202020204" pitchFamily="34" charset="0"/>
                        <a:buChar char="•"/>
                      </a:pPr>
                      <a:endParaRPr lang="en-US" sz="1200" b="0" u="none" kern="120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sng" kern="1200">
                          <a:solidFill>
                            <a:schemeClr val="dk1"/>
                          </a:solidFill>
                          <a:effectLst/>
                        </a:rPr>
                        <a:t>Philanthropic investments</a:t>
                      </a:r>
                      <a:r>
                        <a:rPr lang="en-US" sz="1200" b="0" u="none" kern="1200">
                          <a:solidFill>
                            <a:schemeClr val="dk1"/>
                          </a:solidFill>
                          <a:effectLst/>
                        </a:rPr>
                        <a:t>: No philanthropic investment yet. </a:t>
                      </a:r>
                    </a:p>
                    <a:p>
                      <a:pPr marL="0" lvl="0" indent="0">
                        <a:buFont typeface="Arial" panose="020B0604020202020204" pitchFamily="34" charset="0"/>
                        <a:buNone/>
                      </a:pPr>
                      <a:endParaRPr lang="en-US" sz="1400" b="0" u="none" kern="1200">
                        <a:solidFill>
                          <a:schemeClr val="dk1"/>
                        </a:solidFill>
                        <a:effectLst/>
                      </a:endParaRPr>
                    </a:p>
                  </a:txBody>
                  <a:tcPr marL="82296" marR="82296" marT="41148" marB="41148">
                    <a:solidFill>
                      <a:srgbClr val="CFD5EA"/>
                    </a:solidFill>
                  </a:tcPr>
                </a:tc>
                <a:tc>
                  <a:txBody>
                    <a:bodyPr/>
                    <a:lstStyle/>
                    <a:p>
                      <a:pPr marL="0" lvl="0" indent="0" algn="l">
                        <a:lnSpc>
                          <a:spcPct val="100000"/>
                        </a:lnSpc>
                        <a:spcBef>
                          <a:spcPts val="0"/>
                        </a:spcBef>
                        <a:spcAft>
                          <a:spcPts val="0"/>
                        </a:spcAft>
                        <a:buFont typeface="Arial"/>
                        <a:buNone/>
                      </a:pPr>
                      <a:endParaRPr lang="en-US" sz="1400" b="0" u="none" strike="noStrike" noProof="0">
                        <a:solidFill>
                          <a:schemeClr val="tx1"/>
                        </a:solidFill>
                      </a:endParaRPr>
                    </a:p>
                    <a:p>
                      <a:pPr marL="0" lvl="0" indent="0" algn="l">
                        <a:lnSpc>
                          <a:spcPct val="100000"/>
                        </a:lnSpc>
                        <a:spcBef>
                          <a:spcPts val="0"/>
                        </a:spcBef>
                        <a:spcAft>
                          <a:spcPts val="0"/>
                        </a:spcAft>
                        <a:buFont typeface="Arial"/>
                        <a:buNone/>
                      </a:pPr>
                      <a:r>
                        <a:rPr lang="en-US" sz="1200" b="0" u="none" strike="noStrike" noProof="0">
                          <a:solidFill>
                            <a:schemeClr val="tx1"/>
                          </a:solidFill>
                        </a:rPr>
                        <a:t>(1) Additional operational (personnel) support  to staff the collaboration among community organizations, labor leaders, and the City of Birmingham. </a:t>
                      </a:r>
                    </a:p>
                    <a:p>
                      <a:pPr marL="0" lvl="0" indent="0" algn="l">
                        <a:lnSpc>
                          <a:spcPct val="100000"/>
                        </a:lnSpc>
                        <a:spcBef>
                          <a:spcPts val="0"/>
                        </a:spcBef>
                        <a:spcAft>
                          <a:spcPts val="0"/>
                        </a:spcAft>
                        <a:buFont typeface="Arial"/>
                        <a:buNone/>
                      </a:pPr>
                      <a:endParaRPr lang="en-US" sz="1200" b="0" u="none" strike="noStrike" noProof="0">
                        <a:solidFill>
                          <a:schemeClr val="tx1"/>
                        </a:solidFill>
                      </a:endParaRPr>
                    </a:p>
                    <a:p>
                      <a:pPr marL="0" lvl="0" indent="0" algn="l">
                        <a:lnSpc>
                          <a:spcPct val="100000"/>
                        </a:lnSpc>
                        <a:spcBef>
                          <a:spcPts val="0"/>
                        </a:spcBef>
                        <a:spcAft>
                          <a:spcPts val="0"/>
                        </a:spcAft>
                        <a:buFont typeface="Arial"/>
                        <a:buNone/>
                      </a:pPr>
                      <a:r>
                        <a:rPr lang="en-US" sz="1200" b="0" u="none" strike="noStrike" noProof="0">
                          <a:solidFill>
                            <a:schemeClr val="tx1"/>
                          </a:solidFill>
                        </a:rPr>
                        <a:t>(2) Programmatic resources to  build workforce models like pre-apprenticeship and registered apprenticeship programs, high road training partnerships, and supportive services. </a:t>
                      </a:r>
                    </a:p>
                  </a:txBody>
                  <a:tcPr marL="82296" marR="82296" marT="41148" marB="41148">
                    <a:solidFill>
                      <a:srgbClr val="CFD5EA"/>
                    </a:solidFill>
                  </a:tcPr>
                </a:tc>
                <a:extLst>
                  <a:ext uri="{0D108BD9-81ED-4DB2-BD59-A6C34878D82A}">
                    <a16:rowId xmlns:a16="http://schemas.microsoft.com/office/drawing/2014/main" val="1130949504"/>
                  </a:ext>
                </a:extLst>
              </a:tr>
            </a:tbl>
          </a:graphicData>
        </a:graphic>
      </p:graphicFrame>
    </p:spTree>
    <p:extLst>
      <p:ext uri="{BB962C8B-B14F-4D97-AF65-F5344CB8AC3E}">
        <p14:creationId xmlns:p14="http://schemas.microsoft.com/office/powerpoint/2010/main" val="565291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803B57-296E-4FC0-BF34-CAAEE08F26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DRAFT // DO NOT CIRCULATE</a:t>
            </a:r>
          </a:p>
        </p:txBody>
      </p:sp>
      <p:sp>
        <p:nvSpPr>
          <p:cNvPr id="3" name="Slide Number Placeholder 2">
            <a:extLst>
              <a:ext uri="{FF2B5EF4-FFF2-40B4-BE49-F238E27FC236}">
                <a16:creationId xmlns:a16="http://schemas.microsoft.com/office/drawing/2014/main" id="{8F47FD33-43D5-4F93-A6C7-49241752E5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4DA5A-76EA-4331-B27C-4809714BFA6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6" name="Table 6">
            <a:extLst>
              <a:ext uri="{FF2B5EF4-FFF2-40B4-BE49-F238E27FC236}">
                <a16:creationId xmlns:a16="http://schemas.microsoft.com/office/drawing/2014/main" id="{7FB8A9EB-8288-4C0D-9CBB-ED5D91E37CA6}"/>
              </a:ext>
            </a:extLst>
          </p:cNvPr>
          <p:cNvGraphicFramePr>
            <a:graphicFrameLocks noGrp="1"/>
          </p:cNvGraphicFramePr>
          <p:nvPr/>
        </p:nvGraphicFramePr>
        <p:xfrm>
          <a:off x="0" y="0"/>
          <a:ext cx="12192000" cy="6858000"/>
        </p:xfrm>
        <a:graphic>
          <a:graphicData uri="http://schemas.openxmlformats.org/drawingml/2006/table">
            <a:tbl>
              <a:tblPr firstRow="1" bandRow="1">
                <a:tableStyleId>{00A15C55-8517-42AA-B614-E9B94910E393}</a:tableStyleId>
              </a:tblPr>
              <a:tblGrid>
                <a:gridCol w="3125037">
                  <a:extLst>
                    <a:ext uri="{9D8B030D-6E8A-4147-A177-3AD203B41FA5}">
                      <a16:colId xmlns:a16="http://schemas.microsoft.com/office/drawing/2014/main" val="76671019"/>
                    </a:ext>
                  </a:extLst>
                </a:gridCol>
                <a:gridCol w="6385347">
                  <a:extLst>
                    <a:ext uri="{9D8B030D-6E8A-4147-A177-3AD203B41FA5}">
                      <a16:colId xmlns:a16="http://schemas.microsoft.com/office/drawing/2014/main" val="1963670202"/>
                    </a:ext>
                  </a:extLst>
                </a:gridCol>
                <a:gridCol w="2681616">
                  <a:extLst>
                    <a:ext uri="{9D8B030D-6E8A-4147-A177-3AD203B41FA5}">
                      <a16:colId xmlns:a16="http://schemas.microsoft.com/office/drawing/2014/main" val="2833041274"/>
                    </a:ext>
                  </a:extLst>
                </a:gridCol>
              </a:tblGrid>
              <a:tr h="571500">
                <a:tc>
                  <a:txBody>
                    <a:bodyPr/>
                    <a:lstStyle/>
                    <a:p>
                      <a:pPr algn="ctr"/>
                      <a:r>
                        <a:rPr lang="en-US" sz="1600"/>
                        <a:t>Location</a:t>
                      </a:r>
                    </a:p>
                  </a:txBody>
                  <a:tcPr marL="82296" marR="82296" marT="41148" marB="41148" anchor="ctr">
                    <a:solidFill>
                      <a:srgbClr val="4472C4"/>
                    </a:solidFill>
                  </a:tcPr>
                </a:tc>
                <a:tc>
                  <a:txBody>
                    <a:bodyPr/>
                    <a:lstStyle/>
                    <a:p>
                      <a:pPr algn="ctr"/>
                      <a:endParaRPr lang="en-US" sz="1600"/>
                    </a:p>
                    <a:p>
                      <a:pPr algn="ctr"/>
                      <a:r>
                        <a:rPr lang="en-US" sz="1600"/>
                        <a:t>State of Play </a:t>
                      </a:r>
                    </a:p>
                  </a:txBody>
                  <a:tcPr marL="82296" marR="82296" marT="41148" marB="41148">
                    <a:solidFill>
                      <a:srgbClr val="4472C4"/>
                    </a:solidFill>
                  </a:tcPr>
                </a:tc>
                <a:tc>
                  <a:txBody>
                    <a:bodyPr/>
                    <a:lstStyle/>
                    <a:p>
                      <a:pPr algn="ctr"/>
                      <a:r>
                        <a:rPr lang="en-US" sz="1600"/>
                        <a:t>Opportunities for Additional Collaboration</a:t>
                      </a:r>
                    </a:p>
                  </a:txBody>
                  <a:tcPr marL="82296" marR="82296" marT="41148" marB="41148" anchor="ctr">
                    <a:solidFill>
                      <a:srgbClr val="4472C4"/>
                    </a:solidFill>
                  </a:tcPr>
                </a:tc>
                <a:extLst>
                  <a:ext uri="{0D108BD9-81ED-4DB2-BD59-A6C34878D82A}">
                    <a16:rowId xmlns:a16="http://schemas.microsoft.com/office/drawing/2014/main" val="3543954488"/>
                  </a:ext>
                </a:extLst>
              </a:tr>
              <a:tr h="6286500">
                <a:tc>
                  <a:txBody>
                    <a:bodyPr/>
                    <a:lstStyle/>
                    <a:p>
                      <a:r>
                        <a:rPr lang="en-US" sz="1400" b="1"/>
                        <a:t>Charlotte, NC</a:t>
                      </a:r>
                    </a:p>
                    <a:p>
                      <a:endParaRPr lang="en-US" sz="1400" b="1"/>
                    </a:p>
                    <a:p>
                      <a:pPr lvl="0">
                        <a:buNone/>
                      </a:pPr>
                      <a:r>
                        <a:rPr lang="en-US" sz="1000" b="0" u="sng" kern="1200">
                          <a:solidFill>
                            <a:schemeClr val="dk1"/>
                          </a:solidFill>
                          <a:effectLst/>
                        </a:rPr>
                        <a:t>Anchor Organizations</a:t>
                      </a:r>
                    </a:p>
                    <a:p>
                      <a:pPr lvl="0">
                        <a:buNone/>
                      </a:pPr>
                      <a:endParaRPr lang="en-US" sz="1000" b="0" u="sng" kern="1200">
                        <a:solidFill>
                          <a:schemeClr val="dk1"/>
                        </a:solidFill>
                        <a:effectLst/>
                      </a:endParaRPr>
                    </a:p>
                    <a:p>
                      <a:pPr marL="285750" lvl="0" indent="-285750">
                        <a:buFont typeface="Arial" panose="020B0604020202020204" pitchFamily="34" charset="0"/>
                        <a:buChar char="•"/>
                      </a:pPr>
                      <a:r>
                        <a:rPr lang="en-US" sz="1000" b="0" u="none" kern="1200">
                          <a:solidFill>
                            <a:schemeClr val="dk1"/>
                          </a:solidFill>
                          <a:effectLst/>
                        </a:rPr>
                        <a:t>​Charlotte Regional Apprenticeship Collaboration</a:t>
                      </a:r>
                    </a:p>
                    <a:p>
                      <a:pPr marL="742950" lvl="1" indent="-285750">
                        <a:buFont typeface="Arial" panose="020B0604020202020204" pitchFamily="34" charset="0"/>
                        <a:buChar char="•"/>
                      </a:pPr>
                      <a:r>
                        <a:rPr lang="en-US" sz="1000" b="0" u="none" kern="1200">
                          <a:solidFill>
                            <a:schemeClr val="dk1"/>
                          </a:solidFill>
                          <a:effectLst/>
                        </a:rPr>
                        <a:t>Goodwill Industries of the Southern Piedmont: Marvin Kelley, </a:t>
                      </a:r>
                      <a:r>
                        <a:rPr lang="en-US" sz="1000" b="0" u="none" kern="1200">
                          <a:solidFill>
                            <a:schemeClr val="dk1"/>
                          </a:solidFill>
                          <a:effectLst/>
                          <a:hlinkClick r:id="rId3"/>
                        </a:rPr>
                        <a:t>Marvin.kelley@goodwillsp.org</a:t>
                      </a:r>
                      <a:endParaRPr lang="en-US" sz="1000" b="0" u="none" kern="1200">
                        <a:solidFill>
                          <a:schemeClr val="dk1"/>
                        </a:solidFill>
                        <a:effectLst/>
                      </a:endParaRPr>
                    </a:p>
                    <a:p>
                      <a:pPr marL="742950" lvl="1" indent="-285750">
                        <a:buFont typeface="Arial" panose="020B0604020202020204" pitchFamily="34" charset="0"/>
                        <a:buChar char="•"/>
                      </a:pPr>
                      <a:r>
                        <a:rPr lang="en-US" sz="1000" b="0" u="none" kern="1200">
                          <a:solidFill>
                            <a:schemeClr val="dk1"/>
                          </a:solidFill>
                          <a:effectLst/>
                        </a:rPr>
                        <a:t>Building Trades: Joe Ferone, </a:t>
                      </a:r>
                      <a:r>
                        <a:rPr lang="en-US" sz="1000" b="0" u="none" kern="1200">
                          <a:solidFill>
                            <a:schemeClr val="dk1"/>
                          </a:solidFill>
                          <a:effectLst/>
                          <a:hlinkClick r:id="rId4"/>
                        </a:rPr>
                        <a:t>Jferone.iuoe465@gmail.com</a:t>
                      </a:r>
                      <a:r>
                        <a:rPr lang="en-US" sz="1000" b="0" u="none" kern="1200">
                          <a:solidFill>
                            <a:schemeClr val="dk1"/>
                          </a:solidFill>
                          <a:effectLst/>
                        </a:rPr>
                        <a:t> ​</a:t>
                      </a:r>
                    </a:p>
                    <a:p>
                      <a:pPr marL="285750" lvl="0" indent="-285750">
                        <a:buFont typeface="Arial" panose="020B0604020202020204" pitchFamily="34" charset="0"/>
                        <a:buChar char="•"/>
                      </a:pPr>
                      <a:endParaRPr lang="en-US" sz="1000" b="0" u="none" kern="1200">
                        <a:solidFill>
                          <a:schemeClr val="dk1"/>
                        </a:solidFill>
                        <a:effectLst/>
                      </a:endParaRPr>
                    </a:p>
                    <a:p>
                      <a:pPr marL="285750" lvl="0" indent="-285750">
                        <a:buFont typeface="Arial" panose="020B0604020202020204" pitchFamily="34" charset="0"/>
                        <a:buChar char="•"/>
                      </a:pPr>
                      <a:r>
                        <a:rPr lang="en-US" sz="1000" b="0" u="none" kern="1200">
                          <a:solidFill>
                            <a:schemeClr val="dk1"/>
                          </a:solidFill>
                          <a:effectLst/>
                        </a:rPr>
                        <a:t>Charlotte Works: Anna London, </a:t>
                      </a:r>
                      <a:r>
                        <a:rPr lang="en-US" sz="1000" b="0" u="none" kern="1200">
                          <a:solidFill>
                            <a:schemeClr val="dk1"/>
                          </a:solidFill>
                          <a:effectLst/>
                          <a:hlinkClick r:id="rId5"/>
                        </a:rPr>
                        <a:t>alondon@charlotteworks.com</a:t>
                      </a:r>
                      <a:r>
                        <a:rPr lang="en-US" sz="1000" b="0" u="none" kern="1200">
                          <a:solidFill>
                            <a:schemeClr val="dk1"/>
                          </a:solidFill>
                          <a:effectLst/>
                        </a:rPr>
                        <a:t>  ​</a:t>
                      </a:r>
                    </a:p>
                    <a:p>
                      <a:pPr marL="285750" lvl="0" indent="-285750">
                        <a:buFont typeface="Arial" panose="020B0604020202020204" pitchFamily="34" charset="0"/>
                        <a:buChar char="•"/>
                      </a:pPr>
                      <a:endParaRPr lang="en-US" sz="1000" b="0" u="sng" kern="1200">
                        <a:solidFill>
                          <a:schemeClr val="dk1"/>
                        </a:solidFill>
                        <a:effectLst/>
                      </a:endParaRPr>
                    </a:p>
                    <a:p>
                      <a:pPr marL="0" lvl="0" indent="0">
                        <a:buFont typeface="Arial" panose="020B0604020202020204" pitchFamily="34" charset="0"/>
                        <a:buNone/>
                      </a:pPr>
                      <a:r>
                        <a:rPr lang="en-US" sz="1000" b="0" u="sng" kern="1200">
                          <a:solidFill>
                            <a:schemeClr val="dk1"/>
                          </a:solidFill>
                          <a:effectLst/>
                        </a:rPr>
                        <a:t>Additional partners:</a:t>
                      </a:r>
                    </a:p>
                    <a:p>
                      <a:pPr marL="0" lvl="0" indent="0">
                        <a:buFont typeface="Arial" panose="020B0604020202020204" pitchFamily="34" charset="0"/>
                        <a:buNone/>
                      </a:pPr>
                      <a:endParaRPr lang="en-US" sz="1000" b="0" u="none" kern="1200">
                        <a:solidFill>
                          <a:schemeClr val="dk1"/>
                        </a:solidFill>
                        <a:effectLst/>
                      </a:endParaRPr>
                    </a:p>
                    <a:p>
                      <a:pPr marL="171450" lvl="0" indent="-171450">
                        <a:buFont typeface="Arial" panose="020B0604020202020204" pitchFamily="34" charset="0"/>
                        <a:buChar char="•"/>
                      </a:pPr>
                      <a:r>
                        <a:rPr lang="en-US" sz="1000" b="0" u="none" kern="1200">
                          <a:solidFill>
                            <a:schemeClr val="dk1"/>
                          </a:solidFill>
                          <a:effectLst/>
                        </a:rPr>
                        <a:t>Urban League of Central Carolinas​: Robyn Lake Hamilton, </a:t>
                      </a:r>
                      <a:r>
                        <a:rPr lang="en-US" sz="1000" b="0" u="none" kern="1200">
                          <a:solidFill>
                            <a:schemeClr val="dk1"/>
                          </a:solidFill>
                          <a:effectLst/>
                          <a:hlinkClick r:id="rId6"/>
                        </a:rPr>
                        <a:t>Robyn.Hamilton@urbanleaguecc.org</a:t>
                      </a:r>
                      <a:r>
                        <a:rPr lang="en-US" sz="1000" b="0" u="none" kern="1200">
                          <a:solidFill>
                            <a:schemeClr val="dk1"/>
                          </a:solidFill>
                          <a:effectLst/>
                        </a:rPr>
                        <a:t> ​</a:t>
                      </a:r>
                    </a:p>
                    <a:p>
                      <a:pPr marL="171450" lvl="0" indent="-171450">
                        <a:buFont typeface="Arial" panose="020B0604020202020204" pitchFamily="34" charset="0"/>
                        <a:buChar char="•"/>
                      </a:pPr>
                      <a:endParaRPr lang="en-US" sz="1000" b="0" u="none" kern="1200">
                        <a:solidFill>
                          <a:schemeClr val="dk1"/>
                        </a:solidFill>
                        <a:effectLst/>
                      </a:endParaRPr>
                    </a:p>
                    <a:p>
                      <a:pPr marL="171450" lvl="0" indent="-171450">
                        <a:buFont typeface="Arial" panose="020B0604020202020204" pitchFamily="34" charset="0"/>
                        <a:buChar char="•"/>
                      </a:pPr>
                      <a:r>
                        <a:rPr lang="en-US" sz="1000" b="0" u="none" kern="1200">
                          <a:solidFill>
                            <a:schemeClr val="dk1"/>
                          </a:solidFill>
                          <a:effectLst/>
                        </a:rPr>
                        <a:t>She Built This City​: LaToya Faustin, </a:t>
                      </a:r>
                      <a:r>
                        <a:rPr lang="en-US" sz="1000" b="0" u="none" kern="1200">
                          <a:solidFill>
                            <a:schemeClr val="dk1"/>
                          </a:solidFill>
                          <a:effectLst/>
                          <a:hlinkClick r:id="rId7"/>
                        </a:rPr>
                        <a:t>latoya.faustin@shebuiltthiscity.org</a:t>
                      </a:r>
                      <a:r>
                        <a:rPr lang="en-US" sz="1000" b="0" u="none" kern="1200">
                          <a:solidFill>
                            <a:schemeClr val="dk1"/>
                          </a:solidFill>
                          <a:effectLst/>
                        </a:rPr>
                        <a:t>  ​</a:t>
                      </a:r>
                      <a:endParaRPr lang="en-US" sz="1000" b="0" u="sng" kern="1200">
                        <a:solidFill>
                          <a:schemeClr val="dk1"/>
                        </a:solidFill>
                        <a:effectLst/>
                      </a:endParaRPr>
                    </a:p>
                    <a:p>
                      <a:endParaRPr lang="en-US" sz="1400" b="1"/>
                    </a:p>
                  </a:txBody>
                  <a:tcPr marL="82296" marR="82296" marT="41148" marB="41148">
                    <a:solidFill>
                      <a:srgbClr val="CFD5EA"/>
                    </a:solidFill>
                  </a:tcPr>
                </a:tc>
                <a:tc>
                  <a:txBody>
                    <a:bodyPr/>
                    <a:lstStyle/>
                    <a:p>
                      <a:pPr lvl="0">
                        <a:buNone/>
                      </a:pPr>
                      <a:endParaRPr lang="en-US" sz="1200" b="0" u="sng" kern="1200">
                        <a:solidFill>
                          <a:schemeClr val="dk1"/>
                        </a:solidFill>
                        <a:effectLst/>
                      </a:endParaRPr>
                    </a:p>
                    <a:p>
                      <a:pPr lvl="0">
                        <a:buNone/>
                      </a:pPr>
                      <a:r>
                        <a:rPr lang="en-US" sz="1200" b="0" u="sng" kern="1200">
                          <a:solidFill>
                            <a:schemeClr val="dk1"/>
                          </a:solidFill>
                          <a:effectLst/>
                        </a:rPr>
                        <a:t>Overview</a:t>
                      </a:r>
                      <a:r>
                        <a:rPr lang="en-US" sz="1200" b="0" u="none" kern="1200">
                          <a:solidFill>
                            <a:schemeClr val="dk1"/>
                          </a:solidFill>
                          <a:effectLst/>
                        </a:rPr>
                        <a:t>: Charlotte Works (workforce board) is poised to release "Community Workforce Strategy" (Jan 2025), including implementation of Good Jobs Principles, focused on centralized data sharing on projected workforce demand, target underserved populations (women, POC, justice-impacted), and strategy for supportive services. </a:t>
                      </a:r>
                    </a:p>
                    <a:p>
                      <a:pPr lvl="0">
                        <a:buNone/>
                      </a:pPr>
                      <a:endParaRPr lang="en-US" sz="1200" b="0" u="none" kern="1200">
                        <a:solidFill>
                          <a:schemeClr val="dk1"/>
                        </a:solidFill>
                        <a:effectLst/>
                      </a:endParaRPr>
                    </a:p>
                    <a:p>
                      <a:pPr lvl="0">
                        <a:buNone/>
                      </a:pPr>
                      <a:r>
                        <a:rPr lang="en-US" sz="1200" b="0" u="sng" kern="1200">
                          <a:solidFill>
                            <a:schemeClr val="dk1"/>
                          </a:solidFill>
                          <a:effectLst/>
                        </a:rPr>
                        <a:t>Federal investments/commitments</a:t>
                      </a:r>
                      <a:r>
                        <a:rPr lang="en-US" sz="1200" b="0" u="none" kern="1200">
                          <a:solidFill>
                            <a:schemeClr val="dk1"/>
                          </a:solidFill>
                          <a:effectLst/>
                        </a:rPr>
                        <a:t>: </a:t>
                      </a:r>
                    </a:p>
                    <a:p>
                      <a:pPr marL="285750" lvl="0" indent="-285750">
                        <a:buFont typeface="Arial" panose="020B0604020202020204" pitchFamily="34" charset="0"/>
                        <a:buChar char="•"/>
                      </a:pPr>
                      <a:r>
                        <a:rPr lang="en-US" sz="1200" b="0" u="none" kern="1200">
                          <a:solidFill>
                            <a:schemeClr val="dk1"/>
                          </a:solidFill>
                          <a:effectLst/>
                        </a:rPr>
                        <a:t>DOL's OFCCP decade-long $1.1B IIA-funded I-85 Futures megaproject (highway construction), setting EEO committee with labor-community coalition and workforce board to ensure equity in hiring practices.</a:t>
                      </a:r>
                      <a:endParaRPr lang="en-US" sz="1200" b="0" u="sng" kern="1200">
                        <a:solidFill>
                          <a:schemeClr val="dk1"/>
                        </a:solidFill>
                        <a:effectLst/>
                      </a:endParaRPr>
                    </a:p>
                    <a:p>
                      <a:pPr lvl="0">
                        <a:buNone/>
                      </a:pPr>
                      <a:endParaRPr lang="en-US" sz="1200" b="0" u="none" kern="1200">
                        <a:solidFill>
                          <a:schemeClr val="dk1"/>
                        </a:solidFill>
                        <a:effectLst/>
                      </a:endParaRPr>
                    </a:p>
                    <a:p>
                      <a:pPr marL="0" lvl="0" indent="0">
                        <a:buFont typeface="Arial" panose="020B0604020202020204" pitchFamily="34" charset="0"/>
                        <a:buNone/>
                      </a:pPr>
                      <a:r>
                        <a:rPr lang="en-US" sz="1200" b="0" u="sng" kern="1200">
                          <a:solidFill>
                            <a:schemeClr val="dk1"/>
                          </a:solidFill>
                          <a:effectLst/>
                        </a:rPr>
                        <a:t>Success stories: </a:t>
                      </a:r>
                    </a:p>
                    <a:p>
                      <a:pPr marL="285750" lvl="0" indent="-285750">
                        <a:buFont typeface="Arial" panose="020B0604020202020204" pitchFamily="34" charset="0"/>
                        <a:buChar char="•"/>
                      </a:pPr>
                      <a:r>
                        <a:rPr lang="en-US" sz="1200" b="0" u="none" kern="1200">
                          <a:solidFill>
                            <a:schemeClr val="dk1"/>
                          </a:solidFill>
                          <a:effectLst/>
                        </a:rPr>
                        <a:t>Charlotte Works (workforce board), with labor and community groups, has adopted DOL's Good Jobs Principles</a:t>
                      </a:r>
                    </a:p>
                    <a:p>
                      <a:pPr marL="285750" lvl="0" indent="-285750">
                        <a:buFont typeface="Arial" panose="020B0604020202020204" pitchFamily="34" charset="0"/>
                        <a:buChar char="•"/>
                      </a:pPr>
                      <a:r>
                        <a:rPr lang="en-US" sz="1200" b="0" u="none" kern="1200">
                          <a:solidFill>
                            <a:schemeClr val="dk1"/>
                          </a:solidFill>
                          <a:effectLst/>
                        </a:rPr>
                        <a:t>Labor and community groups have jointly formed the Charlotte Regional Apprenticeship Collaboration (RAC) which establishes a direct-entry MOU between Charlotte Building Trades (plus 6 trades) and community workforce partners (Urban League, She Built This City, and Goodwill Industries)</a:t>
                      </a:r>
                    </a:p>
                    <a:p>
                      <a:pPr marL="0" lvl="0" indent="0">
                        <a:buFont typeface="Arial" panose="020B0604020202020204" pitchFamily="34" charset="0"/>
                        <a:buNone/>
                      </a:pPr>
                      <a:endParaRPr lang="en-US" sz="1200" b="0" u="none" kern="120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sng" kern="1200">
                          <a:solidFill>
                            <a:schemeClr val="dk1"/>
                          </a:solidFill>
                          <a:effectLst/>
                        </a:rPr>
                        <a:t>Philanthropic investments</a:t>
                      </a:r>
                      <a:r>
                        <a:rPr lang="en-US" sz="1200" b="0" u="none" kern="1200">
                          <a:solidFill>
                            <a:schemeClr val="dk1"/>
                          </a:solidFill>
                          <a:effectLst/>
                        </a:rPr>
                        <a:t>: No philanthropic investment yet.</a:t>
                      </a:r>
                    </a:p>
                    <a:p>
                      <a:pPr marL="0" lvl="0" indent="0">
                        <a:buFont typeface="Arial" panose="020B0604020202020204" pitchFamily="34" charset="0"/>
                        <a:buNone/>
                      </a:pPr>
                      <a:endParaRPr lang="en-US" sz="1200" b="0" u="none" kern="1200">
                        <a:solidFill>
                          <a:schemeClr val="dk1"/>
                        </a:solidFill>
                        <a:effectLst/>
                      </a:endParaRPr>
                    </a:p>
                  </a:txBody>
                  <a:tcPr marL="82296" marR="82296" marT="41148" marB="41148">
                    <a:solidFill>
                      <a:srgbClr val="CFD5EA"/>
                    </a:solidFill>
                  </a:tcPr>
                </a:tc>
                <a:tc>
                  <a:txBody>
                    <a:bodyPr/>
                    <a:lstStyle/>
                    <a:p>
                      <a:pPr marL="0" lvl="0" indent="0" algn="l">
                        <a:lnSpc>
                          <a:spcPct val="100000"/>
                        </a:lnSpc>
                        <a:spcBef>
                          <a:spcPts val="0"/>
                        </a:spcBef>
                        <a:spcAft>
                          <a:spcPts val="0"/>
                        </a:spcAft>
                        <a:buFont typeface="Arial"/>
                        <a:buNone/>
                      </a:pPr>
                      <a:endParaRPr lang="en-US" sz="1200" b="0" u="none" strike="noStrike" noProof="0">
                        <a:solidFill>
                          <a:schemeClr val="tx1"/>
                        </a:solidFill>
                      </a:endParaRPr>
                    </a:p>
                    <a:p>
                      <a:pPr marL="0" lvl="0" indent="0" algn="l">
                        <a:lnSpc>
                          <a:spcPct val="100000"/>
                        </a:lnSpc>
                        <a:spcBef>
                          <a:spcPts val="0"/>
                        </a:spcBef>
                        <a:spcAft>
                          <a:spcPts val="0"/>
                        </a:spcAft>
                        <a:buFont typeface="Arial"/>
                        <a:buNone/>
                      </a:pPr>
                      <a:r>
                        <a:rPr lang="en-US" sz="1200" b="0" u="none" strike="noStrike" noProof="0">
                          <a:solidFill>
                            <a:schemeClr val="tx1"/>
                          </a:solidFill>
                        </a:rPr>
                        <a:t>(1) Need additional operational (personnel) support Charlotte Regional Apprenticeship Collaboration.</a:t>
                      </a:r>
                    </a:p>
                    <a:p>
                      <a:pPr marL="0" lvl="0" indent="0" algn="l">
                        <a:lnSpc>
                          <a:spcPct val="100000"/>
                        </a:lnSpc>
                        <a:spcBef>
                          <a:spcPts val="0"/>
                        </a:spcBef>
                        <a:spcAft>
                          <a:spcPts val="0"/>
                        </a:spcAft>
                        <a:buFont typeface="Arial"/>
                        <a:buNone/>
                      </a:pPr>
                      <a:endParaRPr lang="en-US" sz="1200" b="0" u="none" strike="noStrike" noProof="0">
                        <a:solidFill>
                          <a:schemeClr val="tx1"/>
                        </a:solidFill>
                      </a:endParaRPr>
                    </a:p>
                    <a:p>
                      <a:pPr marL="0" lvl="0" indent="0" algn="l">
                        <a:lnSpc>
                          <a:spcPct val="100000"/>
                        </a:lnSpc>
                        <a:spcBef>
                          <a:spcPts val="0"/>
                        </a:spcBef>
                        <a:spcAft>
                          <a:spcPts val="0"/>
                        </a:spcAft>
                        <a:buFont typeface="Arial"/>
                        <a:buNone/>
                      </a:pPr>
                      <a:r>
                        <a:rPr lang="en-US" sz="1200" b="0" u="none" strike="noStrike" noProof="0">
                          <a:solidFill>
                            <a:schemeClr val="tx1"/>
                          </a:solidFill>
                        </a:rPr>
                        <a:t>(2) Programmatic support to Charlotte Works and community-based organizations to provide supportive services. </a:t>
                      </a:r>
                    </a:p>
                    <a:p>
                      <a:pPr marL="0" lvl="0" indent="0" algn="l">
                        <a:lnSpc>
                          <a:spcPct val="100000"/>
                        </a:lnSpc>
                        <a:spcBef>
                          <a:spcPts val="0"/>
                        </a:spcBef>
                        <a:spcAft>
                          <a:spcPts val="0"/>
                        </a:spcAft>
                        <a:buFont typeface="Arial"/>
                        <a:buNone/>
                      </a:pPr>
                      <a:endParaRPr lang="en-US" sz="1400" b="0" u="none" strike="noStrike" noProof="0">
                        <a:solidFill>
                          <a:srgbClr val="FF0000"/>
                        </a:solidFill>
                      </a:endParaRPr>
                    </a:p>
                  </a:txBody>
                  <a:tcPr marL="82296" marR="82296" marT="41148" marB="41148">
                    <a:solidFill>
                      <a:srgbClr val="CFD5EA"/>
                    </a:solidFill>
                  </a:tcPr>
                </a:tc>
                <a:extLst>
                  <a:ext uri="{0D108BD9-81ED-4DB2-BD59-A6C34878D82A}">
                    <a16:rowId xmlns:a16="http://schemas.microsoft.com/office/drawing/2014/main" val="1130949504"/>
                  </a:ext>
                </a:extLst>
              </a:tr>
            </a:tbl>
          </a:graphicData>
        </a:graphic>
      </p:graphicFrame>
    </p:spTree>
    <p:extLst>
      <p:ext uri="{BB962C8B-B14F-4D97-AF65-F5344CB8AC3E}">
        <p14:creationId xmlns:p14="http://schemas.microsoft.com/office/powerpoint/2010/main" val="2667151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803B57-296E-4FC0-BF34-CAAEE08F26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DRAFT // DO NOT CIRCULATE</a:t>
            </a:r>
          </a:p>
        </p:txBody>
      </p:sp>
      <p:sp>
        <p:nvSpPr>
          <p:cNvPr id="3" name="Slide Number Placeholder 2">
            <a:extLst>
              <a:ext uri="{FF2B5EF4-FFF2-40B4-BE49-F238E27FC236}">
                <a16:creationId xmlns:a16="http://schemas.microsoft.com/office/drawing/2014/main" id="{8F47FD33-43D5-4F93-A6C7-49241752E5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4DA5A-76EA-4331-B27C-4809714BFA6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6" name="Table 6">
            <a:extLst>
              <a:ext uri="{FF2B5EF4-FFF2-40B4-BE49-F238E27FC236}">
                <a16:creationId xmlns:a16="http://schemas.microsoft.com/office/drawing/2014/main" id="{7FB8A9EB-8288-4C0D-9CBB-ED5D91E37CA6}"/>
              </a:ext>
            </a:extLst>
          </p:cNvPr>
          <p:cNvGraphicFramePr>
            <a:graphicFrameLocks noGrp="1"/>
          </p:cNvGraphicFramePr>
          <p:nvPr/>
        </p:nvGraphicFramePr>
        <p:xfrm>
          <a:off x="0" y="0"/>
          <a:ext cx="13059364" cy="6858000"/>
        </p:xfrm>
        <a:graphic>
          <a:graphicData uri="http://schemas.openxmlformats.org/drawingml/2006/table">
            <a:tbl>
              <a:tblPr firstRow="1" bandRow="1">
                <a:tableStyleId>{00A15C55-8517-42AA-B614-E9B94910E393}</a:tableStyleId>
              </a:tblPr>
              <a:tblGrid>
                <a:gridCol w="3135086">
                  <a:extLst>
                    <a:ext uri="{9D8B030D-6E8A-4147-A177-3AD203B41FA5}">
                      <a16:colId xmlns:a16="http://schemas.microsoft.com/office/drawing/2014/main" val="76671019"/>
                    </a:ext>
                  </a:extLst>
                </a:gridCol>
                <a:gridCol w="7242662">
                  <a:extLst>
                    <a:ext uri="{9D8B030D-6E8A-4147-A177-3AD203B41FA5}">
                      <a16:colId xmlns:a16="http://schemas.microsoft.com/office/drawing/2014/main" val="1963670202"/>
                    </a:ext>
                  </a:extLst>
                </a:gridCol>
                <a:gridCol w="2681616">
                  <a:extLst>
                    <a:ext uri="{9D8B030D-6E8A-4147-A177-3AD203B41FA5}">
                      <a16:colId xmlns:a16="http://schemas.microsoft.com/office/drawing/2014/main" val="2833041274"/>
                    </a:ext>
                  </a:extLst>
                </a:gridCol>
              </a:tblGrid>
              <a:tr h="571500">
                <a:tc>
                  <a:txBody>
                    <a:bodyPr/>
                    <a:lstStyle/>
                    <a:p>
                      <a:pPr algn="ctr"/>
                      <a:r>
                        <a:rPr lang="en-US" sz="1600"/>
                        <a:t>Location</a:t>
                      </a:r>
                    </a:p>
                  </a:txBody>
                  <a:tcPr marL="82296" marR="82296" marT="41148" marB="41148" anchor="ctr">
                    <a:solidFill>
                      <a:srgbClr val="4472C4"/>
                    </a:solidFill>
                  </a:tcPr>
                </a:tc>
                <a:tc>
                  <a:txBody>
                    <a:bodyPr/>
                    <a:lstStyle/>
                    <a:p>
                      <a:pPr algn="ctr"/>
                      <a:endParaRPr lang="en-US" sz="1600"/>
                    </a:p>
                    <a:p>
                      <a:pPr algn="ctr"/>
                      <a:r>
                        <a:rPr lang="en-US" sz="1600"/>
                        <a:t>State of Play </a:t>
                      </a:r>
                    </a:p>
                  </a:txBody>
                  <a:tcPr marL="82296" marR="82296" marT="41148" marB="41148">
                    <a:solidFill>
                      <a:srgbClr val="4472C4"/>
                    </a:solidFill>
                  </a:tcPr>
                </a:tc>
                <a:tc>
                  <a:txBody>
                    <a:bodyPr/>
                    <a:lstStyle/>
                    <a:p>
                      <a:pPr algn="ctr"/>
                      <a:r>
                        <a:rPr lang="en-US" sz="1600"/>
                        <a:t>Opportunities for Additional Collaboration</a:t>
                      </a:r>
                    </a:p>
                  </a:txBody>
                  <a:tcPr marL="82296" marR="82296" marT="41148" marB="41148" anchor="ctr">
                    <a:solidFill>
                      <a:srgbClr val="4472C4"/>
                    </a:solidFill>
                  </a:tcPr>
                </a:tc>
                <a:extLst>
                  <a:ext uri="{0D108BD9-81ED-4DB2-BD59-A6C34878D82A}">
                    <a16:rowId xmlns:a16="http://schemas.microsoft.com/office/drawing/2014/main" val="3543954488"/>
                  </a:ext>
                </a:extLst>
              </a:tr>
              <a:tr h="6286500">
                <a:tc>
                  <a:txBody>
                    <a:bodyPr/>
                    <a:lstStyle/>
                    <a:p>
                      <a:r>
                        <a:rPr lang="en-US" sz="1400" b="1"/>
                        <a:t>Michigan / Lansing, MI</a:t>
                      </a:r>
                    </a:p>
                    <a:p>
                      <a:endParaRPr lang="en-US" sz="1400" b="1"/>
                    </a:p>
                    <a:p>
                      <a:r>
                        <a:rPr lang="en-US" sz="1200" b="0" u="sng"/>
                        <a:t>Anchor  Organizations:</a:t>
                      </a:r>
                    </a:p>
                    <a:p>
                      <a:endParaRPr lang="en-US" sz="1200" b="0" u="sng"/>
                    </a:p>
                    <a:p>
                      <a:pPr marL="171450" indent="-171450">
                        <a:buFont typeface="Arial" panose="020B0604020202020204" pitchFamily="34" charset="0"/>
                        <a:buChar char="•"/>
                      </a:pPr>
                      <a:r>
                        <a:rPr lang="en-US" sz="1100" b="0" u="none"/>
                        <a:t>City of Lansing​: Zach McElroy, zachary.mcelroy@lansingmi.gov​</a:t>
                      </a:r>
                    </a:p>
                    <a:p>
                      <a:pPr marL="171450" indent="-171450">
                        <a:buFont typeface="Arial" panose="020B0604020202020204" pitchFamily="34" charset="0"/>
                        <a:buChar char="•"/>
                      </a:pPr>
                      <a:endParaRPr lang="en-US" sz="1100" b="0" u="none"/>
                    </a:p>
                    <a:p>
                      <a:pPr marL="171450" indent="-171450">
                        <a:buFont typeface="Arial" panose="020B0604020202020204" pitchFamily="34" charset="0"/>
                        <a:buChar char="•"/>
                      </a:pPr>
                      <a:r>
                        <a:rPr lang="en-US" sz="1100" b="0" u="none"/>
                        <a:t>​Capital Area Michigan Works: Carrie Rosingana, crosingana@camw.net​</a:t>
                      </a:r>
                    </a:p>
                    <a:p>
                      <a:pPr marL="171450" indent="-171450">
                        <a:buFont typeface="Arial" panose="020B0604020202020204" pitchFamily="34" charset="0"/>
                        <a:buChar char="•"/>
                      </a:pPr>
                      <a:endParaRPr lang="en-US" sz="1100" b="0" u="none"/>
                    </a:p>
                    <a:p>
                      <a:pPr marL="171450" indent="-171450">
                        <a:buFont typeface="Arial" panose="020B0604020202020204" pitchFamily="34" charset="0"/>
                        <a:buChar char="•"/>
                      </a:pPr>
                      <a:r>
                        <a:rPr lang="en-US" sz="1100" b="0" u="none"/>
                        <a:t>​Michigan State AFL-CIO Workforce Development Institute​: Chong-Anna Canfora,  ccanfora@miwdi.org </a:t>
                      </a:r>
                    </a:p>
                    <a:p>
                      <a:endParaRPr lang="en-US" sz="1400" b="0"/>
                    </a:p>
                  </a:txBody>
                  <a:tcPr marL="82296" marR="82296" marT="41148" marB="41148">
                    <a:solidFill>
                      <a:srgbClr val="CFD5EA"/>
                    </a:solidFill>
                  </a:tcPr>
                </a:tc>
                <a:tc>
                  <a:txBody>
                    <a:bodyPr/>
                    <a:lstStyle/>
                    <a:p>
                      <a:pPr lvl="0">
                        <a:buNone/>
                      </a:pPr>
                      <a:endParaRPr lang="en-US" sz="1200" b="0" u="sng" kern="120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a:solidFill>
                            <a:schemeClr val="dk1"/>
                          </a:solidFill>
                          <a:effectLst/>
                        </a:rPr>
                        <a:t>Overview</a:t>
                      </a:r>
                      <a:r>
                        <a:rPr lang="en-US" sz="1200" b="0" u="none" kern="1200">
                          <a:solidFill>
                            <a:schemeClr val="dk1"/>
                          </a:solidFill>
                          <a:effectLst/>
                        </a:rPr>
                        <a:t>: Lansing Mayor Schor's biggest priorities for equity in Investing in America funds are GM's EV conversion project funded with $500M from DOE and $126M in Federal Highway Administration (FHWA) for various highway construction projects. Lansing and Michigan Works working closely with DOL &amp; Accelerator for America (through grant from Women's Bureau) and Michigan AFL-CIO Workforce Development Institute (through their Women in Skilled Trades and Access for All programs) to build stronger pre-apprenticeship/training programs and supportive services to get more women in construction, and bridge current strategy with high schools and unions.​ Additionally, there is a  </a:t>
                      </a:r>
                      <a:r>
                        <a:rPr lang="en-US" sz="1200" u="none" baseline="0">
                          <a:hlinkClick r:id="rId3"/>
                        </a:rPr>
                        <a:t>Michigan Governor Directive </a:t>
                      </a:r>
                      <a:r>
                        <a:rPr lang="en-US" sz="1200" u="none" baseline="0"/>
                        <a:t>to spend up to 5% of infrastructure funds on workforce development and train 5,000 infrastructure workers. </a:t>
                      </a:r>
                    </a:p>
                    <a:p>
                      <a:pPr lvl="0">
                        <a:buNone/>
                      </a:pPr>
                      <a:endParaRPr lang="en-US" sz="1200" b="0" u="none" kern="1200">
                        <a:solidFill>
                          <a:schemeClr val="dk1"/>
                        </a:solidFill>
                        <a:effectLst/>
                      </a:endParaRPr>
                    </a:p>
                    <a:p>
                      <a:pPr lvl="0">
                        <a:buNone/>
                      </a:pPr>
                      <a:endParaRPr lang="en-US" sz="1200" b="0" u="sng" kern="1200">
                        <a:solidFill>
                          <a:schemeClr val="dk1"/>
                        </a:solidFill>
                        <a:effectLst/>
                      </a:endParaRPr>
                    </a:p>
                    <a:p>
                      <a:pPr lvl="0">
                        <a:buNone/>
                      </a:pPr>
                      <a:r>
                        <a:rPr lang="en-US" sz="1200" b="0" u="sng" kern="1200">
                          <a:solidFill>
                            <a:schemeClr val="dk1"/>
                          </a:solidFill>
                          <a:effectLst/>
                        </a:rPr>
                        <a:t>Federal investments/commitments</a:t>
                      </a:r>
                      <a:r>
                        <a:rPr lang="en-US" sz="1200" b="0" u="none" kern="1200">
                          <a:solidFill>
                            <a:schemeClr val="dk1"/>
                          </a:solidFill>
                          <a:effectLst/>
                        </a:rPr>
                        <a:t>: </a:t>
                      </a:r>
                    </a:p>
                    <a:p>
                      <a:pPr marL="171450" lvl="0" indent="-171450">
                        <a:buFont typeface="Arial" panose="020B0604020202020204" pitchFamily="34" charset="0"/>
                        <a:buChar char="•"/>
                      </a:pPr>
                      <a:r>
                        <a:rPr lang="en-US" sz="1200" b="0" u="none" kern="1200">
                          <a:solidFill>
                            <a:schemeClr val="dk1"/>
                          </a:solidFill>
                          <a:effectLst/>
                        </a:rPr>
                        <a:t>Lansing is part of the  DOL Good Jobs Alliance, DOL/National League of Cities Good Jobs, Great Cities (GJGC) initiative, and has adopted DOL's Good Jobs Principles</a:t>
                      </a:r>
                    </a:p>
                    <a:p>
                      <a:pPr marL="171450" lvl="0" indent="-171450">
                        <a:buFont typeface="Arial" panose="020B0604020202020204" pitchFamily="34" charset="0"/>
                        <a:buChar char="•"/>
                      </a:pPr>
                      <a:r>
                        <a:rPr lang="en-US" sz="1200" b="0" u="none" kern="1200">
                          <a:solidFill>
                            <a:schemeClr val="dk1"/>
                          </a:solidFill>
                          <a:effectLst/>
                        </a:rPr>
                        <a:t> $500M from DOE and $126M in Federal Highway Administration (FHWA) for various highway construction projects</a:t>
                      </a:r>
                    </a:p>
                    <a:p>
                      <a:pPr marL="171450" lvl="0" indent="-171450">
                        <a:buFont typeface="Arial" panose="020B0604020202020204" pitchFamily="34" charset="0"/>
                        <a:buChar char="•"/>
                      </a:pPr>
                      <a:r>
                        <a:rPr lang="en-US" sz="1200" b="0" u="none" kern="1200">
                          <a:solidFill>
                            <a:schemeClr val="dk1"/>
                          </a:solidFill>
                          <a:effectLst/>
                        </a:rPr>
                        <a:t>DOL grantee to support more women in construction </a:t>
                      </a:r>
                    </a:p>
                    <a:p>
                      <a:pPr marL="171450" lvl="0" indent="-171450">
                        <a:buFont typeface="Arial" panose="020B0604020202020204" pitchFamily="34" charset="0"/>
                        <a:buChar char="•"/>
                      </a:pPr>
                      <a:r>
                        <a:rPr lang="en-US" sz="1200" b="0" u="none" kern="1200">
                          <a:solidFill>
                            <a:schemeClr val="dk1"/>
                          </a:solidFill>
                          <a:effectLst/>
                        </a:rPr>
                        <a:t>Dept. of Energy RAMP Fellow in Detroit/Lansing</a:t>
                      </a:r>
                    </a:p>
                    <a:p>
                      <a:pPr lvl="0">
                        <a:buNone/>
                      </a:pPr>
                      <a:endParaRPr lang="en-US" sz="1200" b="0" u="none" kern="1200">
                        <a:solidFill>
                          <a:schemeClr val="dk1"/>
                        </a:solidFill>
                        <a:effectLst/>
                      </a:endParaRPr>
                    </a:p>
                    <a:p>
                      <a:pPr marL="0" lvl="0" indent="0">
                        <a:buFont typeface="Arial" panose="020B0604020202020204" pitchFamily="34" charset="0"/>
                        <a:buNone/>
                      </a:pPr>
                      <a:r>
                        <a:rPr lang="en-US" sz="1200" b="0" u="sng" kern="1200">
                          <a:solidFill>
                            <a:schemeClr val="dk1"/>
                          </a:solidFill>
                          <a:effectLst/>
                        </a:rPr>
                        <a:t>Success stories: </a:t>
                      </a:r>
                    </a:p>
                    <a:p>
                      <a:pPr marL="171450" lvl="0" indent="-171450">
                        <a:buFont typeface="Arial" panose="020B0604020202020204" pitchFamily="34" charset="0"/>
                        <a:buChar char="•"/>
                      </a:pPr>
                      <a:r>
                        <a:rPr lang="en-US" sz="1200" b="0" i="0" u="none" kern="1200">
                          <a:solidFill>
                            <a:schemeClr val="dk1"/>
                          </a:solidFill>
                          <a:effectLst/>
                        </a:rPr>
                        <a:t>As part of GJGC, Mayor Schor committed to doubling women in construction trades from 2.5 to 5%. They've since met their goal, and the Mayor now wants to redouble it.​</a:t>
                      </a:r>
                    </a:p>
                    <a:p>
                      <a:pPr marL="171450" lvl="0" indent="-171450">
                        <a:buFont typeface="Arial" panose="020B0604020202020204" pitchFamily="34" charset="0"/>
                        <a:buChar char="•"/>
                      </a:pPr>
                      <a:r>
                        <a:rPr lang="en-US" sz="1200" b="0" i="0" u="none" kern="1200">
                          <a:solidFill>
                            <a:schemeClr val="dk1"/>
                          </a:solidFill>
                          <a:effectLst/>
                        </a:rPr>
                        <a:t>Lansing aiming to partner with Michigan State on child care workforce development strategy to grow skilled supply to meet rapidly expanding need.​</a:t>
                      </a:r>
                    </a:p>
                    <a:p>
                      <a:pPr marL="171450" lvl="0" indent="-171450">
                        <a:buFont typeface="Arial" panose="020B0604020202020204" pitchFamily="34" charset="0"/>
                        <a:buChar char="•"/>
                      </a:pPr>
                      <a:endParaRPr lang="en-US" sz="1200" b="0" u="none" kern="1200">
                        <a:solidFill>
                          <a:schemeClr val="dk1"/>
                        </a:solidFill>
                        <a:effectLst/>
                      </a:endParaRPr>
                    </a:p>
                    <a:p>
                      <a:pPr lvl="0">
                        <a:buNone/>
                      </a:pPr>
                      <a:r>
                        <a:rPr lang="en-US" sz="1200" b="0" u="sng" kern="1200">
                          <a:solidFill>
                            <a:schemeClr val="dk1"/>
                          </a:solidFill>
                          <a:effectLst/>
                        </a:rPr>
                        <a:t>Philanthropic investments</a:t>
                      </a:r>
                      <a:r>
                        <a:rPr lang="en-US" sz="1200" b="0" u="none" kern="1200">
                          <a:solidFill>
                            <a:schemeClr val="dk1"/>
                          </a:solidFill>
                          <a:effectLst/>
                        </a:rPr>
                        <a:t>: No philanthropic investment yet.</a:t>
                      </a:r>
                    </a:p>
                    <a:p>
                      <a:pPr lvl="0">
                        <a:buNone/>
                      </a:pPr>
                      <a:endParaRPr lang="en-US" sz="1200" b="0" u="sng" kern="1200">
                        <a:solidFill>
                          <a:schemeClr val="dk1"/>
                        </a:solidFill>
                        <a:effectLst/>
                      </a:endParaRPr>
                    </a:p>
                    <a:p>
                      <a:pPr marL="0" lvl="0" indent="0">
                        <a:buFont typeface="Arial" panose="020B0604020202020204" pitchFamily="34" charset="0"/>
                        <a:buNone/>
                      </a:pPr>
                      <a:endParaRPr lang="en-US" sz="1400" b="0" u="sng" kern="1200">
                        <a:solidFill>
                          <a:schemeClr val="dk1"/>
                        </a:solidFill>
                        <a:effectLst/>
                      </a:endParaRPr>
                    </a:p>
                  </a:txBody>
                  <a:tcPr marL="82296" marR="82296" marT="41148" marB="41148">
                    <a:solidFill>
                      <a:srgbClr val="CFD5EA"/>
                    </a:solidFill>
                  </a:tcPr>
                </a:tc>
                <a:tc>
                  <a:txBody>
                    <a:bodyPr/>
                    <a:lstStyle/>
                    <a:p>
                      <a:pPr marL="0" lvl="0" indent="0" algn="l">
                        <a:lnSpc>
                          <a:spcPct val="100000"/>
                        </a:lnSpc>
                        <a:spcBef>
                          <a:spcPts val="0"/>
                        </a:spcBef>
                        <a:spcAft>
                          <a:spcPts val="0"/>
                        </a:spcAft>
                        <a:buFont typeface="Arial"/>
                        <a:buNone/>
                      </a:pPr>
                      <a:endParaRPr lang="en-US" sz="1200" b="0" u="none" strike="noStrike" noProof="0">
                        <a:solidFill>
                          <a:schemeClr val="tx1"/>
                        </a:solidFill>
                      </a:endParaRPr>
                    </a:p>
                    <a:p>
                      <a:pPr marL="0" lvl="0" indent="0" algn="l">
                        <a:lnSpc>
                          <a:spcPct val="100000"/>
                        </a:lnSpc>
                        <a:spcBef>
                          <a:spcPts val="0"/>
                        </a:spcBef>
                        <a:spcAft>
                          <a:spcPts val="0"/>
                        </a:spcAft>
                        <a:buFont typeface="Arial"/>
                        <a:buNone/>
                      </a:pPr>
                      <a:r>
                        <a:rPr lang="en-US" sz="1200" b="0" u="none" strike="noStrike" noProof="0">
                          <a:solidFill>
                            <a:schemeClr val="tx1"/>
                          </a:solidFill>
                        </a:rPr>
                        <a:t>(1) Need additional technical expertise to bolster child care access and affordability (supply strategy), including supportive services draw-down​ from federal investment.</a:t>
                      </a:r>
                    </a:p>
                    <a:p>
                      <a:pPr marL="0" lvl="0" indent="0" algn="l">
                        <a:lnSpc>
                          <a:spcPct val="100000"/>
                        </a:lnSpc>
                        <a:spcBef>
                          <a:spcPts val="0"/>
                        </a:spcBef>
                        <a:spcAft>
                          <a:spcPts val="0"/>
                        </a:spcAft>
                        <a:buFont typeface="Arial"/>
                        <a:buNone/>
                      </a:pPr>
                      <a:endParaRPr lang="en-US" sz="1200" b="0" u="none" strike="noStrike" noProof="0">
                        <a:solidFill>
                          <a:schemeClr val="tx1"/>
                        </a:solidFill>
                      </a:endParaRPr>
                    </a:p>
                    <a:p>
                      <a:pPr marL="0" lvl="0" indent="0" algn="l">
                        <a:lnSpc>
                          <a:spcPct val="100000"/>
                        </a:lnSpc>
                        <a:spcBef>
                          <a:spcPts val="0"/>
                        </a:spcBef>
                        <a:spcAft>
                          <a:spcPts val="0"/>
                        </a:spcAft>
                        <a:buFont typeface="Arial"/>
                        <a:buNone/>
                      </a:pPr>
                      <a:r>
                        <a:rPr lang="en-US" sz="1200" b="0" u="none" strike="noStrike" noProof="0">
                          <a:solidFill>
                            <a:schemeClr val="tx1"/>
                          </a:solidFill>
                        </a:rPr>
                        <a:t>(2) Coordination support to engage unions and expand their pre-apprenticeship-to-Building Trades pipeline, including bridging with schools and more robust marketing/recruitment strategy</a:t>
                      </a:r>
                    </a:p>
                    <a:p>
                      <a:pPr marL="0" lvl="0" indent="0" algn="l">
                        <a:lnSpc>
                          <a:spcPct val="100000"/>
                        </a:lnSpc>
                        <a:spcBef>
                          <a:spcPts val="0"/>
                        </a:spcBef>
                        <a:spcAft>
                          <a:spcPts val="0"/>
                        </a:spcAft>
                        <a:buFont typeface="Arial"/>
                        <a:buNone/>
                      </a:pPr>
                      <a:endParaRPr lang="en-US" sz="1200" b="0" u="none" strike="noStrike" noProof="0">
                        <a:solidFill>
                          <a:schemeClr val="tx1"/>
                        </a:solidFill>
                      </a:endParaRPr>
                    </a:p>
                    <a:p>
                      <a:pPr marL="0" lvl="0" indent="0" algn="l">
                        <a:lnSpc>
                          <a:spcPct val="100000"/>
                        </a:lnSpc>
                        <a:spcBef>
                          <a:spcPts val="0"/>
                        </a:spcBef>
                        <a:spcAft>
                          <a:spcPts val="0"/>
                        </a:spcAft>
                        <a:buFont typeface="Arial"/>
                        <a:buNone/>
                      </a:pPr>
                      <a:r>
                        <a:rPr lang="en-US" sz="1200" b="0" u="none" strike="noStrike" noProof="0">
                          <a:solidFill>
                            <a:schemeClr val="tx1"/>
                          </a:solidFill>
                        </a:rPr>
                        <a:t>(3)  Advice to state about how to align funding with regional needs </a:t>
                      </a:r>
                    </a:p>
                    <a:p>
                      <a:pPr marL="0" lvl="0" indent="0" algn="l">
                        <a:lnSpc>
                          <a:spcPct val="100000"/>
                        </a:lnSpc>
                        <a:spcBef>
                          <a:spcPts val="0"/>
                        </a:spcBef>
                        <a:spcAft>
                          <a:spcPts val="0"/>
                        </a:spcAft>
                        <a:buFont typeface="Arial"/>
                        <a:buNone/>
                      </a:pPr>
                      <a:endParaRPr lang="en-US" sz="1200" b="0" u="none" strike="noStrike" noProof="0">
                        <a:solidFill>
                          <a:schemeClr val="tx1"/>
                        </a:solidFill>
                      </a:endParaRPr>
                    </a:p>
                  </a:txBody>
                  <a:tcPr marL="82296" marR="82296" marT="41148" marB="41148">
                    <a:solidFill>
                      <a:srgbClr val="CFD5EA"/>
                    </a:solidFill>
                  </a:tcPr>
                </a:tc>
                <a:extLst>
                  <a:ext uri="{0D108BD9-81ED-4DB2-BD59-A6C34878D82A}">
                    <a16:rowId xmlns:a16="http://schemas.microsoft.com/office/drawing/2014/main" val="1130949504"/>
                  </a:ext>
                </a:extLst>
              </a:tr>
            </a:tbl>
          </a:graphicData>
        </a:graphic>
      </p:graphicFrame>
    </p:spTree>
    <p:extLst>
      <p:ext uri="{BB962C8B-B14F-4D97-AF65-F5344CB8AC3E}">
        <p14:creationId xmlns:p14="http://schemas.microsoft.com/office/powerpoint/2010/main" val="4225064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803B57-296E-4FC0-BF34-CAAEE08F26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DRAFT // DO NOT CIRCULATE</a:t>
            </a:r>
          </a:p>
        </p:txBody>
      </p:sp>
      <p:sp>
        <p:nvSpPr>
          <p:cNvPr id="3" name="Slide Number Placeholder 2">
            <a:extLst>
              <a:ext uri="{FF2B5EF4-FFF2-40B4-BE49-F238E27FC236}">
                <a16:creationId xmlns:a16="http://schemas.microsoft.com/office/drawing/2014/main" id="{8F47FD33-43D5-4F93-A6C7-49241752E5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4DA5A-76EA-4331-B27C-4809714BFA6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6" name="Table 6">
            <a:extLst>
              <a:ext uri="{FF2B5EF4-FFF2-40B4-BE49-F238E27FC236}">
                <a16:creationId xmlns:a16="http://schemas.microsoft.com/office/drawing/2014/main" id="{7FB8A9EB-8288-4C0D-9CBB-ED5D91E37CA6}"/>
              </a:ext>
            </a:extLst>
          </p:cNvPr>
          <p:cNvGraphicFramePr>
            <a:graphicFrameLocks noGrp="1"/>
          </p:cNvGraphicFramePr>
          <p:nvPr>
            <p:extLst>
              <p:ext uri="{D42A27DB-BD31-4B8C-83A1-F6EECF244321}">
                <p14:modId xmlns:p14="http://schemas.microsoft.com/office/powerpoint/2010/main" val="2386034469"/>
              </p:ext>
            </p:extLst>
          </p:nvPr>
        </p:nvGraphicFramePr>
        <p:xfrm>
          <a:off x="0" y="0"/>
          <a:ext cx="12192000" cy="7298436"/>
        </p:xfrm>
        <a:graphic>
          <a:graphicData uri="http://schemas.openxmlformats.org/drawingml/2006/table">
            <a:tbl>
              <a:tblPr firstRow="1" bandRow="1">
                <a:tableStyleId>{00A15C55-8517-42AA-B614-E9B94910E393}</a:tableStyleId>
              </a:tblPr>
              <a:tblGrid>
                <a:gridCol w="2371411">
                  <a:extLst>
                    <a:ext uri="{9D8B030D-6E8A-4147-A177-3AD203B41FA5}">
                      <a16:colId xmlns:a16="http://schemas.microsoft.com/office/drawing/2014/main" val="76671019"/>
                    </a:ext>
                  </a:extLst>
                </a:gridCol>
                <a:gridCol w="7138973">
                  <a:extLst>
                    <a:ext uri="{9D8B030D-6E8A-4147-A177-3AD203B41FA5}">
                      <a16:colId xmlns:a16="http://schemas.microsoft.com/office/drawing/2014/main" val="1963670202"/>
                    </a:ext>
                  </a:extLst>
                </a:gridCol>
                <a:gridCol w="2681616">
                  <a:extLst>
                    <a:ext uri="{9D8B030D-6E8A-4147-A177-3AD203B41FA5}">
                      <a16:colId xmlns:a16="http://schemas.microsoft.com/office/drawing/2014/main" val="2833041274"/>
                    </a:ext>
                  </a:extLst>
                </a:gridCol>
              </a:tblGrid>
              <a:tr h="571500">
                <a:tc>
                  <a:txBody>
                    <a:bodyPr/>
                    <a:lstStyle/>
                    <a:p>
                      <a:pPr algn="ctr"/>
                      <a:r>
                        <a:rPr lang="en-US" sz="1600"/>
                        <a:t>Location</a:t>
                      </a:r>
                    </a:p>
                  </a:txBody>
                  <a:tcPr marL="82296" marR="82296" marT="41148" marB="41148" anchor="ctr">
                    <a:solidFill>
                      <a:srgbClr val="4472C4"/>
                    </a:solidFill>
                  </a:tcPr>
                </a:tc>
                <a:tc>
                  <a:txBody>
                    <a:bodyPr/>
                    <a:lstStyle/>
                    <a:p>
                      <a:pPr algn="ctr"/>
                      <a:endParaRPr lang="en-US" sz="1600"/>
                    </a:p>
                    <a:p>
                      <a:pPr algn="ctr"/>
                      <a:r>
                        <a:rPr lang="en-US" sz="1600"/>
                        <a:t>State of Play </a:t>
                      </a:r>
                    </a:p>
                  </a:txBody>
                  <a:tcPr marL="82296" marR="82296" marT="41148" marB="41148">
                    <a:solidFill>
                      <a:srgbClr val="4472C4"/>
                    </a:solidFill>
                  </a:tcPr>
                </a:tc>
                <a:tc>
                  <a:txBody>
                    <a:bodyPr/>
                    <a:lstStyle/>
                    <a:p>
                      <a:pPr algn="ctr"/>
                      <a:r>
                        <a:rPr lang="en-US" sz="1600"/>
                        <a:t>Opportunities for Additional Collaboration</a:t>
                      </a:r>
                    </a:p>
                  </a:txBody>
                  <a:tcPr marL="82296" marR="82296" marT="41148" marB="41148" anchor="ctr">
                    <a:solidFill>
                      <a:srgbClr val="4472C4"/>
                    </a:solidFill>
                  </a:tcPr>
                </a:tc>
                <a:extLst>
                  <a:ext uri="{0D108BD9-81ED-4DB2-BD59-A6C34878D82A}">
                    <a16:rowId xmlns:a16="http://schemas.microsoft.com/office/drawing/2014/main" val="3543954488"/>
                  </a:ext>
                </a:extLst>
              </a:tr>
              <a:tr h="6286500">
                <a:tc>
                  <a:txBody>
                    <a:bodyPr/>
                    <a:lstStyle/>
                    <a:p>
                      <a:r>
                        <a:rPr lang="en-US" sz="1400" b="1" dirty="0"/>
                        <a:t>Southern NV</a:t>
                      </a:r>
                    </a:p>
                    <a:p>
                      <a:endParaRPr lang="en-US" sz="1400" b="1" dirty="0"/>
                    </a:p>
                    <a:p>
                      <a:r>
                        <a:rPr lang="en-US" sz="1200" b="0" u="sng" dirty="0"/>
                        <a:t>Anchor Organizations:</a:t>
                      </a:r>
                    </a:p>
                    <a:p>
                      <a:endParaRPr lang="en-US" sz="1200" b="0" u="sng" dirty="0"/>
                    </a:p>
                    <a:p>
                      <a:pPr marL="171450" indent="-171450">
                        <a:buFont typeface="Arial" panose="020B0604020202020204" pitchFamily="34" charset="0"/>
                        <a:buChar char="•"/>
                      </a:pPr>
                      <a:r>
                        <a:rPr lang="en-US" sz="1050" b="0" u="none" dirty="0"/>
                        <a:t>Workforce Connections &amp; Disconnected Youth Coalition:  Irene Bustamante Adams, </a:t>
                      </a:r>
                      <a:r>
                        <a:rPr lang="en-US" sz="1050" b="0" u="none" dirty="0">
                          <a:hlinkClick r:id="rId3"/>
                        </a:rPr>
                        <a:t>iba@nvworkforceconnections.org</a:t>
                      </a:r>
                      <a:r>
                        <a:rPr lang="en-US" sz="1050" b="0" u="none" dirty="0"/>
                        <a:t> ​</a:t>
                      </a:r>
                    </a:p>
                    <a:p>
                      <a:pPr marL="0" indent="0">
                        <a:buFont typeface="Arial" panose="020B0604020202020204" pitchFamily="34" charset="0"/>
                        <a:buNone/>
                      </a:pPr>
                      <a:endParaRPr lang="en-US" sz="1050" b="0" u="none" dirty="0"/>
                    </a:p>
                    <a:p>
                      <a:pPr marL="0" indent="0">
                        <a:buFont typeface="Arial" panose="020B0604020202020204" pitchFamily="34" charset="0"/>
                        <a:buNone/>
                      </a:pPr>
                      <a:r>
                        <a:rPr lang="en-US" sz="1050" b="0" u="none" dirty="0"/>
                        <a:t>Additional partners</a:t>
                      </a:r>
                    </a:p>
                    <a:p>
                      <a:pPr marL="171450" indent="-171450">
                        <a:buFont typeface="Arial" panose="020B0604020202020204" pitchFamily="34" charset="0"/>
                        <a:buChar char="•"/>
                      </a:pPr>
                      <a:r>
                        <a:rPr lang="en-US" sz="1050" b="0" u="none" dirty="0"/>
                        <a:t>Chicanos Por La Causa​: Frank Gallardo, </a:t>
                      </a:r>
                      <a:r>
                        <a:rPr lang="en-US" sz="1050" b="0" u="none" dirty="0">
                          <a:hlinkClick r:id="rId4"/>
                        </a:rPr>
                        <a:t>Frank.gallardo@cplc.org</a:t>
                      </a:r>
                      <a:r>
                        <a:rPr lang="en-US" sz="1050" b="0" u="none" dirty="0"/>
                        <a:t>  ​</a:t>
                      </a:r>
                    </a:p>
                    <a:p>
                      <a:pPr marL="171450" indent="-171450">
                        <a:buFont typeface="Arial" panose="020B0604020202020204" pitchFamily="34" charset="0"/>
                        <a:buChar char="•"/>
                      </a:pPr>
                      <a:endParaRPr lang="en-US" sz="1050" b="0" u="none" dirty="0"/>
                    </a:p>
                    <a:p>
                      <a:pPr marL="171450" indent="-171450">
                        <a:buFont typeface="Arial" panose="020B0604020202020204" pitchFamily="34" charset="0"/>
                        <a:buChar char="•"/>
                      </a:pPr>
                      <a:r>
                        <a:rPr lang="en-US" sz="1050" b="0" u="none" dirty="0"/>
                        <a:t>​Hope for Prisoners​: Jon Ponder, </a:t>
                      </a:r>
                      <a:r>
                        <a:rPr lang="en-US" sz="1050" b="0" u="none" dirty="0">
                          <a:hlinkClick r:id="rId5"/>
                        </a:rPr>
                        <a:t>info@hopeforprisoners.org</a:t>
                      </a:r>
                      <a:r>
                        <a:rPr lang="en-US" sz="1050" b="0" u="none" dirty="0"/>
                        <a:t>   ​ </a:t>
                      </a:r>
                    </a:p>
                    <a:p>
                      <a:pPr marL="0" indent="0">
                        <a:buFont typeface="Arial" panose="020B0604020202020204" pitchFamily="34" charset="0"/>
                        <a:buNone/>
                      </a:pPr>
                      <a:endParaRPr lang="en-US" sz="1050" b="0" u="none" dirty="0"/>
                    </a:p>
                    <a:p>
                      <a:pPr marL="171450" indent="-171450">
                        <a:buFont typeface="Arial" panose="020B0604020202020204" pitchFamily="34" charset="0"/>
                        <a:buChar char="•"/>
                      </a:pPr>
                      <a:r>
                        <a:rPr lang="en-US" sz="1050" b="0" u="none" dirty="0"/>
                        <a:t>Southern NV Building Trades Unions: Vince Saavedra, </a:t>
                      </a:r>
                      <a:r>
                        <a:rPr lang="en-US" sz="1050" b="0" u="none" dirty="0">
                          <a:hlinkClick r:id="rId6"/>
                        </a:rPr>
                        <a:t>Vince@snbtu.org</a:t>
                      </a:r>
                      <a:r>
                        <a:rPr lang="en-US" sz="1050" b="0" u="none" dirty="0"/>
                        <a:t>  </a:t>
                      </a:r>
                    </a:p>
                    <a:p>
                      <a:pPr marL="171450" indent="-171450">
                        <a:buFont typeface="Arial" panose="020B0604020202020204" pitchFamily="34" charset="0"/>
                        <a:buChar char="•"/>
                      </a:pPr>
                      <a:endParaRPr lang="en-US" sz="1050" b="0" u="none" dirty="0"/>
                    </a:p>
                    <a:p>
                      <a:pPr marL="171450" indent="-171450">
                        <a:buFont typeface="Arial" panose="020B0604020202020204" pitchFamily="34" charset="0"/>
                        <a:buChar char="•"/>
                      </a:pPr>
                      <a:endParaRPr lang="en-US" sz="1050" b="0" u="none" dirty="0"/>
                    </a:p>
                    <a:p>
                      <a:pPr marL="171450" indent="-171450">
                        <a:buFont typeface="Arial" panose="020B0604020202020204" pitchFamily="34" charset="0"/>
                        <a:buChar char="•"/>
                      </a:pPr>
                      <a:endParaRPr lang="en-US" sz="1100" b="0" u="sng" dirty="0"/>
                    </a:p>
                  </a:txBody>
                  <a:tcPr marL="82296" marR="82296" marT="41148" marB="41148">
                    <a:solidFill>
                      <a:srgbClr val="CFD5EA"/>
                    </a:solidFill>
                  </a:tcPr>
                </a:tc>
                <a:tc>
                  <a:txBody>
                    <a:bodyPr/>
                    <a:lstStyle/>
                    <a:p>
                      <a:pPr lvl="0">
                        <a:buNone/>
                      </a:pPr>
                      <a:r>
                        <a:rPr lang="en-US" sz="1200" b="0" u="sng" kern="1200" dirty="0">
                          <a:solidFill>
                            <a:schemeClr val="dk1"/>
                          </a:solidFill>
                          <a:effectLst/>
                        </a:rPr>
                        <a:t>Overview</a:t>
                      </a:r>
                      <a:r>
                        <a:rPr lang="en-US" sz="1200" b="0" u="none" kern="1200" dirty="0">
                          <a:solidFill>
                            <a:schemeClr val="dk1"/>
                          </a:solidFill>
                          <a:effectLst/>
                        </a:rPr>
                        <a:t>: Workforce Connections (regional workforce development board</a:t>
                      </a:r>
                      <a:r>
                        <a:rPr lang="en-US" sz="1200" b="0" u="none" kern="1200" dirty="0">
                          <a:solidFill>
                            <a:schemeClr val="tx1"/>
                          </a:solidFill>
                          <a:effectLst/>
                          <a:latin typeface="Aptos"/>
                        </a:rPr>
                        <a:t>) </a:t>
                      </a:r>
                      <a:r>
                        <a:rPr lang="en-US" sz="1200" b="0" i="0" u="none" strike="noStrike" kern="1200" noProof="0" dirty="0">
                          <a:solidFill>
                            <a:schemeClr val="tx1"/>
                          </a:solidFill>
                          <a:effectLst/>
                          <a:latin typeface="Aptos"/>
                        </a:rPr>
                        <a:t>is anchoring the Southern Nevada Good Jobs Alliance of workforce, labor, community, employer, and educational partners to ensure $3.6B+ in federal Investing in America funds create good jobs accessible to underserved communities.</a:t>
                      </a:r>
                    </a:p>
                    <a:p>
                      <a:pPr lvl="0">
                        <a:buNone/>
                      </a:pPr>
                      <a:r>
                        <a:rPr lang="en-US" sz="1200" b="0" u="none" kern="1200" dirty="0">
                          <a:solidFill>
                            <a:schemeClr val="tx1"/>
                          </a:solidFill>
                          <a:effectLst/>
                        </a:rPr>
                        <a:t>As part of the Alliance, Workforce Connections has launched a Disconnect</a:t>
                      </a:r>
                      <a:r>
                        <a:rPr lang="en-US" sz="1200" b="0" u="none" kern="1200" dirty="0">
                          <a:solidFill>
                            <a:schemeClr val="dk1"/>
                          </a:solidFill>
                          <a:effectLst/>
                        </a:rPr>
                        <a:t>ed Youth Coalition to build pathways for young people who have left or not entered school and are not in the workforce into good jobs and careers through workforce training programs with supportive services.  </a:t>
                      </a:r>
                    </a:p>
                    <a:p>
                      <a:pPr lvl="0">
                        <a:buNone/>
                      </a:pPr>
                      <a:endParaRPr lang="en-US" sz="1200" b="0" u="none" kern="1200" dirty="0">
                        <a:solidFill>
                          <a:schemeClr val="dk1"/>
                        </a:solidFill>
                        <a:effectLst/>
                      </a:endParaRPr>
                    </a:p>
                    <a:p>
                      <a:pPr lvl="0">
                        <a:buNone/>
                      </a:pPr>
                      <a:r>
                        <a:rPr lang="en-US" sz="1200" b="0" u="sng" kern="1200" dirty="0">
                          <a:solidFill>
                            <a:schemeClr val="dk1"/>
                          </a:solidFill>
                          <a:effectLst/>
                        </a:rPr>
                        <a:t>Federal investments/commitments</a:t>
                      </a:r>
                      <a:r>
                        <a:rPr lang="en-US" sz="1200" b="0" u="none" kern="1200" dirty="0">
                          <a:solidFill>
                            <a:schemeClr val="dk1"/>
                          </a:solidFill>
                          <a:effectLst/>
                        </a:rPr>
                        <a:t>: </a:t>
                      </a:r>
                    </a:p>
                    <a:p>
                      <a:pPr marL="285750" lvl="0" indent="-285750">
                        <a:buFont typeface="Arial" panose="020B0604020202020204" pitchFamily="34" charset="0"/>
                        <a:buChar char="•"/>
                      </a:pPr>
                      <a:r>
                        <a:rPr lang="en-US" sz="1200" b="0" u="none" kern="1200" dirty="0">
                          <a:solidFill>
                            <a:schemeClr val="dk1"/>
                          </a:solidFill>
                          <a:effectLst/>
                        </a:rPr>
                        <a:t>Over $3.6 billion dollars  in federal Investing in America funds awarded to Southern Nevada by the Biden-Harris Administration</a:t>
                      </a:r>
                    </a:p>
                    <a:p>
                      <a:pPr marL="285750" lvl="0" indent="-285750">
                        <a:buFont typeface="Arial" panose="020B0604020202020204" pitchFamily="34" charset="0"/>
                        <a:buChar char="•"/>
                      </a:pPr>
                      <a:r>
                        <a:rPr lang="en-US" sz="1200" b="0" u="none" kern="1200" dirty="0">
                          <a:solidFill>
                            <a:schemeClr val="dk1"/>
                          </a:solidFill>
                          <a:effectLst/>
                        </a:rPr>
                        <a:t>DOL Good Jobs Alliance site</a:t>
                      </a:r>
                    </a:p>
                    <a:p>
                      <a:pPr marL="285750" lvl="0" indent="-285750">
                        <a:buFont typeface="Arial" panose="020B0604020202020204" pitchFamily="34" charset="0"/>
                        <a:buChar char="•"/>
                      </a:pPr>
                      <a:r>
                        <a:rPr lang="en-US" sz="1200" b="0" u="none" kern="1200" dirty="0">
                          <a:solidFill>
                            <a:schemeClr val="dk1"/>
                          </a:solidFill>
                          <a:effectLst/>
                        </a:rPr>
                        <a:t>DOL/Women's Bureau  $700,000+ grant to Southern Nevada Building Trades Union to increase women’s participation in good jobs in the building and construction trades, advanced manufacturing and tech jobs</a:t>
                      </a:r>
                    </a:p>
                    <a:p>
                      <a:pPr marL="285750" lvl="0" indent="-285750">
                        <a:buFont typeface="Arial" panose="020B0604020202020204" pitchFamily="34" charset="0"/>
                        <a:buChar char="•"/>
                      </a:pPr>
                      <a:r>
                        <a:rPr lang="en-US" sz="1200" b="0" u="none" kern="1200" dirty="0">
                          <a:solidFill>
                            <a:schemeClr val="dk1"/>
                          </a:solidFill>
                          <a:effectLst/>
                        </a:rPr>
                        <a:t>$3 billion US Department of Transportation award to the State of Nevada to build Brightline West high-speed rail train between Las Vegas, NV and Rancho Cucamonga, CA (OFCCP MEGA project).</a:t>
                      </a:r>
                    </a:p>
                    <a:p>
                      <a:pPr marL="0" lvl="0" indent="0">
                        <a:buFont typeface="Arial" panose="020B0604020202020204" pitchFamily="34" charset="0"/>
                        <a:buNone/>
                      </a:pPr>
                      <a:endParaRPr lang="en-US" sz="1200" b="0" u="none" kern="1200" dirty="0">
                        <a:solidFill>
                          <a:schemeClr val="dk1"/>
                        </a:solidFill>
                        <a:effectLst/>
                      </a:endParaRPr>
                    </a:p>
                    <a:p>
                      <a:pPr marL="0" lvl="0" indent="0">
                        <a:buFont typeface="Arial" panose="020B0604020202020204" pitchFamily="34" charset="0"/>
                        <a:buNone/>
                      </a:pPr>
                      <a:r>
                        <a:rPr lang="en-US" sz="1200" b="0" u="sng" kern="1200" dirty="0">
                          <a:solidFill>
                            <a:schemeClr val="tx1"/>
                          </a:solidFill>
                          <a:effectLst/>
                        </a:rPr>
                        <a:t>Success stories: </a:t>
                      </a:r>
                      <a:endParaRPr lang="en-US" sz="1200" b="0" u="none" kern="1200" dirty="0">
                        <a:solidFill>
                          <a:schemeClr val="tx1"/>
                        </a:solidFill>
                        <a:effectLst/>
                      </a:endParaRPr>
                    </a:p>
                    <a:p>
                      <a:pPr marL="171450" lvl="0" indent="-171450">
                        <a:buFont typeface="Arial" panose="020B0604020202020204" pitchFamily="34" charset="0"/>
                        <a:buChar char="•"/>
                      </a:pPr>
                      <a:r>
                        <a:rPr lang="en-US" sz="1200" b="0" u="none" kern="1200" dirty="0">
                          <a:solidFill>
                            <a:schemeClr val="tx1"/>
                          </a:solidFill>
                          <a:effectLst/>
                          <a:latin typeface="Aptos"/>
                        </a:rPr>
                        <a:t>Workforce Connections and over 30 employers, labor unions, community organizations, educational institutions, and workforce providers have adopted DOL's Good Jobs Principles and made commitments to operationalize the Principles -- including the launch of the Disconnected Youth Coalition. </a:t>
                      </a:r>
                    </a:p>
                    <a:p>
                      <a:pPr marL="171450" lvl="0" indent="-171450">
                        <a:buFont typeface="Arial" panose="020B0604020202020204" pitchFamily="34" charset="0"/>
                        <a:buChar char="•"/>
                      </a:pPr>
                      <a:r>
                        <a:rPr lang="en-US" sz="1200" b="0" u="none" kern="1200" dirty="0">
                          <a:solidFill>
                            <a:schemeClr val="tx1"/>
                          </a:solidFill>
                          <a:effectLst/>
                          <a:latin typeface="Aptos"/>
                        </a:rPr>
                        <a:t>Brightline West has committed to DOL's Good Jobs Principles and to enforce its project labor agreement with the Southern Nevada Building Trades and MOU with the High Speed Rail Coalition. The company also will direct employer partners through contract language to </a:t>
                      </a:r>
                      <a:r>
                        <a:rPr lang="en-US" sz="1200" b="0" i="0" u="none" strike="noStrike" kern="1200" noProof="0" dirty="0">
                          <a:solidFill>
                            <a:srgbClr val="000000"/>
                          </a:solidFill>
                          <a:effectLst/>
                          <a:latin typeface="Aptos"/>
                        </a:rPr>
                        <a:t>focus on hiring a diverse workforce that draws from all communities served by the Brightline West High-Speed Rail Line, including minorities, women, women of color, and people with disabilities to reflect the current demographics of the county. Brightline West will coordinate with DOL and the EEO Committee for the Brightline Megaproject (which includes Workforce Connections) to meet the commitments above through active recruitment, hiring, and retention of a diverse workforce.</a:t>
                      </a:r>
                      <a:endParaRPr lang="en-US" sz="1200" b="0" dirty="0">
                        <a:latin typeface="Aptos"/>
                      </a:endParaRPr>
                    </a:p>
                    <a:p>
                      <a:pPr marL="0" lvl="0" indent="0">
                        <a:buNone/>
                      </a:pPr>
                      <a:endParaRPr lang="en-US" sz="1200" b="1" i="0" u="none" strike="noStrike" kern="1200" noProof="0" dirty="0">
                        <a:solidFill>
                          <a:srgbClr val="000000"/>
                        </a:solidFill>
                        <a:effectLst/>
                        <a:latin typeface="Calibri"/>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200" b="0" u="sng" kern="1200" dirty="0">
                          <a:solidFill>
                            <a:schemeClr val="dk1"/>
                          </a:solidFill>
                          <a:effectLst/>
                        </a:rPr>
                        <a:t>Philanthropic investments</a:t>
                      </a:r>
                      <a:r>
                        <a:rPr lang="en-US" sz="1200" b="0" u="none" kern="1200" dirty="0">
                          <a:solidFill>
                            <a:schemeClr val="dk1"/>
                          </a:solidFill>
                          <a:effectLst/>
                        </a:rPr>
                        <a:t>:</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u="none" kern="1200" dirty="0">
                          <a:solidFill>
                            <a:schemeClr val="dk1"/>
                          </a:solidFill>
                          <a:effectLst/>
                        </a:rPr>
                        <a:t>Walter S Johnson Foundation &amp; Jobs First NYC invested $550K toward Workforce Connections’ new collaboration to support the Disconnected Youth Coalition and build pathways for 42,000 disconnected youth into pre-/apprenticeships. </a:t>
                      </a:r>
                    </a:p>
                    <a:p>
                      <a:pPr marL="0" marR="0" lvl="0" indent="0" algn="l" defTabSz="914400" rtl="0" eaLnBrk="1" fontAlgn="auto" latinLnBrk="0" hangingPunct="1">
                        <a:lnSpc>
                          <a:spcPct val="100000"/>
                        </a:lnSpc>
                        <a:spcBef>
                          <a:spcPts val="0"/>
                        </a:spcBef>
                        <a:spcAft>
                          <a:spcPts val="0"/>
                        </a:spcAft>
                        <a:buClrTx/>
                        <a:buSzTx/>
                        <a:buNone/>
                        <a:tabLst/>
                        <a:defRPr/>
                      </a:pPr>
                      <a:endParaRPr lang="en-US" sz="1400" b="0" u="sng" kern="1200" dirty="0">
                        <a:solidFill>
                          <a:schemeClr val="dk1"/>
                        </a:solidFill>
                        <a:effectLst/>
                      </a:endParaRPr>
                    </a:p>
                    <a:p>
                      <a:pPr marL="0" lvl="0" indent="0">
                        <a:buFont typeface="Arial" panose="020B0604020202020204" pitchFamily="34" charset="0"/>
                        <a:buNone/>
                      </a:pPr>
                      <a:endParaRPr lang="en-US" sz="1400" b="0" u="sng" kern="1200" dirty="0">
                        <a:solidFill>
                          <a:schemeClr val="dk1"/>
                        </a:solidFill>
                        <a:effectLst/>
                      </a:endParaRPr>
                    </a:p>
                  </a:txBody>
                  <a:tcPr marL="82296" marR="82296" marT="41148" marB="41148">
                    <a:solidFill>
                      <a:srgbClr val="CFD5EA"/>
                    </a:solidFill>
                  </a:tcPr>
                </a:tc>
                <a:tc>
                  <a:txBody>
                    <a:bodyPr/>
                    <a:lstStyle/>
                    <a:p>
                      <a:pPr lvl="0" algn="l">
                        <a:lnSpc>
                          <a:spcPct val="100000"/>
                        </a:lnSpc>
                        <a:spcBef>
                          <a:spcPts val="0"/>
                        </a:spcBef>
                        <a:spcAft>
                          <a:spcPts val="0"/>
                        </a:spcAft>
                        <a:buNone/>
                      </a:pPr>
                      <a:r>
                        <a:rPr lang="en-US" sz="1200" b="0" i="0" u="none" strike="noStrike" noProof="0" dirty="0">
                          <a:solidFill>
                            <a:schemeClr val="tx1"/>
                          </a:solidFill>
                          <a:latin typeface="Aptos"/>
                        </a:rPr>
                        <a:t>(1) Additional operations support to sustain and staff the Southern Nevada Good Jobs Alliance and Disconnected Youth Coalition, and programmatic resources to provide pre-/apprenticeship / training programs and supportive services.  </a:t>
                      </a:r>
                      <a:endParaRPr lang="en-US" sz="1200" b="0" i="0" u="none" strike="noStrike" noProof="0" dirty="0">
                        <a:solidFill>
                          <a:srgbClr val="000000"/>
                        </a:solidFill>
                        <a:latin typeface="Aptos"/>
                      </a:endParaRPr>
                    </a:p>
                    <a:p>
                      <a:pPr marL="0" lvl="0" indent="0" algn="l">
                        <a:lnSpc>
                          <a:spcPct val="100000"/>
                        </a:lnSpc>
                        <a:spcBef>
                          <a:spcPts val="0"/>
                        </a:spcBef>
                        <a:spcAft>
                          <a:spcPts val="0"/>
                        </a:spcAft>
                        <a:buFont typeface="Arial"/>
                        <a:buNone/>
                      </a:pPr>
                      <a:endParaRPr lang="en-US" sz="1200" b="0" u="none" strike="noStrike" noProof="0" dirty="0">
                        <a:solidFill>
                          <a:srgbClr val="FF0000"/>
                        </a:solidFill>
                      </a:endParaRPr>
                    </a:p>
                  </a:txBody>
                  <a:tcPr marL="82296" marR="82296" marT="41148" marB="41148">
                    <a:solidFill>
                      <a:srgbClr val="CFD5EA"/>
                    </a:solidFill>
                  </a:tcPr>
                </a:tc>
                <a:extLst>
                  <a:ext uri="{0D108BD9-81ED-4DB2-BD59-A6C34878D82A}">
                    <a16:rowId xmlns:a16="http://schemas.microsoft.com/office/drawing/2014/main" val="1130949504"/>
                  </a:ext>
                </a:extLst>
              </a:tr>
            </a:tbl>
          </a:graphicData>
        </a:graphic>
      </p:graphicFrame>
    </p:spTree>
    <p:extLst>
      <p:ext uri="{BB962C8B-B14F-4D97-AF65-F5344CB8AC3E}">
        <p14:creationId xmlns:p14="http://schemas.microsoft.com/office/powerpoint/2010/main" val="47515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803B57-296E-4FC0-BF34-CAAEE08F26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DRAFT // DO NOT CIRCULATE</a:t>
            </a:r>
          </a:p>
        </p:txBody>
      </p:sp>
      <p:sp>
        <p:nvSpPr>
          <p:cNvPr id="3" name="Slide Number Placeholder 2">
            <a:extLst>
              <a:ext uri="{FF2B5EF4-FFF2-40B4-BE49-F238E27FC236}">
                <a16:creationId xmlns:a16="http://schemas.microsoft.com/office/drawing/2014/main" id="{8F47FD33-43D5-4F93-A6C7-49241752E5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4DA5A-76EA-4331-B27C-4809714BFA6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6" name="Table 6">
            <a:extLst>
              <a:ext uri="{FF2B5EF4-FFF2-40B4-BE49-F238E27FC236}">
                <a16:creationId xmlns:a16="http://schemas.microsoft.com/office/drawing/2014/main" id="{7FB8A9EB-8288-4C0D-9CBB-ED5D91E37CA6}"/>
              </a:ext>
            </a:extLst>
          </p:cNvPr>
          <p:cNvGraphicFramePr>
            <a:graphicFrameLocks noGrp="1"/>
          </p:cNvGraphicFramePr>
          <p:nvPr>
            <p:extLst>
              <p:ext uri="{D42A27DB-BD31-4B8C-83A1-F6EECF244321}">
                <p14:modId xmlns:p14="http://schemas.microsoft.com/office/powerpoint/2010/main" val="1319623462"/>
              </p:ext>
            </p:extLst>
          </p:nvPr>
        </p:nvGraphicFramePr>
        <p:xfrm>
          <a:off x="-54428" y="0"/>
          <a:ext cx="12239907" cy="9069847"/>
        </p:xfrm>
        <a:graphic>
          <a:graphicData uri="http://schemas.openxmlformats.org/drawingml/2006/table">
            <a:tbl>
              <a:tblPr firstRow="1" bandRow="1">
                <a:tableStyleId>{00A15C55-8517-42AA-B614-E9B94910E393}</a:tableStyleId>
              </a:tblPr>
              <a:tblGrid>
                <a:gridCol w="2087724">
                  <a:extLst>
                    <a:ext uri="{9D8B030D-6E8A-4147-A177-3AD203B41FA5}">
                      <a16:colId xmlns:a16="http://schemas.microsoft.com/office/drawing/2014/main" val="76671019"/>
                    </a:ext>
                  </a:extLst>
                </a:gridCol>
                <a:gridCol w="7470568">
                  <a:extLst>
                    <a:ext uri="{9D8B030D-6E8A-4147-A177-3AD203B41FA5}">
                      <a16:colId xmlns:a16="http://schemas.microsoft.com/office/drawing/2014/main" val="1963670202"/>
                    </a:ext>
                  </a:extLst>
                </a:gridCol>
                <a:gridCol w="2681615">
                  <a:extLst>
                    <a:ext uri="{9D8B030D-6E8A-4147-A177-3AD203B41FA5}">
                      <a16:colId xmlns:a16="http://schemas.microsoft.com/office/drawing/2014/main" val="2833041274"/>
                    </a:ext>
                  </a:extLst>
                </a:gridCol>
              </a:tblGrid>
              <a:tr h="539354">
                <a:tc>
                  <a:txBody>
                    <a:bodyPr/>
                    <a:lstStyle/>
                    <a:p>
                      <a:pPr algn="ctr"/>
                      <a:r>
                        <a:rPr lang="en-US" sz="1600"/>
                        <a:t>Location</a:t>
                      </a:r>
                    </a:p>
                  </a:txBody>
                  <a:tcPr marL="82296" marR="82296" marT="41148" marB="41148" anchor="ctr">
                    <a:solidFill>
                      <a:srgbClr val="4472C4"/>
                    </a:solidFill>
                  </a:tcPr>
                </a:tc>
                <a:tc>
                  <a:txBody>
                    <a:bodyPr/>
                    <a:lstStyle/>
                    <a:p>
                      <a:pPr algn="ctr"/>
                      <a:endParaRPr lang="en-US" sz="1600"/>
                    </a:p>
                    <a:p>
                      <a:pPr algn="ctr"/>
                      <a:r>
                        <a:rPr lang="en-US" sz="1600"/>
                        <a:t>State of Play </a:t>
                      </a:r>
                    </a:p>
                  </a:txBody>
                  <a:tcPr marL="82296" marR="82296" marT="41148" marB="41148">
                    <a:solidFill>
                      <a:srgbClr val="4472C4"/>
                    </a:solidFill>
                  </a:tcPr>
                </a:tc>
                <a:tc>
                  <a:txBody>
                    <a:bodyPr/>
                    <a:lstStyle/>
                    <a:p>
                      <a:pPr algn="ctr"/>
                      <a:r>
                        <a:rPr lang="en-US" sz="1600"/>
                        <a:t>Opportunities for Additional Collaboration</a:t>
                      </a:r>
                    </a:p>
                  </a:txBody>
                  <a:tcPr marL="82296" marR="82296" marT="41148" marB="41148" anchor="ctr">
                    <a:solidFill>
                      <a:srgbClr val="4472C4"/>
                    </a:solidFill>
                  </a:tcPr>
                </a:tc>
                <a:extLst>
                  <a:ext uri="{0D108BD9-81ED-4DB2-BD59-A6C34878D82A}">
                    <a16:rowId xmlns:a16="http://schemas.microsoft.com/office/drawing/2014/main" val="3543954488"/>
                  </a:ext>
                </a:extLst>
              </a:tr>
              <a:tr h="8499871">
                <a:tc>
                  <a:txBody>
                    <a:bodyPr/>
                    <a:lstStyle/>
                    <a:p>
                      <a:r>
                        <a:rPr lang="en-US" sz="1400" b="1" dirty="0"/>
                        <a:t>Pittsburgh, PA</a:t>
                      </a:r>
                    </a:p>
                    <a:p>
                      <a:endParaRPr lang="en-US" sz="900" b="1" dirty="0"/>
                    </a:p>
                    <a:p>
                      <a:r>
                        <a:rPr lang="en-US" sz="900" b="0" u="sng" dirty="0"/>
                        <a:t>Anchor Organizations</a:t>
                      </a:r>
                    </a:p>
                    <a:p>
                      <a:pPr lvl="0" algn="l">
                        <a:lnSpc>
                          <a:spcPct val="100000"/>
                        </a:lnSpc>
                        <a:spcBef>
                          <a:spcPts val="0"/>
                        </a:spcBef>
                        <a:spcAft>
                          <a:spcPts val="0"/>
                        </a:spcAft>
                        <a:buNone/>
                      </a:pPr>
                      <a:endParaRPr lang="en-US" sz="800" b="0" i="0" u="none" strike="noStrike" noProof="0" dirty="0">
                        <a:solidFill>
                          <a:srgbClr val="000000"/>
                        </a:solidFill>
                        <a:latin typeface="Aptos"/>
                      </a:endParaRPr>
                    </a:p>
                    <a:p>
                      <a:pPr lvl="0" algn="l">
                        <a:lnSpc>
                          <a:spcPct val="100000"/>
                        </a:lnSpc>
                        <a:spcBef>
                          <a:spcPts val="0"/>
                        </a:spcBef>
                        <a:spcAft>
                          <a:spcPts val="0"/>
                        </a:spcAft>
                        <a:buNone/>
                      </a:pPr>
                      <a:r>
                        <a:rPr lang="en-US" sz="900" b="0" i="0" u="none" strike="noStrike" noProof="0" dirty="0">
                          <a:solidFill>
                            <a:schemeClr val="tx1"/>
                          </a:solidFill>
                          <a:latin typeface="Aptos"/>
                        </a:rPr>
                        <a:t>City of Pittsburgh</a:t>
                      </a:r>
                      <a:endParaRPr lang="en-US" sz="900" b="0" i="0" u="none" strike="noStrike" noProof="0" dirty="0">
                        <a:solidFill>
                          <a:srgbClr val="000000"/>
                        </a:solidFill>
                        <a:latin typeface="Aptos"/>
                      </a:endParaRPr>
                    </a:p>
                    <a:p>
                      <a:pPr lvl="0" algn="l">
                        <a:lnSpc>
                          <a:spcPct val="100000"/>
                        </a:lnSpc>
                        <a:spcBef>
                          <a:spcPts val="0"/>
                        </a:spcBef>
                        <a:spcAft>
                          <a:spcPts val="0"/>
                        </a:spcAft>
                        <a:buNone/>
                      </a:pPr>
                      <a:r>
                        <a:rPr lang="en-US" sz="900" b="0" i="0" u="none" strike="noStrike" noProof="0" dirty="0">
                          <a:solidFill>
                            <a:schemeClr val="tx1"/>
                          </a:solidFill>
                          <a:latin typeface="Aptos"/>
                        </a:rPr>
                        <a:t>Felicity Williams, Deputy Chief of Staff, Office of the Mayor</a:t>
                      </a:r>
                      <a:endParaRPr lang="en-US" sz="900" b="0" i="0" u="none" strike="noStrike" noProof="0" dirty="0">
                        <a:solidFill>
                          <a:srgbClr val="000000"/>
                        </a:solidFill>
                        <a:latin typeface="Aptos"/>
                      </a:endParaRPr>
                    </a:p>
                    <a:p>
                      <a:pPr lvl="0" algn="l">
                        <a:lnSpc>
                          <a:spcPct val="100000"/>
                        </a:lnSpc>
                        <a:spcBef>
                          <a:spcPts val="0"/>
                        </a:spcBef>
                        <a:spcAft>
                          <a:spcPts val="0"/>
                        </a:spcAft>
                        <a:buNone/>
                      </a:pPr>
                      <a:r>
                        <a:rPr lang="en-US" sz="900" b="0" i="0" u="none" strike="noStrike" noProof="0" dirty="0">
                          <a:solidFill>
                            <a:srgbClr val="000000"/>
                          </a:solidFill>
                          <a:latin typeface="Aptos"/>
                          <a:hlinkClick r:id="rId3"/>
                        </a:rPr>
                        <a:t>felicity.williams@pittsburghpa.gov</a:t>
                      </a:r>
                      <a:endParaRPr lang="en-US" sz="900" b="0" i="0" u="none" strike="noStrike" noProof="0" dirty="0">
                        <a:solidFill>
                          <a:srgbClr val="000000"/>
                        </a:solidFill>
                        <a:latin typeface="Aptos"/>
                      </a:endParaRPr>
                    </a:p>
                    <a:p>
                      <a:pPr lvl="0" algn="l">
                        <a:lnSpc>
                          <a:spcPct val="100000"/>
                        </a:lnSpc>
                        <a:spcBef>
                          <a:spcPts val="0"/>
                        </a:spcBef>
                        <a:spcAft>
                          <a:spcPts val="0"/>
                        </a:spcAft>
                        <a:buNone/>
                      </a:pPr>
                      <a:r>
                        <a:rPr lang="en-US" sz="900" b="0" i="0" u="none" strike="noStrike" noProof="0" dirty="0">
                          <a:solidFill>
                            <a:srgbClr val="000000"/>
                          </a:solidFill>
                          <a:latin typeface="Aptos"/>
                          <a:hlinkClick r:id="rId4"/>
                        </a:rPr>
                        <a:t>White House Workforce Talent Hub | Engage Pittsburgh</a:t>
                      </a:r>
                      <a:endParaRPr lang="en-US" sz="900" b="0" i="0" u="none" strike="noStrike" noProof="0" dirty="0">
                        <a:solidFill>
                          <a:srgbClr val="000000"/>
                        </a:solidFill>
                        <a:latin typeface="Aptos"/>
                      </a:endParaRPr>
                    </a:p>
                    <a:p>
                      <a:pPr lvl="0">
                        <a:buNone/>
                      </a:pPr>
                      <a:endParaRPr lang="en-US" sz="900" b="0" u="sng" dirty="0"/>
                    </a:p>
                    <a:p>
                      <a:pPr lvl="0">
                        <a:buNone/>
                      </a:pPr>
                      <a:endParaRPr lang="en-US" sz="900" b="0" u="sng" dirty="0"/>
                    </a:p>
                    <a:p>
                      <a:pPr lvl="0" algn="l">
                        <a:lnSpc>
                          <a:spcPct val="100000"/>
                        </a:lnSpc>
                        <a:spcBef>
                          <a:spcPts val="0"/>
                        </a:spcBef>
                        <a:spcAft>
                          <a:spcPts val="0"/>
                        </a:spcAft>
                        <a:buNone/>
                      </a:pPr>
                      <a:r>
                        <a:rPr lang="en-US" sz="900" b="0" i="0" u="none" strike="noStrike" noProof="0" dirty="0">
                          <a:solidFill>
                            <a:schemeClr val="tx1"/>
                          </a:solidFill>
                          <a:latin typeface="Aptos"/>
                        </a:rPr>
                        <a:t>Partner4Work</a:t>
                      </a:r>
                      <a:endParaRPr lang="en-US" sz="900" b="0" i="0" u="none" strike="noStrike" noProof="0" dirty="0">
                        <a:solidFill>
                          <a:srgbClr val="000000"/>
                        </a:solidFill>
                        <a:latin typeface="Aptos"/>
                      </a:endParaRPr>
                    </a:p>
                    <a:p>
                      <a:pPr lvl="0" algn="l">
                        <a:lnSpc>
                          <a:spcPct val="100000"/>
                        </a:lnSpc>
                        <a:spcBef>
                          <a:spcPts val="0"/>
                        </a:spcBef>
                        <a:spcAft>
                          <a:spcPts val="0"/>
                        </a:spcAft>
                        <a:buNone/>
                      </a:pPr>
                      <a:r>
                        <a:rPr lang="en-US" sz="900" b="0" i="0" u="none" strike="noStrike" noProof="0" dirty="0">
                          <a:solidFill>
                            <a:schemeClr val="tx1"/>
                          </a:solidFill>
                          <a:latin typeface="Aptos"/>
                        </a:rPr>
                        <a:t>Susie Puskar, Chief Operating Officer</a:t>
                      </a:r>
                      <a:endParaRPr lang="en-US" sz="900" b="0" i="0" u="none" strike="noStrike" noProof="0" dirty="0">
                        <a:solidFill>
                          <a:srgbClr val="000000"/>
                        </a:solidFill>
                        <a:latin typeface="Aptos"/>
                      </a:endParaRPr>
                    </a:p>
                    <a:p>
                      <a:pPr lvl="0" algn="l">
                        <a:lnSpc>
                          <a:spcPct val="100000"/>
                        </a:lnSpc>
                        <a:spcBef>
                          <a:spcPts val="0"/>
                        </a:spcBef>
                        <a:spcAft>
                          <a:spcPts val="0"/>
                        </a:spcAft>
                        <a:buNone/>
                      </a:pPr>
                      <a:r>
                        <a:rPr lang="en-US" sz="900" b="0" i="0" u="none" strike="noStrike" noProof="0" dirty="0">
                          <a:solidFill>
                            <a:srgbClr val="000000"/>
                          </a:solidFill>
                          <a:latin typeface="Aptos"/>
                          <a:hlinkClick r:id="rId5"/>
                        </a:rPr>
                        <a:t>spuskar@partner4work.org</a:t>
                      </a:r>
                      <a:endParaRPr lang="en-US" sz="900" b="0" i="0" u="none" strike="noStrike" noProof="0" dirty="0">
                        <a:solidFill>
                          <a:srgbClr val="000000"/>
                        </a:solidFill>
                        <a:latin typeface="Aptos"/>
                      </a:endParaRPr>
                    </a:p>
                    <a:p>
                      <a:pPr lvl="0" algn="l">
                        <a:lnSpc>
                          <a:spcPct val="100000"/>
                        </a:lnSpc>
                        <a:spcBef>
                          <a:spcPts val="0"/>
                        </a:spcBef>
                        <a:spcAft>
                          <a:spcPts val="0"/>
                        </a:spcAft>
                        <a:buNone/>
                      </a:pPr>
                      <a:r>
                        <a:rPr lang="en-US" sz="900" b="0" i="0" u="none" strike="noStrike" noProof="0" dirty="0">
                          <a:solidFill>
                            <a:srgbClr val="000000"/>
                          </a:solidFill>
                          <a:latin typeface="Aptos"/>
                          <a:hlinkClick r:id="rId6"/>
                        </a:rPr>
                        <a:t>Developing a thriving workforce in the Pittsburgh area - Partner4Work</a:t>
                      </a:r>
                      <a:endParaRPr lang="en-US" sz="900" b="0" i="0" u="none" strike="noStrike" noProof="0" dirty="0">
                        <a:solidFill>
                          <a:srgbClr val="000000"/>
                        </a:solidFill>
                        <a:latin typeface="Aptos"/>
                      </a:endParaRPr>
                    </a:p>
                    <a:p>
                      <a:pPr lvl="0" algn="l">
                        <a:lnSpc>
                          <a:spcPct val="100000"/>
                        </a:lnSpc>
                        <a:spcBef>
                          <a:spcPts val="0"/>
                        </a:spcBef>
                        <a:spcAft>
                          <a:spcPts val="0"/>
                        </a:spcAft>
                        <a:buNone/>
                      </a:pPr>
                      <a:endParaRPr lang="en-US" sz="900" b="0" i="0" u="none" strike="noStrike" noProof="0" dirty="0">
                        <a:solidFill>
                          <a:srgbClr val="000000"/>
                        </a:solidFill>
                        <a:latin typeface="Aptos"/>
                      </a:endParaRPr>
                    </a:p>
                    <a:p>
                      <a:pPr lvl="0" algn="l">
                        <a:lnSpc>
                          <a:spcPct val="100000"/>
                        </a:lnSpc>
                        <a:spcBef>
                          <a:spcPts val="0"/>
                        </a:spcBef>
                        <a:spcAft>
                          <a:spcPts val="0"/>
                        </a:spcAft>
                        <a:buNone/>
                      </a:pPr>
                      <a:endParaRPr lang="en-US" sz="900" b="0" i="0" u="none" strike="noStrike" noProof="0" dirty="0">
                        <a:solidFill>
                          <a:srgbClr val="000000"/>
                        </a:solidFill>
                        <a:latin typeface="Aptos"/>
                      </a:endParaRPr>
                    </a:p>
                    <a:p>
                      <a:pPr lvl="0" algn="l">
                        <a:lnSpc>
                          <a:spcPct val="100000"/>
                        </a:lnSpc>
                        <a:spcBef>
                          <a:spcPts val="0"/>
                        </a:spcBef>
                        <a:spcAft>
                          <a:spcPts val="0"/>
                        </a:spcAft>
                        <a:buNone/>
                      </a:pPr>
                      <a:endParaRPr lang="en-US" sz="900" b="0" i="0" u="none" strike="noStrike" noProof="0" dirty="0">
                        <a:solidFill>
                          <a:srgbClr val="000000"/>
                        </a:solidFill>
                        <a:latin typeface="Aptos"/>
                      </a:endParaRPr>
                    </a:p>
                    <a:p>
                      <a:pPr lvl="0" algn="l">
                        <a:lnSpc>
                          <a:spcPct val="100000"/>
                        </a:lnSpc>
                        <a:spcBef>
                          <a:spcPts val="0"/>
                        </a:spcBef>
                        <a:spcAft>
                          <a:spcPts val="0"/>
                        </a:spcAft>
                        <a:buNone/>
                      </a:pPr>
                      <a:r>
                        <a:rPr lang="en-US" sz="900" b="0" i="0" u="sng" strike="noStrike" noProof="0" dirty="0">
                          <a:solidFill>
                            <a:schemeClr val="tx1"/>
                          </a:solidFill>
                          <a:latin typeface="Aptos"/>
                        </a:rPr>
                        <a:t>City and Partner4Work have established several tables as part of the Pittsburgh Workforce Hub:</a:t>
                      </a:r>
                      <a:endParaRPr lang="en-US" sz="900" b="0" i="0" u="none" strike="noStrike" noProof="0" dirty="0">
                        <a:solidFill>
                          <a:srgbClr val="000000"/>
                        </a:solidFill>
                        <a:latin typeface="Aptos"/>
                      </a:endParaRPr>
                    </a:p>
                    <a:p>
                      <a:pPr lvl="0" algn="l">
                        <a:lnSpc>
                          <a:spcPct val="100000"/>
                        </a:lnSpc>
                        <a:spcBef>
                          <a:spcPts val="0"/>
                        </a:spcBef>
                        <a:spcAft>
                          <a:spcPts val="0"/>
                        </a:spcAft>
                        <a:buNone/>
                      </a:pPr>
                      <a:endParaRPr lang="en-US" sz="900" b="0" i="0" u="none" strike="noStrike" noProof="0" dirty="0">
                        <a:solidFill>
                          <a:srgbClr val="000000"/>
                        </a:solidFill>
                        <a:latin typeface="Aptos"/>
                      </a:endParaRPr>
                    </a:p>
                    <a:p>
                      <a:pPr marL="171450" lvl="0" indent="-171450" algn="l">
                        <a:lnSpc>
                          <a:spcPct val="100000"/>
                        </a:lnSpc>
                        <a:spcBef>
                          <a:spcPts val="0"/>
                        </a:spcBef>
                        <a:spcAft>
                          <a:spcPts val="0"/>
                        </a:spcAft>
                        <a:buClr>
                          <a:srgbClr val="000000"/>
                        </a:buClr>
                        <a:buFont typeface="Arial,Sans-Serif"/>
                        <a:buChar char="•"/>
                      </a:pPr>
                      <a:r>
                        <a:rPr lang="en-US" sz="900" b="0" i="0" u="none" strike="noStrike" noProof="0" dirty="0">
                          <a:solidFill>
                            <a:schemeClr val="tx1"/>
                          </a:solidFill>
                          <a:latin typeface="Aptos"/>
                        </a:rPr>
                        <a:t>Philanthropy Table Co-chaired by Matt Baron, Heinz Endowment and Marisol Valentin, McCauley Ministries</a:t>
                      </a:r>
                      <a:endParaRPr lang="en-US" sz="900" b="0" i="0" u="none" strike="noStrike" noProof="0" dirty="0">
                        <a:solidFill>
                          <a:srgbClr val="000000"/>
                        </a:solidFill>
                        <a:latin typeface="Aptos"/>
                      </a:endParaRPr>
                    </a:p>
                    <a:p>
                      <a:pPr marL="171450" lvl="0" indent="-171450" algn="l">
                        <a:lnSpc>
                          <a:spcPct val="100000"/>
                        </a:lnSpc>
                        <a:spcBef>
                          <a:spcPts val="0"/>
                        </a:spcBef>
                        <a:spcAft>
                          <a:spcPts val="0"/>
                        </a:spcAft>
                        <a:buClr>
                          <a:srgbClr val="000000"/>
                        </a:buClr>
                        <a:buFont typeface="Arial,Sans-Serif"/>
                        <a:buChar char="•"/>
                      </a:pPr>
                      <a:r>
                        <a:rPr lang="en-US" sz="900" b="0" i="0" u="none" strike="noStrike" noProof="0" dirty="0">
                          <a:solidFill>
                            <a:schemeClr val="tx1"/>
                          </a:solidFill>
                          <a:latin typeface="Aptos"/>
                        </a:rPr>
                        <a:t>Community Table</a:t>
                      </a:r>
                      <a:endParaRPr lang="en-US" sz="900" b="0" i="0" u="none" strike="noStrike" noProof="0" dirty="0">
                        <a:solidFill>
                          <a:srgbClr val="000000"/>
                        </a:solidFill>
                        <a:latin typeface="Aptos"/>
                      </a:endParaRPr>
                    </a:p>
                    <a:p>
                      <a:pPr marL="171450" lvl="0" indent="-171450" algn="l">
                        <a:lnSpc>
                          <a:spcPct val="100000"/>
                        </a:lnSpc>
                        <a:spcBef>
                          <a:spcPts val="0"/>
                        </a:spcBef>
                        <a:spcAft>
                          <a:spcPts val="0"/>
                        </a:spcAft>
                        <a:buClr>
                          <a:srgbClr val="000000"/>
                        </a:buClr>
                        <a:buFont typeface="Arial,Sans-Serif"/>
                        <a:buChar char="•"/>
                      </a:pPr>
                      <a:r>
                        <a:rPr lang="en-US" sz="900" b="0" i="0" u="none" strike="noStrike" noProof="0" dirty="0">
                          <a:solidFill>
                            <a:schemeClr val="tx1"/>
                          </a:solidFill>
                          <a:latin typeface="Aptos"/>
                        </a:rPr>
                        <a:t>Advanced Manufacturing Table</a:t>
                      </a:r>
                      <a:endParaRPr lang="en-US" sz="900" b="0" i="0" u="none" strike="noStrike" noProof="0" dirty="0">
                        <a:solidFill>
                          <a:srgbClr val="000000"/>
                        </a:solidFill>
                        <a:latin typeface="Aptos"/>
                      </a:endParaRPr>
                    </a:p>
                    <a:p>
                      <a:pPr marL="171450" lvl="0" indent="-171450" algn="l">
                        <a:lnSpc>
                          <a:spcPct val="100000"/>
                        </a:lnSpc>
                        <a:spcBef>
                          <a:spcPts val="0"/>
                        </a:spcBef>
                        <a:spcAft>
                          <a:spcPts val="0"/>
                        </a:spcAft>
                        <a:buClr>
                          <a:srgbClr val="000000"/>
                        </a:buClr>
                        <a:buFont typeface="Arial,Sans-Serif"/>
                        <a:buChar char="•"/>
                      </a:pPr>
                      <a:r>
                        <a:rPr lang="en-US" sz="900" b="0" i="0" u="none" strike="noStrike" noProof="0" dirty="0">
                          <a:solidFill>
                            <a:schemeClr val="tx1"/>
                          </a:solidFill>
                          <a:latin typeface="Aptos"/>
                        </a:rPr>
                        <a:t>Clean Energy Table</a:t>
                      </a:r>
                      <a:endParaRPr lang="en-US" sz="900" b="0" i="0" u="none" strike="noStrike" noProof="0" dirty="0">
                        <a:solidFill>
                          <a:srgbClr val="000000"/>
                        </a:solidFill>
                        <a:latin typeface="Aptos"/>
                      </a:endParaRPr>
                    </a:p>
                    <a:p>
                      <a:pPr marL="0" lvl="0" indent="0">
                        <a:buNone/>
                      </a:pPr>
                      <a:endParaRPr lang="en-US" sz="800" b="0" u="none" dirty="0">
                        <a:solidFill>
                          <a:srgbClr val="FF0000"/>
                        </a:solidFill>
                      </a:endParaRPr>
                    </a:p>
                  </a:txBody>
                  <a:tcPr marL="82296" marR="82296" marT="41148" marB="41148">
                    <a:solidFill>
                      <a:srgbClr val="CFD5EA"/>
                    </a:solidFill>
                  </a:tcPr>
                </a:tc>
                <a:tc>
                  <a:txBody>
                    <a:bodyPr/>
                    <a:lstStyle/>
                    <a:p>
                      <a:pPr lvl="0">
                        <a:buNone/>
                      </a:pPr>
                      <a:r>
                        <a:rPr lang="en-US" sz="1100" b="0" u="sng" kern="1200" dirty="0">
                          <a:solidFill>
                            <a:schemeClr val="dk1"/>
                          </a:solidFill>
                          <a:effectLst/>
                          <a:latin typeface="Aptos" panose="020B0004020202020204" pitchFamily="34" charset="0"/>
                        </a:rPr>
                        <a:t>Overview</a:t>
                      </a:r>
                      <a:r>
                        <a:rPr lang="en-US" sz="1100" b="0" u="none" kern="1200" dirty="0">
                          <a:solidFill>
                            <a:schemeClr val="dk1"/>
                          </a:solidFill>
                          <a:effectLst/>
                          <a:latin typeface="Aptos" panose="020B0004020202020204" pitchFamily="34" charset="0"/>
                        </a:rPr>
                        <a:t>: Pittsburgh is a White House Workforce Hub. DOL has partnered closely with the City of Pittsburgh and Partner4Work (workforce board) in building a regional approach for  ensuring that federal investments create good union jobs for workers from all communities in Pittsburgh. </a:t>
                      </a:r>
                    </a:p>
                    <a:p>
                      <a:pPr lvl="0">
                        <a:buNone/>
                      </a:pPr>
                      <a:endParaRPr lang="en-US" sz="1100" b="0" u="sng" kern="1200" dirty="0">
                        <a:solidFill>
                          <a:schemeClr val="dk1"/>
                        </a:solidFill>
                        <a:effectLst/>
                        <a:latin typeface="Aptos" panose="020B0004020202020204" pitchFamily="34" charset="0"/>
                      </a:endParaRPr>
                    </a:p>
                    <a:p>
                      <a:pPr lvl="0">
                        <a:buNone/>
                      </a:pPr>
                      <a:r>
                        <a:rPr lang="en-US" sz="1100" b="0" u="sng" kern="1200" dirty="0">
                          <a:solidFill>
                            <a:schemeClr val="dk1"/>
                          </a:solidFill>
                          <a:effectLst/>
                          <a:latin typeface="Aptos" panose="020B0004020202020204" pitchFamily="34" charset="0"/>
                        </a:rPr>
                        <a:t>Federal investments/commitments</a:t>
                      </a:r>
                      <a:r>
                        <a:rPr lang="en-US" sz="1100" b="0" u="none" kern="1200" dirty="0">
                          <a:solidFill>
                            <a:schemeClr val="dk1"/>
                          </a:solidFill>
                          <a:effectLst/>
                          <a:latin typeface="Aptos" panose="020B0004020202020204" pitchFamily="34" charset="0"/>
                        </a:rPr>
                        <a:t>: </a:t>
                      </a:r>
                      <a:endParaRPr lang="en-US" sz="1100" dirty="0">
                        <a:latin typeface="Aptos" panose="020B0004020202020204" pitchFamily="34" charset="0"/>
                      </a:endParaRPr>
                    </a:p>
                    <a:p>
                      <a:pPr marL="285750" lvl="0" indent="-285750">
                        <a:buFont typeface="Arial" panose="020B0604020202020204" pitchFamily="34" charset="0"/>
                        <a:buChar char="•"/>
                      </a:pPr>
                      <a:r>
                        <a:rPr lang="en-US" sz="1100" b="0" u="none" kern="1200" dirty="0">
                          <a:solidFill>
                            <a:schemeClr val="dk1"/>
                          </a:solidFill>
                          <a:effectLst/>
                          <a:latin typeface="Aptos" panose="020B0004020202020204" pitchFamily="34" charset="0"/>
                        </a:rPr>
                        <a:t>$2.3B+ in federal Investing in America funds awarded to Pittsburgh by the Biden-Harris Administration</a:t>
                      </a:r>
                    </a:p>
                    <a:p>
                      <a:pPr marL="285750" lvl="0" indent="-285750">
                        <a:buFont typeface="Arial" panose="020B0604020202020204" pitchFamily="34" charset="0"/>
                        <a:buChar char="•"/>
                      </a:pPr>
                      <a:r>
                        <a:rPr lang="en-US" sz="1100" b="0" u="none" kern="1200" dirty="0">
                          <a:solidFill>
                            <a:schemeClr val="dk1"/>
                          </a:solidFill>
                          <a:effectLst/>
                          <a:latin typeface="Aptos" panose="020B0004020202020204" pitchFamily="34" charset="0"/>
                        </a:rPr>
                        <a:t>DOL Good Jobs Alliance site</a:t>
                      </a:r>
                    </a:p>
                    <a:p>
                      <a:pPr marL="285750" lvl="0" indent="-285750">
                        <a:buFont typeface="Arial" panose="020B0604020202020204" pitchFamily="34" charset="0"/>
                        <a:buChar char="•"/>
                      </a:pPr>
                      <a:r>
                        <a:rPr lang="en-US" sz="1100" b="0" u="none" kern="1200" dirty="0">
                          <a:solidFill>
                            <a:schemeClr val="dk1"/>
                          </a:solidFill>
                          <a:effectLst/>
                          <a:latin typeface="Aptos" panose="020B0004020202020204" pitchFamily="34" charset="0"/>
                        </a:rPr>
                        <a:t>DOL/Women's Bureau  $700,000+ grant to Catalyst Connections to increase women’s participation in advanced manufacturing </a:t>
                      </a:r>
                    </a:p>
                    <a:p>
                      <a:pPr marL="285750" lvl="0" indent="-285750">
                        <a:buFont typeface="Arial" panose="020B0604020202020204" pitchFamily="34" charset="0"/>
                        <a:buChar char="•"/>
                      </a:pPr>
                      <a:r>
                        <a:rPr lang="en-US" sz="1100" b="0" i="0" u="none" strike="noStrike" kern="1200" noProof="0" dirty="0">
                          <a:solidFill>
                            <a:srgbClr val="000000"/>
                          </a:solidFill>
                          <a:effectLst/>
                          <a:latin typeface="Aptos" panose="020B0004020202020204" pitchFamily="34" charset="0"/>
                        </a:rPr>
                        <a:t>$50 million dollar HUD Choice Neighborhoods Initiative grant </a:t>
                      </a:r>
                    </a:p>
                    <a:p>
                      <a:pPr marL="285750" lvl="2" indent="-285750">
                        <a:buFont typeface="Arial" panose="020B0604020202020204" pitchFamily="34" charset="0"/>
                        <a:buChar char="•"/>
                      </a:pPr>
                      <a:r>
                        <a:rPr lang="en-US" sz="1100" b="0" i="0" u="none" strike="noStrike" kern="1200" noProof="0" dirty="0">
                          <a:solidFill>
                            <a:srgbClr val="000000"/>
                          </a:solidFill>
                          <a:effectLst/>
                          <a:latin typeface="Aptos" panose="020B0004020202020204" pitchFamily="34" charset="0"/>
                        </a:rPr>
                        <a:t>$2.4 Million grant award (USDOT grant) for EV Charging Stations</a:t>
                      </a:r>
                    </a:p>
                    <a:p>
                      <a:pPr marL="285750" lvl="0" indent="-285750">
                        <a:buFont typeface="Arial" panose="020B0604020202020204" pitchFamily="34" charset="0"/>
                        <a:buChar char="•"/>
                      </a:pPr>
                      <a:r>
                        <a:rPr lang="en-US" sz="1100" b="0" i="0" u="none" strike="noStrike" kern="1200" noProof="0" dirty="0">
                          <a:solidFill>
                            <a:schemeClr val="dk1"/>
                          </a:solidFill>
                          <a:effectLst/>
                          <a:latin typeface="Aptos" panose="020B0004020202020204" pitchFamily="34" charset="0"/>
                        </a:rPr>
                        <a:t>Dept. of Energy RAMP Fellow in Pennsylvania</a:t>
                      </a:r>
                    </a:p>
                    <a:p>
                      <a:pPr marL="285750" lvl="0" indent="-285750">
                        <a:buFont typeface="Arial" panose="020B0604020202020204" pitchFamily="34" charset="0"/>
                        <a:buChar char="•"/>
                      </a:pPr>
                      <a:r>
                        <a:rPr lang="en-US" sz="1100" b="0" i="0" u="none" strike="noStrike" kern="1200" noProof="0" dirty="0">
                          <a:solidFill>
                            <a:schemeClr val="dk1"/>
                          </a:solidFill>
                          <a:effectLst/>
                          <a:latin typeface="Aptos" panose="020B0004020202020204" pitchFamily="34" charset="0"/>
                        </a:rPr>
                        <a:t>$3.7 million DOL Building Pathways to Infrastructure Jobs grant to Partner4Work</a:t>
                      </a:r>
                    </a:p>
                    <a:p>
                      <a:pPr marL="0" lvl="0" indent="0">
                        <a:buFont typeface="Arial" panose="020B0604020202020204" pitchFamily="34" charset="0"/>
                        <a:buNone/>
                      </a:pPr>
                      <a:endParaRPr lang="en-US" sz="1100" b="0" i="0" u="none" strike="noStrike" kern="1200" noProof="0" dirty="0">
                        <a:solidFill>
                          <a:srgbClr val="000000"/>
                        </a:solidFill>
                        <a:effectLst/>
                        <a:latin typeface="Aptos" panose="020B0004020202020204" pitchFamily="34" charset="0"/>
                      </a:endParaRPr>
                    </a:p>
                    <a:p>
                      <a:pPr marL="0" lvl="0" indent="0">
                        <a:buNone/>
                      </a:pPr>
                      <a:r>
                        <a:rPr lang="en-US" sz="1100" b="0" u="sng" kern="1200" dirty="0">
                          <a:solidFill>
                            <a:schemeClr val="dk1"/>
                          </a:solidFill>
                          <a:effectLst/>
                          <a:latin typeface="Aptos" panose="020B0004020202020204" pitchFamily="34" charset="0"/>
                        </a:rPr>
                        <a:t>Success stories: </a:t>
                      </a:r>
                    </a:p>
                    <a:p>
                      <a:pPr marL="285750" lvl="0" indent="-285750">
                        <a:buFont typeface="Arial" panose="020B0604020202020204" pitchFamily="34" charset="0"/>
                        <a:buChar char="•"/>
                      </a:pPr>
                      <a:r>
                        <a:rPr lang="en-US" sz="1100" b="0" i="0" u="none" strike="noStrike" kern="1200" noProof="0" dirty="0">
                          <a:solidFill>
                            <a:schemeClr val="dk1"/>
                          </a:solidFill>
                          <a:effectLst/>
                          <a:latin typeface="Aptos" panose="020B0004020202020204" pitchFamily="34" charset="0"/>
                        </a:rPr>
                        <a:t>Launch of the Pittsburgh Regional Workforce Equity Agreement and commitment from the City of Pittsburgh, Pittsburgh Housing Authority, and Urban Redevelopment Authority]. Under the Agreement, these entities commit to increasing participation of disadvantaged workers [and operationalize the </a:t>
                      </a:r>
                      <a:r>
                        <a:rPr lang="en-US" sz="1100" b="0" i="0" u="none" strike="noStrike" kern="1200" noProof="0" dirty="0">
                          <a:solidFill>
                            <a:schemeClr val="dk1"/>
                          </a:solidFill>
                          <a:effectLst/>
                          <a:latin typeface="Aptos" panose="020B0004020202020204" pitchFamily="34" charset="0"/>
                          <a:hlinkClick r:id="rId7"/>
                        </a:rPr>
                        <a:t>Pittsburgh Good Jobs Principles</a:t>
                      </a:r>
                      <a:r>
                        <a:rPr lang="en-US" sz="1100" b="0" i="0" u="none" strike="noStrike" kern="1200" noProof="0" dirty="0">
                          <a:solidFill>
                            <a:schemeClr val="dk1"/>
                          </a:solidFill>
                          <a:effectLst/>
                          <a:latin typeface="Aptos" panose="020B0004020202020204" pitchFamily="34" charset="0"/>
                        </a:rPr>
                        <a:t>] on public works construction projects through purchasing, development financing, and real estate processes.  </a:t>
                      </a:r>
                      <a:endParaRPr lang="en-US" sz="1100" dirty="0">
                        <a:latin typeface="Aptos" panose="020B0004020202020204" pitchFamily="34" charset="0"/>
                      </a:endParaRPr>
                    </a:p>
                    <a:p>
                      <a:pPr marL="285750" lvl="0" indent="-285750">
                        <a:buFont typeface="Arial" panose="020B0604020202020204" pitchFamily="34" charset="0"/>
                        <a:buChar char="•"/>
                      </a:pPr>
                      <a:r>
                        <a:rPr lang="en-US" sz="1100" b="0" i="0" u="none" strike="noStrike" kern="1200" noProof="0" dirty="0">
                          <a:solidFill>
                            <a:schemeClr val="dk1"/>
                          </a:solidFill>
                          <a:effectLst/>
                          <a:latin typeface="Aptos" panose="020B0004020202020204" pitchFamily="34" charset="0"/>
                        </a:rPr>
                        <a:t>Creation of first-in-the-nation EV Automotive Technician Registered Apprenticeship Program, with support from DOL’s Building Pathways to Infrastructure Jobs grant program. The program is a true public-private partnership, with federal funding, employer contributions, and philanthropy coming together to build a comprehensive program.</a:t>
                      </a:r>
                    </a:p>
                    <a:p>
                      <a:pPr marL="285750" lvl="0" indent="-285750">
                        <a:buFont typeface="Arial" panose="020B0604020202020204" pitchFamily="34" charset="0"/>
                        <a:buChar char="•"/>
                      </a:pPr>
                      <a:r>
                        <a:rPr lang="en-US" sz="1100" b="0" i="0" u="none" strike="noStrike" kern="1200" noProof="0" dirty="0">
                          <a:solidFill>
                            <a:schemeClr val="dk1"/>
                          </a:solidFill>
                          <a:effectLst/>
                          <a:latin typeface="Aptos" panose="020B0004020202020204" pitchFamily="34" charset="0"/>
                        </a:rPr>
                        <a:t>Announcement of the Pittsburgh Prosperity Project, a new Workforce Readiness/Employment Program to provide disadvantaged workers in Pittsburgh with access to foundational resources such as housing, healthcare, childcare, and transportation, which will launch as a pilot with up to 100 workers in Spring 2025.</a:t>
                      </a:r>
                    </a:p>
                    <a:p>
                      <a:pPr marL="285750" lvl="0" indent="-285750">
                        <a:buFont typeface="Arial" panose="020B0604020202020204" pitchFamily="34" charset="0"/>
                        <a:buChar char="•"/>
                      </a:pPr>
                      <a:r>
                        <a:rPr lang="en-US" sz="1100" b="0" i="0" u="none" strike="noStrike" kern="1200" noProof="0" dirty="0">
                          <a:solidFill>
                            <a:srgbClr val="000000"/>
                          </a:solidFill>
                          <a:effectLst/>
                          <a:latin typeface="Aptos" panose="020B0004020202020204" pitchFamily="34" charset="0"/>
                        </a:rPr>
                        <a:t>Since the November 2023 launch, the Pittsburgh Good Jobs Principles have become a focal point for organizing a regional coalition of 50+ employers, labor unions, educational institutions, philanthropic funders, training providers, elected officials, public owners, and community organizations who are committed to the Principles.</a:t>
                      </a:r>
                      <a:endParaRPr lang="en-US" sz="1100" b="0" i="0" u="none" strike="noStrike" kern="1200" noProof="0" dirty="0">
                        <a:solidFill>
                          <a:schemeClr val="dk1"/>
                        </a:solidFill>
                        <a:effectLst/>
                        <a:latin typeface="Aptos" panose="020B0004020202020204" pitchFamily="34" charset="0"/>
                      </a:endParaRPr>
                    </a:p>
                    <a:p>
                      <a:pPr marL="285750" lvl="0" indent="-285750">
                        <a:buClr>
                          <a:srgbClr val="000000"/>
                        </a:buClr>
                        <a:buFont typeface="Arial,Sans-Serif" panose="020B0604020202020204" pitchFamily="34" charset="0"/>
                        <a:buChar char="•"/>
                      </a:pPr>
                      <a:r>
                        <a:rPr lang="en-US" sz="1100" b="0" u="none" kern="1200" dirty="0">
                          <a:solidFill>
                            <a:schemeClr val="dk1"/>
                          </a:solidFill>
                          <a:effectLst/>
                          <a:latin typeface="Aptos" panose="020B0004020202020204" pitchFamily="34" charset="0"/>
                        </a:rPr>
                        <a:t>Using WIOA formula funds, Partner4Work launched PIT2Work/4Construction pre-apprenticeship program at airport offering on-site child care, stipend, transportation, and direct entry into building trades unions. Over 90% of first cohort were Black workers. As program has expanded, 70% overall are people of color and 12% are women. </a:t>
                      </a:r>
                    </a:p>
                    <a:p>
                      <a:pPr marL="0" lvl="0" indent="0">
                        <a:buClr>
                          <a:srgbClr val="000000"/>
                        </a:buClr>
                        <a:buNone/>
                      </a:pPr>
                      <a:endParaRPr lang="en-US" sz="1100" b="0" u="none" kern="1200" dirty="0">
                        <a:solidFill>
                          <a:schemeClr val="dk1"/>
                        </a:solidFill>
                        <a:effectLst/>
                        <a:latin typeface="Aptos" panose="020B0004020202020204" pitchFamily="34" charset="0"/>
                      </a:endParaRPr>
                    </a:p>
                    <a:p>
                      <a:pPr lvl="0">
                        <a:buNone/>
                      </a:pPr>
                      <a:r>
                        <a:rPr lang="en-US" sz="1100" b="0" u="sng" kern="1200" dirty="0">
                          <a:solidFill>
                            <a:schemeClr val="dk1"/>
                          </a:solidFill>
                          <a:effectLst/>
                          <a:latin typeface="Aptos" panose="020B0004020202020204" pitchFamily="34" charset="0"/>
                        </a:rPr>
                        <a:t>Philanthropic investments</a:t>
                      </a:r>
                      <a:r>
                        <a:rPr lang="en-US" sz="1100" b="0" u="none" kern="1200" dirty="0">
                          <a:solidFill>
                            <a:schemeClr val="dk1"/>
                          </a:solidFill>
                          <a:effectLst/>
                          <a:latin typeface="Aptos" panose="020B0004020202020204" pitchFamily="34" charset="0"/>
                        </a:rPr>
                        <a:t>: </a:t>
                      </a:r>
                    </a:p>
                    <a:p>
                      <a:pPr lvl="0">
                        <a:buNone/>
                      </a:pPr>
                      <a:endParaRPr lang="en-US" sz="1100" b="0" u="none" kern="1200" dirty="0">
                        <a:solidFill>
                          <a:schemeClr val="dk1"/>
                        </a:solidFill>
                        <a:effectLst/>
                        <a:latin typeface="Aptos" panose="020B0004020202020204" pitchFamily="34" charset="0"/>
                      </a:endParaRPr>
                    </a:p>
                    <a:p>
                      <a:pPr marL="285750" lvl="0" indent="-285750">
                        <a:buFont typeface="Arial" panose="020B0604020202020204" pitchFamily="34" charset="0"/>
                        <a:buChar char="•"/>
                      </a:pPr>
                      <a:r>
                        <a:rPr lang="en-US" sz="1100" b="0" u="none" kern="1200" dirty="0">
                          <a:solidFill>
                            <a:schemeClr val="dk1"/>
                          </a:solidFill>
                          <a:effectLst/>
                          <a:latin typeface="Aptos" panose="020B0004020202020204" pitchFamily="34" charset="0"/>
                        </a:rPr>
                        <a:t>Hillman Family Foundation and Allegheny County Airport Authority Charitable Foundation support for PIT2Work for training and childcare center.</a:t>
                      </a:r>
                      <a:endParaRPr lang="en-US" sz="1100" dirty="0">
                        <a:latin typeface="Aptos" panose="020B0004020202020204" pitchFamily="34" charset="0"/>
                      </a:endParaRPr>
                    </a:p>
                    <a:p>
                      <a:pPr marL="285750" lvl="0" indent="-285750">
                        <a:buFont typeface="Arial" panose="020B0604020202020204" pitchFamily="34" charset="0"/>
                        <a:buChar char="•"/>
                      </a:pPr>
                      <a:endParaRPr lang="en-US" sz="1100" b="0" u="none" kern="1200" dirty="0">
                        <a:solidFill>
                          <a:schemeClr val="dk1"/>
                        </a:solidFill>
                        <a:effectLst/>
                        <a:latin typeface="Aptos" panose="020B0004020202020204" pitchFamily="34" charset="0"/>
                      </a:endParaRPr>
                    </a:p>
                    <a:p>
                      <a:pPr marL="285750" lvl="0" indent="-285750">
                        <a:buFont typeface="Arial" panose="020B0604020202020204" pitchFamily="34" charset="0"/>
                        <a:buChar char="•"/>
                      </a:pPr>
                      <a:r>
                        <a:rPr lang="en-US" sz="1100" b="0" u="none" kern="1200" dirty="0">
                          <a:solidFill>
                            <a:schemeClr val="dk1"/>
                          </a:solidFill>
                          <a:effectLst/>
                          <a:latin typeface="Aptos" panose="020B0004020202020204" pitchFamily="34" charset="0"/>
                        </a:rPr>
                        <a:t>Heinz Endowment, McCauley Ministries, and Partner4Work providing $225,000 in funding and support for Pittsburgh Prosperity Project, a coordinated supportive services pilot to build onramps for disadvantaged workers into pre-apprenticeship, registered apprenticeship, and jobs on public works projects under City’s new Regional Workforce Equity Agreement.</a:t>
                      </a:r>
                    </a:p>
                    <a:p>
                      <a:pPr marL="285750" lvl="0" indent="-285750">
                        <a:buFont typeface="Arial" panose="020B0604020202020204" pitchFamily="34" charset="0"/>
                        <a:buChar char="•"/>
                      </a:pPr>
                      <a:endParaRPr lang="en-US" sz="1400" b="0" u="none" kern="1200" dirty="0">
                        <a:solidFill>
                          <a:schemeClr val="dk1"/>
                        </a:solidFill>
                        <a:effectLst/>
                      </a:endParaRPr>
                    </a:p>
                    <a:p>
                      <a:pPr marL="285750" lvl="0" indent="-285750">
                        <a:buFont typeface="Arial" panose="020B0604020202020204" pitchFamily="34" charset="0"/>
                        <a:buChar char="•"/>
                      </a:pPr>
                      <a:endParaRPr lang="en-US" sz="1400" b="0" u="none" kern="1200" dirty="0">
                        <a:solidFill>
                          <a:schemeClr val="dk1"/>
                        </a:solidFill>
                        <a:effectLst/>
                      </a:endParaRPr>
                    </a:p>
                    <a:p>
                      <a:pPr marL="0" lvl="0" indent="0">
                        <a:buFont typeface="Arial" panose="020B0604020202020204" pitchFamily="34" charset="0"/>
                        <a:buNone/>
                      </a:pPr>
                      <a:endParaRPr lang="en-US" sz="1400" b="0" u="sng" kern="1200" dirty="0">
                        <a:solidFill>
                          <a:schemeClr val="dk1"/>
                        </a:solidFill>
                        <a:effectLst/>
                      </a:endParaRPr>
                    </a:p>
                  </a:txBody>
                  <a:tcPr marL="82296" marR="82296" marT="41148" marB="41148">
                    <a:solidFill>
                      <a:srgbClr val="CFD5EA"/>
                    </a:solidFill>
                  </a:tcPr>
                </a:tc>
                <a:tc>
                  <a:txBody>
                    <a:bodyPr/>
                    <a:lstStyle/>
                    <a:p>
                      <a:pPr marL="0" lvl="0" indent="0" algn="l">
                        <a:lnSpc>
                          <a:spcPct val="100000"/>
                        </a:lnSpc>
                        <a:spcBef>
                          <a:spcPts val="0"/>
                        </a:spcBef>
                        <a:spcAft>
                          <a:spcPts val="0"/>
                        </a:spcAft>
                        <a:buFont typeface="Arial"/>
                        <a:buNone/>
                      </a:pPr>
                      <a:r>
                        <a:rPr lang="en-US" sz="1200" b="0" u="none" strike="noStrike" noProof="0" dirty="0">
                          <a:solidFill>
                            <a:schemeClr val="tx1"/>
                          </a:solidFill>
                        </a:rPr>
                        <a:t>(1) Support for the Pittsburgh Prosperity Project to provide disadvantaged workers in Pittsburgh with access to foundational resources and supportive services.</a:t>
                      </a:r>
                      <a:endParaRPr lang="en-US" sz="1200" b="0" u="none" strike="noStrike" noProof="0" dirty="0">
                        <a:solidFill>
                          <a:srgbClr val="FF0000"/>
                        </a:solidFill>
                      </a:endParaRPr>
                    </a:p>
                    <a:p>
                      <a:pPr marL="0" lvl="0" indent="0" algn="l">
                        <a:lnSpc>
                          <a:spcPct val="100000"/>
                        </a:lnSpc>
                        <a:spcBef>
                          <a:spcPts val="0"/>
                        </a:spcBef>
                        <a:spcAft>
                          <a:spcPts val="0"/>
                        </a:spcAft>
                        <a:buFont typeface="Arial"/>
                        <a:buNone/>
                      </a:pPr>
                      <a:endParaRPr lang="en-US" sz="1200" b="0" u="none" strike="noStrike" noProof="0" dirty="0">
                        <a:solidFill>
                          <a:srgbClr val="FF0000"/>
                        </a:solidFill>
                      </a:endParaRPr>
                    </a:p>
                  </a:txBody>
                  <a:tcPr marL="82296" marR="82296" marT="41148" marB="41148">
                    <a:solidFill>
                      <a:srgbClr val="CFD5EA"/>
                    </a:solidFill>
                  </a:tcPr>
                </a:tc>
                <a:extLst>
                  <a:ext uri="{0D108BD9-81ED-4DB2-BD59-A6C34878D82A}">
                    <a16:rowId xmlns:a16="http://schemas.microsoft.com/office/drawing/2014/main" val="1130949504"/>
                  </a:ext>
                </a:extLst>
              </a:tr>
            </a:tbl>
          </a:graphicData>
        </a:graphic>
      </p:graphicFrame>
    </p:spTree>
    <p:extLst>
      <p:ext uri="{BB962C8B-B14F-4D97-AF65-F5344CB8AC3E}">
        <p14:creationId xmlns:p14="http://schemas.microsoft.com/office/powerpoint/2010/main" val="3627026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803B57-296E-4FC0-BF34-CAAEE08F26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DRAFT // DO NOT CIRCULATE</a:t>
            </a:r>
          </a:p>
        </p:txBody>
      </p:sp>
      <p:sp>
        <p:nvSpPr>
          <p:cNvPr id="3" name="Slide Number Placeholder 2">
            <a:extLst>
              <a:ext uri="{FF2B5EF4-FFF2-40B4-BE49-F238E27FC236}">
                <a16:creationId xmlns:a16="http://schemas.microsoft.com/office/drawing/2014/main" id="{8F47FD33-43D5-4F93-A6C7-49241752E5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4DA5A-76EA-4331-B27C-4809714BFA6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6" name="Table 6">
            <a:extLst>
              <a:ext uri="{FF2B5EF4-FFF2-40B4-BE49-F238E27FC236}">
                <a16:creationId xmlns:a16="http://schemas.microsoft.com/office/drawing/2014/main" id="{7FB8A9EB-8288-4C0D-9CBB-ED5D91E37CA6}"/>
              </a:ext>
            </a:extLst>
          </p:cNvPr>
          <p:cNvGraphicFramePr>
            <a:graphicFrameLocks noGrp="1"/>
          </p:cNvGraphicFramePr>
          <p:nvPr>
            <p:extLst>
              <p:ext uri="{D42A27DB-BD31-4B8C-83A1-F6EECF244321}">
                <p14:modId xmlns:p14="http://schemas.microsoft.com/office/powerpoint/2010/main" val="1734236155"/>
              </p:ext>
            </p:extLst>
          </p:nvPr>
        </p:nvGraphicFramePr>
        <p:xfrm>
          <a:off x="0" y="0"/>
          <a:ext cx="12192000" cy="6868668"/>
        </p:xfrm>
        <a:graphic>
          <a:graphicData uri="http://schemas.openxmlformats.org/drawingml/2006/table">
            <a:tbl>
              <a:tblPr firstRow="1" bandRow="1">
                <a:tableStyleId>{00A15C55-8517-42AA-B614-E9B94910E393}</a:tableStyleId>
              </a:tblPr>
              <a:tblGrid>
                <a:gridCol w="2813538">
                  <a:extLst>
                    <a:ext uri="{9D8B030D-6E8A-4147-A177-3AD203B41FA5}">
                      <a16:colId xmlns:a16="http://schemas.microsoft.com/office/drawing/2014/main" val="76671019"/>
                    </a:ext>
                  </a:extLst>
                </a:gridCol>
                <a:gridCol w="6723867">
                  <a:extLst>
                    <a:ext uri="{9D8B030D-6E8A-4147-A177-3AD203B41FA5}">
                      <a16:colId xmlns:a16="http://schemas.microsoft.com/office/drawing/2014/main" val="1963670202"/>
                    </a:ext>
                  </a:extLst>
                </a:gridCol>
                <a:gridCol w="2654595">
                  <a:extLst>
                    <a:ext uri="{9D8B030D-6E8A-4147-A177-3AD203B41FA5}">
                      <a16:colId xmlns:a16="http://schemas.microsoft.com/office/drawing/2014/main" val="2833041274"/>
                    </a:ext>
                  </a:extLst>
                </a:gridCol>
              </a:tblGrid>
              <a:tr h="571500">
                <a:tc>
                  <a:txBody>
                    <a:bodyPr/>
                    <a:lstStyle/>
                    <a:p>
                      <a:pPr algn="ctr"/>
                      <a:r>
                        <a:rPr lang="en-US" sz="1600"/>
                        <a:t>Location</a:t>
                      </a:r>
                    </a:p>
                  </a:txBody>
                  <a:tcPr marL="82296" marR="82296" marT="41148" marB="41148" anchor="ctr">
                    <a:solidFill>
                      <a:srgbClr val="4472C4"/>
                    </a:solidFill>
                  </a:tcPr>
                </a:tc>
                <a:tc>
                  <a:txBody>
                    <a:bodyPr/>
                    <a:lstStyle/>
                    <a:p>
                      <a:pPr algn="ctr"/>
                      <a:endParaRPr lang="en-US" sz="1600"/>
                    </a:p>
                    <a:p>
                      <a:pPr algn="ctr"/>
                      <a:r>
                        <a:rPr lang="en-US" sz="1600"/>
                        <a:t>State of Play </a:t>
                      </a:r>
                    </a:p>
                  </a:txBody>
                  <a:tcPr marL="82296" marR="82296" marT="41148" marB="41148" anchor="ctr">
                    <a:solidFill>
                      <a:srgbClr val="4472C4"/>
                    </a:solidFill>
                  </a:tcPr>
                </a:tc>
                <a:tc>
                  <a:txBody>
                    <a:bodyPr/>
                    <a:lstStyle/>
                    <a:p>
                      <a:pPr algn="ctr"/>
                      <a:r>
                        <a:rPr lang="en-US" sz="1600" dirty="0"/>
                        <a:t>Opportunities for Additional Collaboration</a:t>
                      </a:r>
                    </a:p>
                  </a:txBody>
                  <a:tcPr marL="82296" marR="82296" marT="41148" marB="41148" anchor="ctr">
                    <a:solidFill>
                      <a:srgbClr val="4472C4"/>
                    </a:solidFill>
                  </a:tcPr>
                </a:tc>
                <a:extLst>
                  <a:ext uri="{0D108BD9-81ED-4DB2-BD59-A6C34878D82A}">
                    <a16:rowId xmlns:a16="http://schemas.microsoft.com/office/drawing/2014/main" val="3543954488"/>
                  </a:ext>
                </a:extLst>
              </a:tr>
              <a:tr h="6297168">
                <a:tc>
                  <a:txBody>
                    <a:bodyPr/>
                    <a:lstStyle/>
                    <a:p>
                      <a:r>
                        <a:rPr lang="en-US" sz="1400" b="1" dirty="0"/>
                        <a:t>Phoenix, AZ </a:t>
                      </a:r>
                    </a:p>
                    <a:p>
                      <a:endParaRPr lang="en-US" sz="1400" b="1" dirty="0"/>
                    </a:p>
                    <a:p>
                      <a:r>
                        <a:rPr lang="en-US" sz="1200" b="0" u="sng" dirty="0"/>
                        <a:t>Anchor Organizations</a:t>
                      </a:r>
                    </a:p>
                    <a:p>
                      <a:pPr lvl="0">
                        <a:buNone/>
                      </a:pPr>
                      <a:endParaRPr lang="en-US" sz="1200" b="0" u="none" dirty="0"/>
                    </a:p>
                    <a:p>
                      <a:pPr lvl="0">
                        <a:buNone/>
                      </a:pPr>
                      <a:r>
                        <a:rPr lang="en-US" sz="1200" b="0" u="none" dirty="0"/>
                        <a:t>Power Up Arizona Coalition</a:t>
                      </a:r>
                    </a:p>
                    <a:p>
                      <a:pPr lvl="0">
                        <a:buNone/>
                      </a:pPr>
                      <a:endParaRPr lang="en-US" sz="1200" b="0" u="sng" dirty="0"/>
                    </a:p>
                    <a:p>
                      <a:pPr marL="171450" indent="-171450">
                        <a:buFont typeface="Arial" panose="020B0604020202020204" pitchFamily="34" charset="0"/>
                        <a:buChar char="•"/>
                      </a:pPr>
                      <a:r>
                        <a:rPr lang="en-US" sz="1100" b="0" dirty="0">
                          <a:solidFill>
                            <a:schemeClr val="tx1"/>
                          </a:solidFill>
                        </a:rPr>
                        <a:t>Organized Power in Numbers: </a:t>
                      </a:r>
                      <a:r>
                        <a:rPr lang="en-US" sz="1100" b="0" dirty="0" err="1">
                          <a:solidFill>
                            <a:schemeClr val="tx1"/>
                          </a:solidFill>
                        </a:rPr>
                        <a:t>Neidi</a:t>
                      </a:r>
                      <a:r>
                        <a:rPr lang="en-US" sz="1100" b="0" dirty="0">
                          <a:solidFill>
                            <a:schemeClr val="tx1"/>
                          </a:solidFill>
                        </a:rPr>
                        <a:t> Dominguez, neidi@powerinnumbers.us</a:t>
                      </a:r>
                    </a:p>
                    <a:p>
                      <a:pPr marL="0" lvl="0" indent="0">
                        <a:buNone/>
                      </a:pPr>
                      <a:endParaRPr lang="en-US" sz="1100" b="0" dirty="0">
                        <a:solidFill>
                          <a:schemeClr val="tx1"/>
                        </a:solidFill>
                      </a:endParaRPr>
                    </a:p>
                    <a:p>
                      <a:pPr marL="171450" lvl="0" indent="-171450">
                        <a:buFont typeface="Arial" panose="020B0604020202020204" pitchFamily="34" charset="0"/>
                        <a:buChar char="•"/>
                      </a:pPr>
                      <a:r>
                        <a:rPr lang="en-US" sz="1100" b="0" dirty="0">
                          <a:solidFill>
                            <a:schemeClr val="tx1"/>
                          </a:solidFill>
                        </a:rPr>
                        <a:t>​UAW Center for Manufacturing a Green Economy): Priyanka Mohanty, priyanka.mohanty@uawcmge.org </a:t>
                      </a:r>
                      <a:endParaRPr lang="en-US" dirty="0">
                        <a:solidFill>
                          <a:schemeClr val="tx1"/>
                        </a:solidFill>
                      </a:endParaRPr>
                    </a:p>
                    <a:p>
                      <a:pPr marL="171450" lvl="0" indent="-171450">
                        <a:buFont typeface="Arial" panose="020B0604020202020204" pitchFamily="34" charset="0"/>
                        <a:buChar char="•"/>
                      </a:pPr>
                      <a:endParaRPr lang="en-US" sz="1100" b="0" dirty="0">
                        <a:solidFill>
                          <a:schemeClr val="tx1"/>
                        </a:solidFill>
                      </a:endParaRPr>
                    </a:p>
                    <a:p>
                      <a:pPr marL="0" lvl="0" indent="0">
                        <a:buNone/>
                      </a:pPr>
                      <a:endParaRPr lang="en-US" sz="1100" b="0" dirty="0">
                        <a:solidFill>
                          <a:schemeClr val="tx1"/>
                        </a:solidFill>
                      </a:endParaRPr>
                    </a:p>
                    <a:p>
                      <a:pPr marL="0" lvl="0" indent="0">
                        <a:buNone/>
                      </a:pPr>
                      <a:r>
                        <a:rPr lang="en-US" sz="1100" b="0" dirty="0">
                          <a:solidFill>
                            <a:schemeClr val="tx1"/>
                          </a:solidFill>
                        </a:rPr>
                        <a:t>Additional Key Partners:</a:t>
                      </a:r>
                    </a:p>
                    <a:p>
                      <a:pPr marL="0" indent="0">
                        <a:buFont typeface="Arial" panose="020B0604020202020204" pitchFamily="34" charset="0"/>
                        <a:buNone/>
                      </a:pPr>
                      <a:endParaRPr lang="en-US" sz="1100" b="0" dirty="0">
                        <a:solidFill>
                          <a:schemeClr val="tx1"/>
                        </a:solidFill>
                      </a:endParaRPr>
                    </a:p>
                    <a:p>
                      <a:pPr marL="171450" indent="-171450">
                        <a:buFont typeface="Arial" panose="020B0604020202020204" pitchFamily="34" charset="0"/>
                        <a:buChar char="•"/>
                      </a:pPr>
                      <a:r>
                        <a:rPr lang="en-US" sz="1100" b="0" dirty="0">
                          <a:solidFill>
                            <a:schemeClr val="tx1"/>
                          </a:solidFill>
                        </a:rPr>
                        <a:t>Fresh Start Women’s Foundation: Abdu </a:t>
                      </a:r>
                      <a:r>
                        <a:rPr lang="en-US" sz="1100" b="0" dirty="0" err="1">
                          <a:solidFill>
                            <a:schemeClr val="tx1"/>
                          </a:solidFill>
                        </a:rPr>
                        <a:t>Dahr</a:t>
                      </a:r>
                      <a:r>
                        <a:rPr lang="en-US" sz="1100" b="0" dirty="0">
                          <a:solidFill>
                            <a:schemeClr val="tx1"/>
                          </a:solidFill>
                        </a:rPr>
                        <a:t>, </a:t>
                      </a:r>
                      <a:r>
                        <a:rPr lang="en-US" sz="1100" b="0" dirty="0">
                          <a:solidFill>
                            <a:schemeClr val="tx1"/>
                          </a:solidFill>
                          <a:hlinkClick r:id="rId3"/>
                        </a:rPr>
                        <a:t>adahr@fswf.org</a:t>
                      </a:r>
                      <a:r>
                        <a:rPr lang="en-US" sz="1100" b="0" dirty="0">
                          <a:solidFill>
                            <a:schemeClr val="tx1"/>
                          </a:solidFill>
                        </a:rPr>
                        <a:t> </a:t>
                      </a:r>
                    </a:p>
                    <a:p>
                      <a:pPr marL="171450" lvl="0" indent="-171450">
                        <a:buFont typeface="Arial" panose="020B0604020202020204" pitchFamily="34" charset="0"/>
                        <a:buChar char="•"/>
                      </a:pPr>
                      <a:endParaRPr lang="en-US" sz="1100" b="0" dirty="0">
                        <a:solidFill>
                          <a:schemeClr val="tx1"/>
                        </a:solidFill>
                        <a:latin typeface="Aptos"/>
                      </a:endParaRPr>
                    </a:p>
                    <a:p>
                      <a:pPr marL="171450" lvl="0" indent="-171450">
                        <a:buFont typeface="Arial" panose="020B0604020202020204" pitchFamily="34" charset="0"/>
                        <a:buChar char="•"/>
                      </a:pPr>
                      <a:r>
                        <a:rPr lang="en-US" sz="1100" b="0" i="0" u="none" strike="noStrike" noProof="0" dirty="0">
                          <a:solidFill>
                            <a:srgbClr val="000000"/>
                          </a:solidFill>
                          <a:latin typeface="Aptos"/>
                        </a:rPr>
                        <a:t>National Institute for Industry and Career advancement (NIICA): Mike Russo, mrusso@niica.org</a:t>
                      </a:r>
                    </a:p>
                    <a:p>
                      <a:pPr marL="0" lvl="0" indent="0" algn="l">
                        <a:lnSpc>
                          <a:spcPct val="100000"/>
                        </a:lnSpc>
                        <a:spcBef>
                          <a:spcPts val="0"/>
                        </a:spcBef>
                        <a:spcAft>
                          <a:spcPts val="0"/>
                        </a:spcAft>
                        <a:buFont typeface="Arial" panose="020B0604020202020204" pitchFamily="34" charset="0"/>
                        <a:buChar char="•"/>
                      </a:pPr>
                      <a:endParaRPr lang="en-US" sz="1100" b="0" i="0" u="none" strike="noStrike" noProof="0" dirty="0">
                        <a:solidFill>
                          <a:srgbClr val="000000"/>
                        </a:solidFill>
                        <a:latin typeface="Aptos"/>
                      </a:endParaRPr>
                    </a:p>
                  </a:txBody>
                  <a:tcPr marL="82296" marR="82296" marT="41148" marB="41148">
                    <a:solidFill>
                      <a:srgbClr val="CFD5EA"/>
                    </a:solidFill>
                  </a:tcPr>
                </a:tc>
                <a:tc>
                  <a:txBody>
                    <a:bodyPr/>
                    <a:lstStyle/>
                    <a:p>
                      <a:pPr lvl="0">
                        <a:buNone/>
                      </a:pPr>
                      <a:r>
                        <a:rPr lang="en-US" sz="1100" b="0" u="sng" kern="1200" dirty="0">
                          <a:solidFill>
                            <a:schemeClr val="dk1"/>
                          </a:solidFill>
                          <a:effectLst/>
                          <a:latin typeface="Aptos" panose="020B0004020202020204" pitchFamily="34" charset="0"/>
                        </a:rPr>
                        <a:t>Overview</a:t>
                      </a:r>
                      <a:r>
                        <a:rPr lang="en-US" sz="1100" b="0" u="none" kern="1200" dirty="0">
                          <a:solidFill>
                            <a:schemeClr val="dk1"/>
                          </a:solidFill>
                          <a:effectLst/>
                          <a:latin typeface="Aptos" panose="020B0004020202020204" pitchFamily="34" charset="0"/>
                        </a:rPr>
                        <a:t>: </a:t>
                      </a:r>
                      <a:endParaRPr lang="en-US" sz="1100" b="0" i="0" u="none" strike="noStrike" kern="1200" noProof="0" dirty="0">
                        <a:solidFill>
                          <a:schemeClr val="tx1"/>
                        </a:solidFill>
                        <a:effectLst/>
                        <a:latin typeface="Aptos" panose="020B0004020202020204" pitchFamily="34" charset="0"/>
                      </a:endParaRPr>
                    </a:p>
                    <a:p>
                      <a:pPr lvl="0" algn="l">
                        <a:lnSpc>
                          <a:spcPct val="100000"/>
                        </a:lnSpc>
                        <a:spcBef>
                          <a:spcPts val="0"/>
                        </a:spcBef>
                        <a:spcAft>
                          <a:spcPts val="0"/>
                        </a:spcAft>
                        <a:buNone/>
                      </a:pPr>
                      <a:r>
                        <a:rPr lang="en-US" sz="1100" b="0" i="0" u="none" strike="noStrike" kern="1200" noProof="0" dirty="0">
                          <a:solidFill>
                            <a:srgbClr val="000000"/>
                          </a:solidFill>
                          <a:effectLst/>
                          <a:latin typeface="Aptos" panose="020B0004020202020204" pitchFamily="34" charset="0"/>
                        </a:rPr>
                        <a:t>DOL has been working with multiple governmental, labor, and community stakeholders to build a workforce ecosystem that expands good jobs for workers from all communities in the Phoenix region.  </a:t>
                      </a:r>
                      <a:endParaRPr lang="en-US" sz="1100" dirty="0">
                        <a:latin typeface="Aptos" panose="020B0004020202020204" pitchFamily="34" charset="0"/>
                      </a:endParaRPr>
                    </a:p>
                    <a:p>
                      <a:pPr lvl="0" algn="l">
                        <a:lnSpc>
                          <a:spcPct val="100000"/>
                        </a:lnSpc>
                        <a:spcBef>
                          <a:spcPts val="0"/>
                        </a:spcBef>
                        <a:spcAft>
                          <a:spcPts val="0"/>
                        </a:spcAft>
                        <a:buNone/>
                      </a:pPr>
                      <a:endParaRPr lang="en-US" sz="1100" b="0" i="0" u="none" strike="noStrike" kern="1200" noProof="0" dirty="0">
                        <a:solidFill>
                          <a:srgbClr val="000000"/>
                        </a:solidFill>
                        <a:effectLst/>
                        <a:latin typeface="Aptos" panose="020B0004020202020204" pitchFamily="34" charset="0"/>
                      </a:endParaRPr>
                    </a:p>
                    <a:p>
                      <a:pPr lvl="0" algn="l">
                        <a:lnSpc>
                          <a:spcPct val="100000"/>
                        </a:lnSpc>
                        <a:spcBef>
                          <a:spcPts val="0"/>
                        </a:spcBef>
                        <a:spcAft>
                          <a:spcPts val="0"/>
                        </a:spcAft>
                        <a:buNone/>
                      </a:pPr>
                      <a:r>
                        <a:rPr lang="en-US" sz="1100" b="0" i="0" u="none" strike="noStrike" kern="1200" noProof="0" dirty="0">
                          <a:solidFill>
                            <a:srgbClr val="000000"/>
                          </a:solidFill>
                          <a:effectLst/>
                          <a:latin typeface="Aptos" panose="020B0004020202020204" pitchFamily="34" charset="0"/>
                        </a:rPr>
                        <a:t>The Power Up Arizona coalition is a new community labor alliance that is driving on the ground coordination and alignment to build worker power, win community benefits, and ensure that $19 </a:t>
                      </a:r>
                      <a:r>
                        <a:rPr lang="en-US" sz="1100" b="0" i="0" u="none" strike="noStrike" kern="1200" noProof="0" dirty="0" err="1">
                          <a:solidFill>
                            <a:srgbClr val="000000"/>
                          </a:solidFill>
                          <a:effectLst/>
                          <a:latin typeface="Aptos" panose="020B0004020202020204" pitchFamily="34" charset="0"/>
                        </a:rPr>
                        <a:t>billlion</a:t>
                      </a:r>
                      <a:r>
                        <a:rPr lang="en-US" sz="1100" b="0" i="0" u="none" strike="noStrike" kern="1200" noProof="0" dirty="0">
                          <a:solidFill>
                            <a:srgbClr val="000000"/>
                          </a:solidFill>
                          <a:effectLst/>
                          <a:latin typeface="Aptos" panose="020B0004020202020204" pitchFamily="34" charset="0"/>
                        </a:rPr>
                        <a:t> in federal Investing in America funds in Arizona create good jobs.  It is anchored by Organized Power in Numbers in partnership with UAW's Center for Manufacturing a Green Economy. </a:t>
                      </a:r>
                      <a:endParaRPr lang="en-US" sz="1100" dirty="0">
                        <a:latin typeface="Aptos" panose="020B0004020202020204" pitchFamily="34" charset="0"/>
                      </a:endParaRPr>
                    </a:p>
                    <a:p>
                      <a:pPr lvl="0" algn="l">
                        <a:lnSpc>
                          <a:spcPct val="100000"/>
                        </a:lnSpc>
                        <a:spcBef>
                          <a:spcPts val="0"/>
                        </a:spcBef>
                        <a:spcAft>
                          <a:spcPts val="0"/>
                        </a:spcAft>
                        <a:buNone/>
                      </a:pPr>
                      <a:endParaRPr lang="en-US" sz="1100" b="0" i="0" u="none" strike="noStrike" kern="1200" noProof="0" dirty="0">
                        <a:solidFill>
                          <a:srgbClr val="000000"/>
                        </a:solidFill>
                        <a:effectLst/>
                        <a:latin typeface="Aptos" panose="020B0004020202020204" pitchFamily="34" charset="0"/>
                      </a:endParaRPr>
                    </a:p>
                    <a:p>
                      <a:pPr lvl="0" algn="l">
                        <a:lnSpc>
                          <a:spcPct val="100000"/>
                        </a:lnSpc>
                        <a:spcBef>
                          <a:spcPts val="0"/>
                        </a:spcBef>
                        <a:spcAft>
                          <a:spcPts val="0"/>
                        </a:spcAft>
                        <a:buNone/>
                      </a:pPr>
                      <a:r>
                        <a:rPr lang="en-US" sz="1100" b="0" i="0" u="none" strike="noStrike" kern="1200" noProof="0" dirty="0">
                          <a:solidFill>
                            <a:srgbClr val="000000"/>
                          </a:solidFill>
                          <a:effectLst/>
                          <a:latin typeface="Aptos" panose="020B0004020202020204" pitchFamily="34" charset="0"/>
                        </a:rPr>
                        <a:t>Fresh Start Foundation is a DOL grantee and works to increase women's participation in construction and advanced manufacturing,  offering placements in short-term training, pre-apprenticeship and apprenticeship programs, along with critical supportive services. </a:t>
                      </a:r>
                      <a:endParaRPr lang="en-US" sz="1100" dirty="0">
                        <a:latin typeface="Aptos" panose="020B0004020202020204" pitchFamily="34" charset="0"/>
                      </a:endParaRPr>
                    </a:p>
                    <a:p>
                      <a:pPr lvl="0">
                        <a:buNone/>
                      </a:pPr>
                      <a:endParaRPr lang="en-US" sz="1100" b="0" u="none" kern="1200" dirty="0">
                        <a:solidFill>
                          <a:schemeClr val="dk1"/>
                        </a:solidFill>
                        <a:effectLst/>
                        <a:latin typeface="Aptos" panose="020B0004020202020204" pitchFamily="34" charset="0"/>
                      </a:endParaRPr>
                    </a:p>
                    <a:p>
                      <a:pPr lvl="0">
                        <a:buNone/>
                      </a:pPr>
                      <a:r>
                        <a:rPr lang="en-US" sz="1100" b="0" u="sng" kern="1200" dirty="0">
                          <a:solidFill>
                            <a:schemeClr val="dk1"/>
                          </a:solidFill>
                          <a:effectLst/>
                          <a:latin typeface="Aptos" panose="020B0004020202020204" pitchFamily="34" charset="0"/>
                        </a:rPr>
                        <a:t>Federal investments/commitments</a:t>
                      </a:r>
                      <a:r>
                        <a:rPr lang="en-US" sz="1100" b="0" u="none" kern="1200" dirty="0">
                          <a:solidFill>
                            <a:schemeClr val="dk1"/>
                          </a:solidFill>
                          <a:effectLst/>
                          <a:latin typeface="Aptos" panose="020B0004020202020204" pitchFamily="34" charset="0"/>
                        </a:rPr>
                        <a:t>: </a:t>
                      </a:r>
                    </a:p>
                    <a:p>
                      <a:pPr marL="285750" lvl="0" indent="-285750">
                        <a:buFont typeface="Arial" panose="020B0604020202020204" pitchFamily="34" charset="0"/>
                        <a:buChar char="•"/>
                      </a:pPr>
                      <a:r>
                        <a:rPr lang="en-US" sz="1100" b="0" u="none" kern="1200" dirty="0">
                          <a:solidFill>
                            <a:schemeClr val="dk1"/>
                          </a:solidFill>
                          <a:effectLst/>
                          <a:latin typeface="Aptos" panose="020B0004020202020204" pitchFamily="34" charset="0"/>
                        </a:rPr>
                        <a:t>$19B in federal Investing in America funds awarded to projects in Arizona by the Biden-Harris Administration.</a:t>
                      </a:r>
                    </a:p>
                    <a:p>
                      <a:pPr marL="285750" lvl="0" indent="-285750">
                        <a:buFont typeface="Arial" panose="020B0604020202020204" pitchFamily="34" charset="0"/>
                        <a:buChar char="•"/>
                      </a:pPr>
                      <a:r>
                        <a:rPr lang="en-US" sz="1100" b="0" u="none" kern="1200" dirty="0">
                          <a:solidFill>
                            <a:schemeClr val="dk1"/>
                          </a:solidFill>
                          <a:effectLst/>
                          <a:latin typeface="Aptos" panose="020B0004020202020204" pitchFamily="34" charset="0"/>
                        </a:rPr>
                        <a:t>DOL Good Jobs Alliance site</a:t>
                      </a:r>
                    </a:p>
                    <a:p>
                      <a:pPr marL="285750" lvl="0" indent="-285750">
                        <a:buFont typeface="Arial" panose="020B0604020202020204" pitchFamily="34" charset="0"/>
                        <a:buChar char="•"/>
                      </a:pPr>
                      <a:r>
                        <a:rPr lang="en-US" sz="1100" b="0" u="none" kern="1200" dirty="0">
                          <a:solidFill>
                            <a:schemeClr val="dk1"/>
                          </a:solidFill>
                          <a:effectLst/>
                          <a:latin typeface="Aptos" panose="020B0004020202020204" pitchFamily="34" charset="0"/>
                        </a:rPr>
                        <a:t>Dept. of Energy RAMP Fellow in Arizona (and other nearby states)</a:t>
                      </a:r>
                    </a:p>
                    <a:p>
                      <a:pPr marL="285750" lvl="0" indent="-285750">
                        <a:buFont typeface="Arial" panose="020B0604020202020204" pitchFamily="34" charset="0"/>
                        <a:buChar char="•"/>
                      </a:pPr>
                      <a:r>
                        <a:rPr lang="en-US" sz="1100" b="0" u="none" kern="1200" dirty="0">
                          <a:solidFill>
                            <a:schemeClr val="dk1"/>
                          </a:solidFill>
                          <a:effectLst/>
                          <a:latin typeface="Aptos" panose="020B0004020202020204" pitchFamily="34" charset="0"/>
                        </a:rPr>
                        <a:t>DOL/Women's Bureau  $700,000+ grant to Fresh Start Women’s Foundation to increase women’s participation in construction, skilled trades, advanced manufacturing sectors </a:t>
                      </a:r>
                    </a:p>
                    <a:p>
                      <a:pPr marL="0" lvl="0" indent="0">
                        <a:buFont typeface="Arial" panose="020B0604020202020204" pitchFamily="34" charset="0"/>
                        <a:buNone/>
                      </a:pPr>
                      <a:endParaRPr lang="en-US" sz="1100" b="0" u="none" kern="1200" dirty="0">
                        <a:solidFill>
                          <a:schemeClr val="dk1"/>
                        </a:solidFill>
                        <a:effectLst/>
                        <a:latin typeface="Aptos" panose="020B0004020202020204" pitchFamily="34" charset="0"/>
                      </a:endParaRPr>
                    </a:p>
                    <a:p>
                      <a:pPr marL="0" lvl="0" indent="0">
                        <a:buFont typeface="Arial" panose="020B0604020202020204" pitchFamily="34" charset="0"/>
                        <a:buNone/>
                      </a:pPr>
                      <a:r>
                        <a:rPr lang="en-US" sz="1100" b="0" u="sng" kern="1200" dirty="0">
                          <a:solidFill>
                            <a:schemeClr val="dk1"/>
                          </a:solidFill>
                          <a:effectLst/>
                          <a:latin typeface="Aptos" panose="020B0004020202020204" pitchFamily="34" charset="0"/>
                        </a:rPr>
                        <a:t>Success stories: </a:t>
                      </a:r>
                    </a:p>
                    <a:p>
                      <a:pPr marL="171450" lvl="0" indent="-171450">
                        <a:buFont typeface="Arial" panose="020B0604020202020204" pitchFamily="34" charset="0"/>
                        <a:buChar char="•"/>
                      </a:pPr>
                      <a:r>
                        <a:rPr lang="en-US" sz="1100" b="0" i="0" u="none" strike="noStrike" kern="1200" noProof="0" dirty="0">
                          <a:solidFill>
                            <a:srgbClr val="000000"/>
                          </a:solidFill>
                          <a:effectLst/>
                          <a:latin typeface="Aptos" panose="020B0004020202020204" pitchFamily="34" charset="0"/>
                        </a:rPr>
                        <a:t>The Cities of Phoenix and Tempe publicly committed to DOL's Good Jobs Principles and, in partnership with DOL, hosted a roundtable consisting of key labor, employer, and community stakeholders (including the Power Up AZ coalition) to discuss the importance of quality jobs. </a:t>
                      </a:r>
                    </a:p>
                    <a:p>
                      <a:pPr marL="171450" lvl="0" indent="-171450">
                        <a:buFont typeface="Arial" panose="020B0604020202020204" pitchFamily="34" charset="0"/>
                        <a:buChar char="•"/>
                      </a:pPr>
                      <a:r>
                        <a:rPr lang="en-US" sz="1100" b="0" i="0" u="none" strike="noStrike" kern="1200" noProof="0" dirty="0">
                          <a:solidFill>
                            <a:srgbClr val="000000"/>
                          </a:solidFill>
                          <a:effectLst/>
                          <a:latin typeface="Aptos" panose="020B0004020202020204" pitchFamily="34" charset="0"/>
                        </a:rPr>
                        <a:t>The Phoenix workforce development board is in the process of integrating DOL's Good Jobs Principles into their four-year local plan for workforce development.</a:t>
                      </a:r>
                    </a:p>
                    <a:p>
                      <a:pPr marL="171450" lvl="0" indent="-171450">
                        <a:buFont typeface="Arial" panose="020B0604020202020204" pitchFamily="34" charset="0"/>
                        <a:buChar char="•"/>
                      </a:pPr>
                      <a:r>
                        <a:rPr lang="en-US" sz="1100" b="0" u="none" kern="1200" dirty="0">
                          <a:solidFill>
                            <a:schemeClr val="dk1"/>
                          </a:solidFill>
                          <a:effectLst/>
                          <a:latin typeface="Aptos" panose="020B0004020202020204" pitchFamily="34" charset="0"/>
                        </a:rPr>
                        <a:t>Intel partnered with Fresh Start Women's Foundation to recruit its first all-women cohort for the launch of its inaugural apprenticeship program for manufacturing facility technicians.</a:t>
                      </a:r>
                      <a:endParaRPr lang="en-US" sz="1100" dirty="0">
                        <a:latin typeface="Aptos" panose="020B0004020202020204" pitchFamily="34" charset="0"/>
                      </a:endParaRPr>
                    </a:p>
                    <a:p>
                      <a:pPr marL="171450" lvl="0" indent="-171450">
                        <a:buFont typeface="Arial" panose="020B0604020202020204" pitchFamily="34" charset="0"/>
                        <a:buChar char="•"/>
                      </a:pPr>
                      <a:r>
                        <a:rPr lang="en-US" sz="1100" b="0" i="0" u="none" strike="noStrike" kern="1200" noProof="0" dirty="0">
                          <a:solidFill>
                            <a:schemeClr val="dk1"/>
                          </a:solidFill>
                          <a:effectLst/>
                          <a:latin typeface="Aptos" panose="020B0004020202020204" pitchFamily="34" charset="0"/>
                        </a:rPr>
                        <a:t>In partnership with NIICA, West-MEC (a public Career and Technical Education District) has committed to significantly expanding its Energy &amp; Manufacturing Systems and Automation &amp; Robotic' programs and aligning them with the Department of Labor's Quality Pre-apprenticeship system. Additionally, West-MEC plans to collaborate with the Department of Labor's Women's Bureau to increase opportunities for all students within the manufacturing sector.</a:t>
                      </a:r>
                      <a:endParaRPr lang="en-US" sz="1100" b="0" u="none" kern="1200" dirty="0">
                        <a:solidFill>
                          <a:schemeClr val="dk1"/>
                        </a:solidFill>
                        <a:effectLst/>
                        <a:latin typeface="Aptos" panose="020B0004020202020204" pitchFamily="34" charset="0"/>
                      </a:endParaRPr>
                    </a:p>
                    <a:p>
                      <a:pPr marL="0" lvl="0" indent="0">
                        <a:buNone/>
                      </a:pPr>
                      <a:endParaRPr lang="en-US" sz="1100" b="0" u="none" kern="1200" dirty="0">
                        <a:solidFill>
                          <a:schemeClr val="dk1"/>
                        </a:solidFill>
                        <a:effectLst/>
                        <a:latin typeface="Aptos" panose="020B0004020202020204" pitchFamily="34" charset="0"/>
                      </a:endParaRPr>
                    </a:p>
                    <a:p>
                      <a:pPr marL="0" lvl="0" indent="0">
                        <a:buFont typeface="Arial" panose="020B0604020202020204" pitchFamily="34" charset="0"/>
                        <a:buNone/>
                      </a:pPr>
                      <a:r>
                        <a:rPr lang="en-US" sz="1100" b="0" u="sng" kern="1200" dirty="0">
                          <a:solidFill>
                            <a:schemeClr val="dk1"/>
                          </a:solidFill>
                          <a:effectLst/>
                          <a:latin typeface="Aptos" panose="020B0004020202020204" pitchFamily="34" charset="0"/>
                        </a:rPr>
                        <a:t>Philanthropic investments:</a:t>
                      </a:r>
                      <a:r>
                        <a:rPr lang="en-US" sz="1100" b="0" u="none" kern="1200" dirty="0">
                          <a:solidFill>
                            <a:schemeClr val="dk1"/>
                          </a:solidFill>
                          <a:effectLst/>
                          <a:latin typeface="Aptos" panose="020B0004020202020204" pitchFamily="34" charset="0"/>
                        </a:rPr>
                        <a:t> Build US invested $600,000 in Power Up AZ's anchor organizations, Organized Power in Numbers and UAW's Center for Manufacturing a Green Economy. </a:t>
                      </a:r>
                      <a:endParaRPr lang="en-US" sz="1100" b="0" u="sng" kern="1200" dirty="0">
                        <a:solidFill>
                          <a:schemeClr val="dk1"/>
                        </a:solidFill>
                        <a:effectLst/>
                        <a:latin typeface="Aptos" panose="020B0004020202020204" pitchFamily="34" charset="0"/>
                      </a:endParaRPr>
                    </a:p>
                  </a:txBody>
                  <a:tcPr marL="82296" marR="82296" marT="41148" marB="41148">
                    <a:solidFill>
                      <a:srgbClr val="CFD5EA"/>
                    </a:solidFill>
                  </a:tcPr>
                </a:tc>
                <a:tc>
                  <a:txBody>
                    <a:bodyPr/>
                    <a:lstStyle/>
                    <a:p>
                      <a:pPr lvl="0" algn="l">
                        <a:lnSpc>
                          <a:spcPct val="100000"/>
                        </a:lnSpc>
                        <a:spcBef>
                          <a:spcPts val="0"/>
                        </a:spcBef>
                        <a:spcAft>
                          <a:spcPts val="0"/>
                        </a:spcAft>
                        <a:buNone/>
                      </a:pPr>
                      <a:r>
                        <a:rPr lang="en-US" sz="1200" b="0" i="0" u="none" strike="noStrike" noProof="0" dirty="0">
                          <a:solidFill>
                            <a:schemeClr val="tx1"/>
                          </a:solidFill>
                          <a:latin typeface="Aptos"/>
                        </a:rPr>
                        <a:t>(1) Additional operations support to sustain the Power Up Arizona coalition and programmatic resources to provide pre-/apprenticeship / training programs and supportive services. </a:t>
                      </a:r>
                      <a:endParaRPr lang="en-US" sz="1200" b="0" i="0" u="none" strike="noStrike" noProof="0" dirty="0">
                        <a:solidFill>
                          <a:srgbClr val="000000"/>
                        </a:solidFill>
                        <a:latin typeface="Aptos"/>
                      </a:endParaRPr>
                    </a:p>
                    <a:p>
                      <a:pPr marL="0" lvl="0" indent="0" algn="l">
                        <a:lnSpc>
                          <a:spcPct val="100000"/>
                        </a:lnSpc>
                        <a:spcBef>
                          <a:spcPts val="0"/>
                        </a:spcBef>
                        <a:spcAft>
                          <a:spcPts val="0"/>
                        </a:spcAft>
                        <a:buFont typeface="Arial"/>
                        <a:buNone/>
                      </a:pPr>
                      <a:endParaRPr lang="en-US" dirty="0"/>
                    </a:p>
                    <a:p>
                      <a:pPr marL="0" lvl="0" indent="0" algn="l">
                        <a:lnSpc>
                          <a:spcPct val="100000"/>
                        </a:lnSpc>
                        <a:spcBef>
                          <a:spcPts val="0"/>
                        </a:spcBef>
                        <a:spcAft>
                          <a:spcPts val="0"/>
                        </a:spcAft>
                        <a:buFont typeface="Arial"/>
                        <a:buNone/>
                      </a:pPr>
                      <a:endParaRPr lang="en-US" sz="1400" b="0" u="none" strike="noStrike" noProof="0" dirty="0">
                        <a:solidFill>
                          <a:srgbClr val="FF0000"/>
                        </a:solidFill>
                      </a:endParaRPr>
                    </a:p>
                  </a:txBody>
                  <a:tcPr marL="82296" marR="82296" marT="41148" marB="41148">
                    <a:solidFill>
                      <a:srgbClr val="CFD5EA"/>
                    </a:solidFill>
                  </a:tcPr>
                </a:tc>
                <a:extLst>
                  <a:ext uri="{0D108BD9-81ED-4DB2-BD59-A6C34878D82A}">
                    <a16:rowId xmlns:a16="http://schemas.microsoft.com/office/drawing/2014/main" val="1130949504"/>
                  </a:ext>
                </a:extLst>
              </a:tr>
            </a:tbl>
          </a:graphicData>
        </a:graphic>
      </p:graphicFrame>
    </p:spTree>
    <p:extLst>
      <p:ext uri="{BB962C8B-B14F-4D97-AF65-F5344CB8AC3E}">
        <p14:creationId xmlns:p14="http://schemas.microsoft.com/office/powerpoint/2010/main" val="2792617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803B57-296E-4FC0-BF34-CAAEE08F26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DRAFT // DO NOT CIRCULATE</a:t>
            </a:r>
          </a:p>
        </p:txBody>
      </p:sp>
      <p:sp>
        <p:nvSpPr>
          <p:cNvPr id="3" name="Slide Number Placeholder 2">
            <a:extLst>
              <a:ext uri="{FF2B5EF4-FFF2-40B4-BE49-F238E27FC236}">
                <a16:creationId xmlns:a16="http://schemas.microsoft.com/office/drawing/2014/main" id="{8F47FD33-43D5-4F93-A6C7-49241752E5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4DA5A-76EA-4331-B27C-4809714BFA63}"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aphicFrame>
        <p:nvGraphicFramePr>
          <p:cNvPr id="6" name="Table 6">
            <a:extLst>
              <a:ext uri="{FF2B5EF4-FFF2-40B4-BE49-F238E27FC236}">
                <a16:creationId xmlns:a16="http://schemas.microsoft.com/office/drawing/2014/main" id="{7FB8A9EB-8288-4C0D-9CBB-ED5D91E37CA6}"/>
              </a:ext>
            </a:extLst>
          </p:cNvPr>
          <p:cNvGraphicFramePr>
            <a:graphicFrameLocks noGrp="1"/>
          </p:cNvGraphicFramePr>
          <p:nvPr>
            <p:extLst>
              <p:ext uri="{D42A27DB-BD31-4B8C-83A1-F6EECF244321}">
                <p14:modId xmlns:p14="http://schemas.microsoft.com/office/powerpoint/2010/main" val="1821788636"/>
              </p:ext>
            </p:extLst>
          </p:nvPr>
        </p:nvGraphicFramePr>
        <p:xfrm>
          <a:off x="0" y="0"/>
          <a:ext cx="12288792" cy="6858000"/>
        </p:xfrm>
        <a:graphic>
          <a:graphicData uri="http://schemas.openxmlformats.org/drawingml/2006/table">
            <a:tbl>
              <a:tblPr firstRow="1" bandRow="1">
                <a:tableStyleId>{00A15C55-8517-42AA-B614-E9B94910E393}</a:tableStyleId>
              </a:tblPr>
              <a:tblGrid>
                <a:gridCol w="3234519">
                  <a:extLst>
                    <a:ext uri="{9D8B030D-6E8A-4147-A177-3AD203B41FA5}">
                      <a16:colId xmlns:a16="http://schemas.microsoft.com/office/drawing/2014/main" val="76671019"/>
                    </a:ext>
                  </a:extLst>
                </a:gridCol>
                <a:gridCol w="6372657">
                  <a:extLst>
                    <a:ext uri="{9D8B030D-6E8A-4147-A177-3AD203B41FA5}">
                      <a16:colId xmlns:a16="http://schemas.microsoft.com/office/drawing/2014/main" val="1963670202"/>
                    </a:ext>
                  </a:extLst>
                </a:gridCol>
                <a:gridCol w="2681616">
                  <a:extLst>
                    <a:ext uri="{9D8B030D-6E8A-4147-A177-3AD203B41FA5}">
                      <a16:colId xmlns:a16="http://schemas.microsoft.com/office/drawing/2014/main" val="2833041274"/>
                    </a:ext>
                  </a:extLst>
                </a:gridCol>
              </a:tblGrid>
              <a:tr h="571500">
                <a:tc>
                  <a:txBody>
                    <a:bodyPr/>
                    <a:lstStyle/>
                    <a:p>
                      <a:pPr algn="ctr"/>
                      <a:r>
                        <a:rPr lang="en-US" sz="1600"/>
                        <a:t>Location</a:t>
                      </a:r>
                    </a:p>
                  </a:txBody>
                  <a:tcPr marL="82296" marR="82296" marT="41148" marB="41148" anchor="ctr">
                    <a:solidFill>
                      <a:srgbClr val="4472C4"/>
                    </a:solidFill>
                  </a:tcPr>
                </a:tc>
                <a:tc>
                  <a:txBody>
                    <a:bodyPr/>
                    <a:lstStyle/>
                    <a:p>
                      <a:pPr algn="ctr"/>
                      <a:endParaRPr lang="en-US" sz="1600"/>
                    </a:p>
                    <a:p>
                      <a:pPr algn="ctr"/>
                      <a:r>
                        <a:rPr lang="en-US" sz="1600"/>
                        <a:t>State of Play </a:t>
                      </a:r>
                    </a:p>
                  </a:txBody>
                  <a:tcPr marL="82296" marR="82296" marT="41148" marB="41148">
                    <a:solidFill>
                      <a:srgbClr val="4472C4"/>
                    </a:solidFill>
                  </a:tcPr>
                </a:tc>
                <a:tc>
                  <a:txBody>
                    <a:bodyPr/>
                    <a:lstStyle/>
                    <a:p>
                      <a:pPr algn="ctr"/>
                      <a:r>
                        <a:rPr lang="en-US" sz="1600"/>
                        <a:t>Opportunities for Additional Collaboration</a:t>
                      </a:r>
                    </a:p>
                  </a:txBody>
                  <a:tcPr marL="82296" marR="82296" marT="41148" marB="41148" anchor="ctr">
                    <a:solidFill>
                      <a:srgbClr val="4472C4"/>
                    </a:solidFill>
                  </a:tcPr>
                </a:tc>
                <a:extLst>
                  <a:ext uri="{0D108BD9-81ED-4DB2-BD59-A6C34878D82A}">
                    <a16:rowId xmlns:a16="http://schemas.microsoft.com/office/drawing/2014/main" val="3543954488"/>
                  </a:ext>
                </a:extLst>
              </a:tr>
              <a:tr h="6286500">
                <a:tc>
                  <a:txBody>
                    <a:bodyPr/>
                    <a:lstStyle/>
                    <a:p>
                      <a:r>
                        <a:rPr lang="en-US" sz="1400" b="1"/>
                        <a:t>San Antonio, TX</a:t>
                      </a:r>
                    </a:p>
                    <a:p>
                      <a:endParaRPr lang="en-US" sz="1400" b="1"/>
                    </a:p>
                    <a:p>
                      <a:r>
                        <a:rPr lang="en-US" sz="1200" b="0" u="sng"/>
                        <a:t>Anchor Organizations</a:t>
                      </a:r>
                    </a:p>
                    <a:p>
                      <a:pPr marL="171450" indent="-171450">
                        <a:buFont typeface="Arial" panose="020B0604020202020204" pitchFamily="34" charset="0"/>
                        <a:buChar char="•"/>
                      </a:pPr>
                      <a:r>
                        <a:rPr lang="en-US" sz="1200" b="0" u="none"/>
                        <a:t>City of San Antonio - Ready to Work: Mike Ramsey, </a:t>
                      </a:r>
                      <a:r>
                        <a:rPr lang="en-US" sz="1200" b="0" u="none">
                          <a:hlinkClick r:id="rId3"/>
                        </a:rPr>
                        <a:t>Michael.Ramsey@sanantonio.gov</a:t>
                      </a:r>
                      <a:r>
                        <a:rPr lang="en-US" sz="1200" b="0" u="none"/>
                        <a:t>  ​</a:t>
                      </a:r>
                    </a:p>
                    <a:p>
                      <a:pPr marL="171450" indent="-171450">
                        <a:buFont typeface="Arial" panose="020B0604020202020204" pitchFamily="34" charset="0"/>
                        <a:buChar char="•"/>
                      </a:pPr>
                      <a:endParaRPr lang="en-US" sz="1200" b="0" u="none"/>
                    </a:p>
                    <a:p>
                      <a:pPr marL="171450" indent="-171450">
                        <a:buFont typeface="Arial" panose="020B0604020202020204" pitchFamily="34" charset="0"/>
                        <a:buChar char="•"/>
                      </a:pPr>
                      <a:r>
                        <a:rPr lang="en-US" sz="1200" b="0" u="none"/>
                        <a:t>​Mayor Nirenberg's Office​, Government Affairs Director: Victoria Shoemaker, </a:t>
                      </a:r>
                      <a:r>
                        <a:rPr lang="en-US" sz="1200" b="0" u="none">
                          <a:hlinkClick r:id="rId4"/>
                        </a:rPr>
                        <a:t>victoria.shoemaker@sanantonio.gov</a:t>
                      </a:r>
                      <a:r>
                        <a:rPr lang="en-US" sz="1200" b="0" u="none"/>
                        <a:t>  </a:t>
                      </a:r>
                    </a:p>
                    <a:p>
                      <a:pPr marL="628650" lvl="1" indent="-171450">
                        <a:buFont typeface="Arial" panose="020B0604020202020204" pitchFamily="34" charset="0"/>
                        <a:buChar char="•"/>
                      </a:pPr>
                      <a:endParaRPr lang="en-US" sz="1200" b="0" u="none"/>
                    </a:p>
                    <a:p>
                      <a:pPr marL="171450" indent="-171450">
                        <a:buFont typeface="Arial" panose="020B0604020202020204" pitchFamily="34" charset="0"/>
                        <a:buChar char="•"/>
                      </a:pPr>
                      <a:endParaRPr lang="en-US" sz="1200" b="0" u="none"/>
                    </a:p>
                    <a:p>
                      <a:pPr marL="171450" indent="-171450">
                        <a:buFont typeface="Arial" panose="020B0604020202020204" pitchFamily="34" charset="0"/>
                        <a:buChar char="•"/>
                      </a:pPr>
                      <a:r>
                        <a:rPr lang="en-US" sz="1200" b="0" u="none"/>
                        <a:t>​Texas Women in the Trades (DOE RAMP Fellow)​: Allie Perez, </a:t>
                      </a:r>
                      <a:r>
                        <a:rPr lang="en-US" sz="1200" b="0" u="none">
                          <a:hlinkClick r:id="rId5"/>
                        </a:rPr>
                        <a:t>alexandra.perez@hq.doe.gov</a:t>
                      </a:r>
                      <a:r>
                        <a:rPr lang="en-US" sz="1200" b="0" u="none"/>
                        <a:t>  ​</a:t>
                      </a:r>
                    </a:p>
                    <a:p>
                      <a:pPr marL="171450" indent="-171450">
                        <a:buFont typeface="Arial" panose="020B0604020202020204" pitchFamily="34" charset="0"/>
                        <a:buChar char="•"/>
                      </a:pPr>
                      <a:endParaRPr lang="en-US" sz="1200" b="0" u="none"/>
                    </a:p>
                    <a:p>
                      <a:pPr marL="171450" indent="-171450">
                        <a:buFont typeface="Arial" panose="020B0604020202020204" pitchFamily="34" charset="0"/>
                        <a:buChar char="•"/>
                      </a:pPr>
                      <a:r>
                        <a:rPr lang="en-US" sz="1200" b="0" u="none"/>
                        <a:t>​Accelerator for America​: Liz Alkire, </a:t>
                      </a:r>
                      <a:r>
                        <a:rPr lang="en-US" sz="1200" b="0" u="none">
                          <a:hlinkClick r:id="rId6"/>
                        </a:rPr>
                        <a:t>liz@acceleratorforamerica.org</a:t>
                      </a:r>
                      <a:r>
                        <a:rPr lang="en-US" sz="1200" b="0" u="none"/>
                        <a:t> </a:t>
                      </a:r>
                    </a:p>
                  </a:txBody>
                  <a:tcPr marL="82296" marR="82296" marT="41148" marB="41148">
                    <a:solidFill>
                      <a:srgbClr val="CFD5EA"/>
                    </a:solidFill>
                  </a:tcPr>
                </a:tc>
                <a:tc>
                  <a:txBody>
                    <a:bodyPr/>
                    <a:lstStyle/>
                    <a:p>
                      <a:pPr lvl="0">
                        <a:buNone/>
                      </a:pPr>
                      <a:endParaRPr lang="en-US" sz="1400" b="0" u="sng" kern="1200" dirty="0">
                        <a:solidFill>
                          <a:schemeClr val="dk1"/>
                        </a:solidFill>
                        <a:effectLst/>
                      </a:endParaRPr>
                    </a:p>
                    <a:p>
                      <a:pPr lvl="0">
                        <a:buNone/>
                      </a:pPr>
                      <a:r>
                        <a:rPr lang="en-US" sz="1200" b="0" u="sng" kern="1200" dirty="0">
                          <a:solidFill>
                            <a:schemeClr val="dk1"/>
                          </a:solidFill>
                          <a:effectLst/>
                        </a:rPr>
                        <a:t>Overview</a:t>
                      </a:r>
                      <a:r>
                        <a:rPr lang="en-US" sz="1200" b="0" u="none" kern="1200" dirty="0">
                          <a:solidFill>
                            <a:schemeClr val="dk1"/>
                          </a:solidFill>
                          <a:effectLst/>
                        </a:rPr>
                        <a:t>: Ready to Work (RTW is City of San Antonio's workforce development entity) education and job placement program was funded $240M via ballot measure in 2020.</a:t>
                      </a:r>
                    </a:p>
                    <a:p>
                      <a:pPr lvl="0">
                        <a:buNone/>
                      </a:pPr>
                      <a:endParaRPr lang="en-US" sz="1200" b="0" u="none" kern="1200" dirty="0">
                        <a:solidFill>
                          <a:schemeClr val="dk1"/>
                        </a:solidFill>
                        <a:effectLst/>
                      </a:endParaRPr>
                    </a:p>
                    <a:p>
                      <a:pPr lvl="0">
                        <a:buNone/>
                      </a:pPr>
                      <a:r>
                        <a:rPr lang="en-US" sz="1200" b="0" u="sng" kern="1200" dirty="0">
                          <a:solidFill>
                            <a:schemeClr val="dk1"/>
                          </a:solidFill>
                          <a:effectLst/>
                        </a:rPr>
                        <a:t>Federal investments/commitments</a:t>
                      </a:r>
                      <a:r>
                        <a:rPr lang="en-US" sz="1200" b="0" u="none" kern="1200" dirty="0">
                          <a:solidFill>
                            <a:schemeClr val="dk1"/>
                          </a:solidFill>
                          <a:effectLst/>
                        </a:rPr>
                        <a:t>: </a:t>
                      </a:r>
                    </a:p>
                    <a:p>
                      <a:pPr marL="285750" lvl="0" indent="-285750">
                        <a:buFont typeface="Arial" panose="020B0604020202020204" pitchFamily="34" charset="0"/>
                        <a:buChar char="•"/>
                      </a:pPr>
                      <a:r>
                        <a:rPr lang="en-US" sz="1200" b="0" u="none" kern="1200" dirty="0">
                          <a:solidFill>
                            <a:schemeClr val="dk1"/>
                          </a:solidFill>
                          <a:effectLst/>
                        </a:rPr>
                        <a:t>San Antonio is part of the DOL/National League of Cities Good Jobs, Great Cities (GJGC) initiative and has adopted DOL's Good Jobs Principles. Mayor recently approved Good Jobs implementation plan, including equity procurement provisions.​</a:t>
                      </a:r>
                    </a:p>
                    <a:p>
                      <a:pPr marL="285750" lvl="0" indent="-285750">
                        <a:buFont typeface="Arial" panose="020B0604020202020204" pitchFamily="34" charset="0"/>
                        <a:buChar char="•"/>
                      </a:pPr>
                      <a:r>
                        <a:rPr lang="en-US" sz="1200" b="0" u="none" kern="1200" dirty="0">
                          <a:solidFill>
                            <a:schemeClr val="dk1"/>
                          </a:solidFill>
                          <a:effectLst/>
                        </a:rPr>
                        <a:t>Dept. of Energy RAMP Fellow is serving Houston/San Antonio.</a:t>
                      </a:r>
                    </a:p>
                    <a:p>
                      <a:pPr marL="171450" lvl="0" indent="-171450">
                        <a:buFont typeface="Arial" panose="020B0604020202020204" pitchFamily="34" charset="0"/>
                        <a:buChar char="•"/>
                      </a:pPr>
                      <a:endParaRPr lang="en-US" sz="1200" b="0" u="none" kern="1200" dirty="0">
                        <a:solidFill>
                          <a:schemeClr val="dk1"/>
                        </a:solidFill>
                        <a:effectLst/>
                      </a:endParaRPr>
                    </a:p>
                    <a:p>
                      <a:pPr marL="0" lvl="0" indent="0">
                        <a:buFont typeface="Arial" panose="020B0604020202020204" pitchFamily="34" charset="0"/>
                        <a:buNone/>
                      </a:pPr>
                      <a:r>
                        <a:rPr lang="en-US" sz="1200" b="0" u="sng" kern="1200" dirty="0">
                          <a:solidFill>
                            <a:schemeClr val="dk1"/>
                          </a:solidFill>
                          <a:effectLst/>
                        </a:rPr>
                        <a:t>Success stories: </a:t>
                      </a:r>
                    </a:p>
                    <a:p>
                      <a:pPr marL="285750" lvl="0" indent="-285750">
                        <a:buFont typeface="Arial" panose="020B0604020202020204" pitchFamily="34" charset="0"/>
                        <a:buChar char="•"/>
                      </a:pPr>
                      <a:r>
                        <a:rPr lang="en-US" sz="1200" b="0" u="none" kern="1200" dirty="0">
                          <a:solidFill>
                            <a:schemeClr val="dk1"/>
                          </a:solidFill>
                          <a:effectLst/>
                        </a:rPr>
                        <a:t>Through RTW's education and job placement program, 500 employers have signed RTW Pledge, including job placement for RTW graduates.</a:t>
                      </a:r>
                    </a:p>
                    <a:p>
                      <a:pPr marL="285750" lvl="0" indent="-285750">
                        <a:buFont typeface="Arial" panose="020B0604020202020204" pitchFamily="34" charset="0"/>
                        <a:buChar char="•"/>
                      </a:pPr>
                      <a:r>
                        <a:rPr lang="en-US" sz="1200" b="0" u="none" kern="1200" dirty="0">
                          <a:solidFill>
                            <a:schemeClr val="dk1"/>
                          </a:solidFill>
                          <a:effectLst/>
                        </a:rPr>
                        <a:t>Mayor got passed $1M child care pilot this Fall, providing vouchers to RTW participants earning &lt;250% FPL while they're on state waitlist for child care.</a:t>
                      </a:r>
                    </a:p>
                    <a:p>
                      <a:pPr marL="285750" lvl="0" indent="-285750">
                        <a:buFont typeface="Arial" panose="020B0604020202020204" pitchFamily="34" charset="0"/>
                        <a:buChar char="•"/>
                      </a:pPr>
                      <a:r>
                        <a:rPr lang="en-US" sz="1200" b="0" u="none" kern="1200" dirty="0">
                          <a:solidFill>
                            <a:schemeClr val="dk1"/>
                          </a:solidFill>
                          <a:effectLst/>
                        </a:rPr>
                        <a:t>City of San Antonio &amp; VIA (publicly owned transit) signed MOU to hire RTW graduates.</a:t>
                      </a:r>
                    </a:p>
                    <a:p>
                      <a:pPr marL="285750" lvl="0" indent="-285750">
                        <a:buFont typeface="Arial" panose="020B0604020202020204" pitchFamily="34" charset="0"/>
                        <a:buChar char="•"/>
                      </a:pPr>
                      <a:r>
                        <a:rPr lang="en-US" sz="1200" b="0" u="none" kern="1200" dirty="0">
                          <a:solidFill>
                            <a:schemeClr val="dk1"/>
                          </a:solidFill>
                          <a:effectLst/>
                        </a:rPr>
                        <a:t>Mayor, DOL and Accelerator for America (through grant from Women's Bureau) working to get other major public utility, CPS Energy, to sign similar MOU re hiring RTW graduates.  Working with both utilities on agreement to forecast workforce demand. </a:t>
                      </a:r>
                    </a:p>
                    <a:p>
                      <a:pPr marL="285750" lvl="0" indent="-285750">
                        <a:buFont typeface="Arial" panose="020B0604020202020204" pitchFamily="34" charset="0"/>
                        <a:buChar char="•"/>
                      </a:pPr>
                      <a:endParaRPr lang="en-US" sz="1200" b="0" u="none" kern="1200" dirty="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sng" kern="1200" dirty="0">
                          <a:solidFill>
                            <a:schemeClr val="dk1"/>
                          </a:solidFill>
                          <a:effectLst/>
                        </a:rPr>
                        <a:t>Philanthropic investments</a:t>
                      </a:r>
                      <a:r>
                        <a:rPr lang="en-US" sz="1200" b="0" u="none" kern="1200" dirty="0">
                          <a:solidFill>
                            <a:schemeClr val="dk1"/>
                          </a:solidFill>
                          <a:effectLst/>
                        </a:rPr>
                        <a:t>: No philanthropic investment yet.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kern="1200" dirty="0">
                        <a:solidFill>
                          <a:schemeClr val="dk1"/>
                        </a:solidFill>
                        <a:effectLst/>
                      </a:endParaRPr>
                    </a:p>
                    <a:p>
                      <a:pPr marL="0" lvl="0" indent="0">
                        <a:buFont typeface="Arial" panose="020B0604020202020204" pitchFamily="34" charset="0"/>
                        <a:buNone/>
                      </a:pPr>
                      <a:endParaRPr lang="en-US" sz="1400" b="0" u="none" kern="1200" dirty="0">
                        <a:solidFill>
                          <a:schemeClr val="dk1"/>
                        </a:solidFill>
                        <a:effectLst/>
                      </a:endParaRPr>
                    </a:p>
                  </a:txBody>
                  <a:tcPr marL="82296" marR="82296" marT="41148" marB="41148">
                    <a:solidFill>
                      <a:srgbClr val="CFD5EA"/>
                    </a:solidFill>
                  </a:tcPr>
                </a:tc>
                <a:tc>
                  <a:txBody>
                    <a:bodyPr/>
                    <a:lstStyle/>
                    <a:p>
                      <a:pPr marL="0" lvl="0" indent="0" algn="l">
                        <a:lnSpc>
                          <a:spcPct val="100000"/>
                        </a:lnSpc>
                        <a:spcBef>
                          <a:spcPts val="0"/>
                        </a:spcBef>
                        <a:spcAft>
                          <a:spcPts val="0"/>
                        </a:spcAft>
                        <a:buFont typeface="Arial"/>
                        <a:buNone/>
                      </a:pPr>
                      <a:endParaRPr lang="en-US" sz="1400" b="0" u="none" strike="noStrike" noProof="0" dirty="0">
                        <a:solidFill>
                          <a:srgbClr val="FF0000"/>
                        </a:solidFill>
                      </a:endParaRPr>
                    </a:p>
                    <a:p>
                      <a:pPr marL="0" lvl="0" indent="0" algn="l">
                        <a:lnSpc>
                          <a:spcPct val="100000"/>
                        </a:lnSpc>
                        <a:spcBef>
                          <a:spcPts val="0"/>
                        </a:spcBef>
                        <a:spcAft>
                          <a:spcPts val="0"/>
                        </a:spcAft>
                        <a:buFont typeface="Arial"/>
                        <a:buNone/>
                      </a:pPr>
                      <a:r>
                        <a:rPr lang="en-US" sz="1200" b="0" u="none" strike="noStrike" noProof="0" dirty="0">
                          <a:solidFill>
                            <a:schemeClr val="tx1"/>
                          </a:solidFill>
                        </a:rPr>
                        <a:t>Additional resources to:</a:t>
                      </a:r>
                    </a:p>
                    <a:p>
                      <a:pPr marL="228600" lvl="0" indent="-228600" algn="l">
                        <a:lnSpc>
                          <a:spcPct val="100000"/>
                        </a:lnSpc>
                        <a:spcBef>
                          <a:spcPts val="0"/>
                        </a:spcBef>
                        <a:spcAft>
                          <a:spcPts val="0"/>
                        </a:spcAft>
                        <a:buFont typeface="Arial" panose="020B0604020202020204" pitchFamily="34" charset="0"/>
                        <a:buAutoNum type="arabicParenBoth"/>
                      </a:pPr>
                      <a:r>
                        <a:rPr lang="en-US" sz="1200" b="0" u="none" strike="noStrike" noProof="0" dirty="0">
                          <a:solidFill>
                            <a:schemeClr val="tx1"/>
                          </a:solidFill>
                        </a:rPr>
                        <a:t>Engage technical expertise on equity in procurement practices;</a:t>
                      </a:r>
                    </a:p>
                    <a:p>
                      <a:pPr marL="228600" lvl="0" indent="-228600" algn="l">
                        <a:lnSpc>
                          <a:spcPct val="100000"/>
                        </a:lnSpc>
                        <a:spcBef>
                          <a:spcPts val="0"/>
                        </a:spcBef>
                        <a:spcAft>
                          <a:spcPts val="0"/>
                        </a:spcAft>
                        <a:buFont typeface="Arial" panose="020B0604020202020204" pitchFamily="34" charset="0"/>
                        <a:buAutoNum type="arabicParenBoth"/>
                      </a:pPr>
                      <a:r>
                        <a:rPr lang="en-US" sz="1200" b="0" u="none" strike="noStrike" noProof="0" dirty="0">
                          <a:solidFill>
                            <a:schemeClr val="tx1"/>
                          </a:solidFill>
                        </a:rPr>
                        <a:t>Develop a robust child care strategy (including how to effectively draw-down funding for supportive services, building on the City’s child care pilot, etc.)</a:t>
                      </a:r>
                    </a:p>
                    <a:p>
                      <a:pPr marL="228600" lvl="0" indent="-228600" algn="l">
                        <a:lnSpc>
                          <a:spcPct val="100000"/>
                        </a:lnSpc>
                        <a:spcBef>
                          <a:spcPts val="0"/>
                        </a:spcBef>
                        <a:spcAft>
                          <a:spcPts val="0"/>
                        </a:spcAft>
                        <a:buFont typeface="Arial" panose="020B0604020202020204" pitchFamily="34" charset="0"/>
                        <a:buAutoNum type="arabicParenBoth"/>
                      </a:pPr>
                      <a:r>
                        <a:rPr lang="en-US" sz="1200" b="0" u="none" strike="noStrike" noProof="0" dirty="0">
                          <a:solidFill>
                            <a:schemeClr val="tx1"/>
                          </a:solidFill>
                        </a:rPr>
                        <a:t>Build centralized capacity at Ready to Work, with employers, to forecast workforce demand​</a:t>
                      </a:r>
                    </a:p>
                    <a:p>
                      <a:pPr marL="0" lvl="0" indent="0" algn="l">
                        <a:lnSpc>
                          <a:spcPct val="100000"/>
                        </a:lnSpc>
                        <a:spcBef>
                          <a:spcPts val="0"/>
                        </a:spcBef>
                        <a:spcAft>
                          <a:spcPts val="0"/>
                        </a:spcAft>
                        <a:buFont typeface="Arial"/>
                        <a:buNone/>
                      </a:pPr>
                      <a:endParaRPr lang="en-US" sz="1400" b="0" u="none" strike="noStrike" noProof="0" dirty="0">
                        <a:solidFill>
                          <a:srgbClr val="FF0000"/>
                        </a:solidFill>
                      </a:endParaRPr>
                    </a:p>
                    <a:p>
                      <a:pPr marL="0" lvl="0" indent="0" algn="l">
                        <a:lnSpc>
                          <a:spcPct val="100000"/>
                        </a:lnSpc>
                        <a:spcBef>
                          <a:spcPts val="0"/>
                        </a:spcBef>
                        <a:spcAft>
                          <a:spcPts val="0"/>
                        </a:spcAft>
                        <a:buFont typeface="Arial"/>
                        <a:buNone/>
                      </a:pPr>
                      <a:r>
                        <a:rPr lang="en-US" sz="1400" b="0" u="none" strike="noStrike" noProof="0" dirty="0">
                          <a:solidFill>
                            <a:srgbClr val="FF0000"/>
                          </a:solidFill>
                        </a:rPr>
                        <a:t>​</a:t>
                      </a:r>
                    </a:p>
                  </a:txBody>
                  <a:tcPr marL="82296" marR="82296" marT="41148" marB="41148">
                    <a:solidFill>
                      <a:srgbClr val="CFD5EA"/>
                    </a:solidFill>
                  </a:tcPr>
                </a:tc>
                <a:extLst>
                  <a:ext uri="{0D108BD9-81ED-4DB2-BD59-A6C34878D82A}">
                    <a16:rowId xmlns:a16="http://schemas.microsoft.com/office/drawing/2014/main" val="1130949504"/>
                  </a:ext>
                </a:extLst>
              </a:tr>
            </a:tbl>
          </a:graphicData>
        </a:graphic>
      </p:graphicFrame>
    </p:spTree>
    <p:extLst>
      <p:ext uri="{BB962C8B-B14F-4D97-AF65-F5344CB8AC3E}">
        <p14:creationId xmlns:p14="http://schemas.microsoft.com/office/powerpoint/2010/main" val="313286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Workforce Development Priorities</a:t>
            </a:r>
          </a:p>
        </p:txBody>
      </p:sp>
      <p:sp>
        <p:nvSpPr>
          <p:cNvPr id="4" name="Text Placeholder 3">
            <a:extLst>
              <a:ext uri="{FF2B5EF4-FFF2-40B4-BE49-F238E27FC236}">
                <a16:creationId xmlns:a16="http://schemas.microsoft.com/office/drawing/2014/main" id="{D123C8B7-7E8E-437F-84CF-9F69280C3B90}"/>
              </a:ext>
            </a:extLst>
          </p:cNvPr>
          <p:cNvSpPr>
            <a:spLocks noGrp="1"/>
          </p:cNvSpPr>
          <p:nvPr>
            <p:ph type="body" sz="quarter" idx="13"/>
          </p:nvPr>
        </p:nvSpPr>
        <p:spPr>
          <a:xfrm>
            <a:off x="384899" y="1285874"/>
            <a:ext cx="11095902" cy="4605879"/>
          </a:xfrm>
        </p:spPr>
        <p:txBody>
          <a:bodyPr>
            <a:normAutofit/>
          </a:bodyPr>
          <a:lstStyle/>
          <a:p>
            <a:pPr marL="628650" lvl="0" indent="-514350">
              <a:lnSpc>
                <a:spcPct val="100000"/>
              </a:lnSpc>
              <a:spcBef>
                <a:spcPts val="600"/>
              </a:spcBef>
              <a:spcAft>
                <a:spcPts val="600"/>
              </a:spcAft>
              <a:buClr>
                <a:srgbClr val="000000"/>
              </a:buClr>
              <a:buSzPct val="100000"/>
              <a:buFont typeface="+mj-lt"/>
              <a:buAutoNum type="arabicPeriod"/>
            </a:pPr>
            <a:r>
              <a:rPr lang="en-US" sz="2600" kern="0" dirty="0">
                <a:cs typeface="Arial"/>
                <a:sym typeface="Arial"/>
              </a:rPr>
              <a:t>Bolster </a:t>
            </a:r>
            <a:r>
              <a:rPr lang="en-US" sz="2600" u="sng" kern="0" dirty="0">
                <a:cs typeface="Arial"/>
                <a:sym typeface="Arial"/>
              </a:rPr>
              <a:t>pre-apprenticeship/Registered Apprenticeship programs </a:t>
            </a:r>
            <a:r>
              <a:rPr lang="en-US" sz="2600" kern="0" dirty="0">
                <a:cs typeface="Arial"/>
                <a:sym typeface="Arial"/>
              </a:rPr>
              <a:t>and other high-road training partnerships to meet local demand in growing sectors spurred by new investments.</a:t>
            </a:r>
          </a:p>
          <a:p>
            <a:pPr marL="628650" lvl="0" indent="-514350">
              <a:lnSpc>
                <a:spcPct val="100000"/>
              </a:lnSpc>
              <a:spcBef>
                <a:spcPts val="600"/>
              </a:spcBef>
              <a:spcAft>
                <a:spcPts val="600"/>
              </a:spcAft>
              <a:buClr>
                <a:srgbClr val="000000"/>
              </a:buClr>
              <a:buSzPct val="100000"/>
              <a:buFont typeface="+mj-lt"/>
              <a:buAutoNum type="arabicPeriod"/>
            </a:pPr>
            <a:r>
              <a:rPr lang="en-US" sz="2600" kern="0" dirty="0">
                <a:cs typeface="Arial"/>
                <a:sym typeface="Arial"/>
              </a:rPr>
              <a:t>Expand access to </a:t>
            </a:r>
            <a:r>
              <a:rPr lang="en-US" sz="2600" u="sng" kern="0" dirty="0">
                <a:cs typeface="Arial"/>
                <a:sym typeface="Arial"/>
              </a:rPr>
              <a:t>supportive services</a:t>
            </a:r>
            <a:r>
              <a:rPr lang="en-US" sz="2600" kern="0" dirty="0">
                <a:cs typeface="Arial"/>
                <a:sym typeface="Arial"/>
              </a:rPr>
              <a:t>.</a:t>
            </a:r>
          </a:p>
          <a:p>
            <a:pPr marL="628650" lvl="0" indent="-514350">
              <a:lnSpc>
                <a:spcPct val="100000"/>
              </a:lnSpc>
              <a:spcBef>
                <a:spcPts val="600"/>
              </a:spcBef>
              <a:spcAft>
                <a:spcPts val="600"/>
              </a:spcAft>
              <a:buClr>
                <a:srgbClr val="000000"/>
              </a:buClr>
              <a:buSzPct val="100000"/>
              <a:buFont typeface="+mj-lt"/>
              <a:buAutoNum type="arabicPeriod"/>
            </a:pPr>
            <a:r>
              <a:rPr lang="en-US" sz="2600" kern="0" dirty="0">
                <a:cs typeface="Arial"/>
                <a:sym typeface="Arial"/>
              </a:rPr>
              <a:t>Support </a:t>
            </a:r>
            <a:r>
              <a:rPr lang="en-US" sz="2600" u="sng" kern="0" dirty="0">
                <a:cs typeface="Arial"/>
                <a:sym typeface="Arial"/>
              </a:rPr>
              <a:t>capacity</a:t>
            </a:r>
            <a:r>
              <a:rPr lang="en-US" sz="2600" kern="0" dirty="0">
                <a:cs typeface="Arial"/>
                <a:sym typeface="Arial"/>
              </a:rPr>
              <a:t> for local communities to coordinate, convene, and plan for new and ongoing investments.</a:t>
            </a:r>
          </a:p>
          <a:p>
            <a:pPr marL="114300" lvl="0">
              <a:lnSpc>
                <a:spcPct val="100000"/>
              </a:lnSpc>
              <a:spcBef>
                <a:spcPts val="600"/>
              </a:spcBef>
              <a:spcAft>
                <a:spcPts val="600"/>
              </a:spcAft>
              <a:buClr>
                <a:srgbClr val="000000"/>
              </a:buClr>
              <a:buSzPct val="100000"/>
            </a:pPr>
            <a:endParaRPr lang="en-US" sz="2600" b="1" i="1" kern="0" dirty="0">
              <a:cs typeface="Arial"/>
              <a:sym typeface="Arial"/>
            </a:endParaRPr>
          </a:p>
          <a:p>
            <a:pPr marL="114300" lvl="0">
              <a:lnSpc>
                <a:spcPct val="100000"/>
              </a:lnSpc>
              <a:spcBef>
                <a:spcPts val="600"/>
              </a:spcBef>
              <a:spcAft>
                <a:spcPts val="600"/>
              </a:spcAft>
              <a:buClr>
                <a:srgbClr val="000000"/>
              </a:buClr>
              <a:buSzPct val="100000"/>
            </a:pPr>
            <a:r>
              <a:rPr lang="en-US" sz="2600" b="1" kern="0" dirty="0">
                <a:cs typeface="Arial"/>
                <a:sym typeface="Arial"/>
              </a:rPr>
              <a:t>Philanthropy can play a key role, </a:t>
            </a:r>
            <a:r>
              <a:rPr lang="en-US" sz="2600" kern="0" dirty="0">
                <a:cs typeface="Arial"/>
                <a:sym typeface="Arial"/>
              </a:rPr>
              <a:t>as discussed at the </a:t>
            </a:r>
            <a:r>
              <a:rPr lang="en-US" sz="2600" kern="0" dirty="0">
                <a:cs typeface="Arial"/>
                <a:sym typeface="Arial"/>
                <a:hlinkClick r:id="rId3"/>
              </a:rPr>
              <a:t>White House philanthropic convening </a:t>
            </a:r>
            <a:r>
              <a:rPr lang="en-US" sz="2600" kern="0" dirty="0">
                <a:cs typeface="Arial"/>
                <a:sym typeface="Arial"/>
              </a:rPr>
              <a:t>in August.</a:t>
            </a: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spTree>
    <p:extLst>
      <p:ext uri="{BB962C8B-B14F-4D97-AF65-F5344CB8AC3E}">
        <p14:creationId xmlns:p14="http://schemas.microsoft.com/office/powerpoint/2010/main" val="48980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Example Success: Priority #1 High-Road Training</a:t>
            </a:r>
          </a:p>
        </p:txBody>
      </p:sp>
      <p:sp>
        <p:nvSpPr>
          <p:cNvPr id="4" name="Text Placeholder 3">
            <a:extLst>
              <a:ext uri="{FF2B5EF4-FFF2-40B4-BE49-F238E27FC236}">
                <a16:creationId xmlns:a16="http://schemas.microsoft.com/office/drawing/2014/main" id="{D123C8B7-7E8E-437F-84CF-9F69280C3B90}"/>
              </a:ext>
            </a:extLst>
          </p:cNvPr>
          <p:cNvSpPr>
            <a:spLocks noGrp="1"/>
          </p:cNvSpPr>
          <p:nvPr>
            <p:ph type="body" sz="quarter" idx="13"/>
          </p:nvPr>
        </p:nvSpPr>
        <p:spPr>
          <a:xfrm>
            <a:off x="384899" y="1074656"/>
            <a:ext cx="11095902" cy="4817098"/>
          </a:xfrm>
        </p:spPr>
        <p:txBody>
          <a:bodyPr vert="horz" lIns="91440" tIns="45720" rIns="91440" bIns="45720" rtlCol="0" anchor="t">
            <a:normAutofit fontScale="92500" lnSpcReduction="10000"/>
          </a:bodyPr>
          <a:lstStyle/>
          <a:p>
            <a:pPr marL="628650" lvl="0" indent="-514350">
              <a:lnSpc>
                <a:spcPct val="100000"/>
              </a:lnSpc>
              <a:spcBef>
                <a:spcPts val="600"/>
              </a:spcBef>
              <a:spcAft>
                <a:spcPts val="600"/>
              </a:spcAft>
              <a:buClr>
                <a:srgbClr val="000000"/>
              </a:buClr>
              <a:buSzPct val="100000"/>
              <a:buFont typeface="Arial" panose="020B0604020202020204" pitchFamily="34" charset="0"/>
              <a:buChar char="•"/>
            </a:pPr>
            <a:endParaRPr lang="en-US" sz="2200" b="1" kern="0" dirty="0">
              <a:highlight>
                <a:srgbClr val="00FFFF"/>
              </a:highlight>
              <a:cs typeface="Arial"/>
              <a:sym typeface="Arial"/>
              <a:hlinkClick r:id="rId3"/>
            </a:endParaRPr>
          </a:p>
          <a:p>
            <a:pPr marL="628650" lvl="0" indent="-514350">
              <a:lnSpc>
                <a:spcPct val="100000"/>
              </a:lnSpc>
              <a:spcBef>
                <a:spcPts val="600"/>
              </a:spcBef>
              <a:spcAft>
                <a:spcPts val="600"/>
              </a:spcAft>
              <a:buClr>
                <a:srgbClr val="000000"/>
              </a:buClr>
              <a:buSzPct val="100000"/>
              <a:buFont typeface="Arial" panose="020B0604020202020204" pitchFamily="34" charset="0"/>
              <a:buChar char="•"/>
            </a:pPr>
            <a:r>
              <a:rPr lang="en-US" sz="2000" b="1" kern="0" dirty="0">
                <a:latin typeface="Georgia"/>
                <a:cs typeface="Arial"/>
                <a:sym typeface="Arial"/>
                <a:hlinkClick r:id="rId3"/>
              </a:rPr>
              <a:t>Baltimore Workforce Hub:</a:t>
            </a:r>
            <a:endParaRPr lang="en-US" sz="2000" b="1" kern="0" dirty="0">
              <a:latin typeface="Georgia"/>
              <a:cs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000" b="1" dirty="0">
                <a:latin typeface="Georgia"/>
              </a:rPr>
              <a:t>Amtrak</a:t>
            </a:r>
            <a:r>
              <a:rPr lang="en-US" sz="2000" dirty="0">
                <a:latin typeface="Georgia"/>
              </a:rPr>
              <a:t> is investing $5M in construction pre-apprenticeship, apprenticeship, and supportive services connected to major project.</a:t>
            </a: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000" b="1" dirty="0">
                <a:latin typeface="Georgia"/>
              </a:rPr>
              <a:t>Annie E. Casey, Families and Workers Fund, </a:t>
            </a:r>
            <a:r>
              <a:rPr lang="en-US" sz="2000" dirty="0">
                <a:latin typeface="Georgia"/>
              </a:rPr>
              <a:t>and</a:t>
            </a:r>
            <a:r>
              <a:rPr lang="en-US" sz="2000" b="1" dirty="0">
                <a:latin typeface="Georgia"/>
              </a:rPr>
              <a:t> </a:t>
            </a:r>
            <a:r>
              <a:rPr lang="en-US" sz="2000" b="1" dirty="0" err="1">
                <a:latin typeface="Georgia"/>
              </a:rPr>
              <a:t>JPMorganChase</a:t>
            </a:r>
            <a:r>
              <a:rPr lang="en-US" sz="2000" b="1" dirty="0">
                <a:latin typeface="Georgia"/>
              </a:rPr>
              <a:t> </a:t>
            </a:r>
            <a:r>
              <a:rPr lang="en-US" sz="2000" dirty="0">
                <a:latin typeface="Georgia"/>
              </a:rPr>
              <a:t>are supporting capacity, evaluation, and additional flexible funding. </a:t>
            </a:r>
          </a:p>
          <a:p>
            <a:pPr marL="114300" lvl="0">
              <a:lnSpc>
                <a:spcPct val="100000"/>
              </a:lnSpc>
              <a:spcBef>
                <a:spcPts val="600"/>
              </a:spcBef>
              <a:spcAft>
                <a:spcPts val="600"/>
              </a:spcAft>
              <a:buClr>
                <a:srgbClr val="000000"/>
              </a:buClr>
              <a:buSzPct val="100000"/>
            </a:pPr>
            <a:endParaRPr lang="en-US" sz="2000" kern="0" dirty="0">
              <a:highlight>
                <a:srgbClr val="00FFFF"/>
              </a:highlight>
              <a:cs typeface="Arial"/>
            </a:endParaRPr>
          </a:p>
          <a:p>
            <a:pPr marL="628650" lvl="0" indent="-514350">
              <a:lnSpc>
                <a:spcPct val="100000"/>
              </a:lnSpc>
              <a:spcBef>
                <a:spcPts val="600"/>
              </a:spcBef>
              <a:spcAft>
                <a:spcPts val="600"/>
              </a:spcAft>
              <a:buClr>
                <a:srgbClr val="000000"/>
              </a:buClr>
              <a:buSzPct val="100000"/>
              <a:buFont typeface="Arial" panose="020B0604020202020204" pitchFamily="34" charset="0"/>
              <a:buChar char="•"/>
            </a:pPr>
            <a:r>
              <a:rPr lang="en-US" sz="2000" b="1" kern="0" dirty="0">
                <a:latin typeface="Georgia"/>
                <a:cs typeface="Arial"/>
                <a:sym typeface="Arial"/>
                <a:hlinkClick r:id="rId4"/>
              </a:rPr>
              <a:t>Pittsburgh Workforce Hub: </a:t>
            </a:r>
            <a:endParaRPr lang="en-US" sz="2000" b="1" kern="0" dirty="0">
              <a:latin typeface="Georgia"/>
              <a:cs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000" b="1" kern="0" dirty="0">
                <a:latin typeface="Georgia"/>
                <a:cs typeface="Arial"/>
                <a:sym typeface="Arial"/>
              </a:rPr>
              <a:t>Partner4Work</a:t>
            </a:r>
            <a:r>
              <a:rPr lang="en-US" sz="2000" kern="0" dirty="0">
                <a:latin typeface="Georgia"/>
                <a:cs typeface="Arial"/>
                <a:sym typeface="Arial"/>
              </a:rPr>
              <a:t> used WIOA funds to launch PIT2Work/4Construction pre-apprenticeship program at Airport—offering onsite child care, stipends, transportation, and direct entry into building trades unions.</a:t>
            </a: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000" b="1" kern="0" dirty="0">
                <a:latin typeface="Georgia"/>
                <a:cs typeface="Arial"/>
              </a:rPr>
              <a:t>Hillman Family Foundation </a:t>
            </a:r>
            <a:r>
              <a:rPr lang="en-US" sz="2000" kern="0" dirty="0">
                <a:latin typeface="Georgia"/>
                <a:cs typeface="Arial"/>
              </a:rPr>
              <a:t>and </a:t>
            </a:r>
            <a:r>
              <a:rPr lang="en-US" sz="2000" b="1" kern="0" dirty="0">
                <a:latin typeface="Georgia"/>
                <a:cs typeface="Arial"/>
              </a:rPr>
              <a:t>Allegheny County Airport Authority Charitable Foundation </a:t>
            </a:r>
            <a:r>
              <a:rPr lang="en-US" sz="2000" kern="0" dirty="0">
                <a:latin typeface="Georgia"/>
                <a:cs typeface="Arial"/>
              </a:rPr>
              <a:t>are supporting training and child care center.</a:t>
            </a:r>
            <a:endParaRPr lang="en-US" sz="2000" kern="0" dirty="0">
              <a:cs typeface="Arial"/>
            </a:endParaRPr>
          </a:p>
          <a:p>
            <a:pPr marL="628650" indent="-514350">
              <a:lnSpc>
                <a:spcPct val="100000"/>
              </a:lnSpc>
              <a:spcBef>
                <a:spcPts val="600"/>
              </a:spcBef>
              <a:spcAft>
                <a:spcPts val="600"/>
              </a:spcAft>
              <a:buClr>
                <a:srgbClr val="000000"/>
              </a:buClr>
              <a:buSzPct val="100000"/>
              <a:buFont typeface="Arial" panose="020B0604020202020204" pitchFamily="34" charset="0"/>
              <a:buChar char="•"/>
            </a:pPr>
            <a:endParaRPr lang="en-US" sz="2200" kern="0" dirty="0">
              <a:highlight>
                <a:srgbClr val="FFFF00"/>
              </a:highlight>
              <a:latin typeface="Georgia"/>
              <a:cs typeface="Arial"/>
            </a:endParaRP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spTree>
    <p:extLst>
      <p:ext uri="{BB962C8B-B14F-4D97-AF65-F5344CB8AC3E}">
        <p14:creationId xmlns:p14="http://schemas.microsoft.com/office/powerpoint/2010/main" val="154634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Example Success: Priority #2 Supportive Services</a:t>
            </a:r>
          </a:p>
        </p:txBody>
      </p:sp>
      <p:sp>
        <p:nvSpPr>
          <p:cNvPr id="4" name="Text Placeholder 3">
            <a:extLst>
              <a:ext uri="{FF2B5EF4-FFF2-40B4-BE49-F238E27FC236}">
                <a16:creationId xmlns:a16="http://schemas.microsoft.com/office/drawing/2014/main" id="{D123C8B7-7E8E-437F-84CF-9F69280C3B90}"/>
              </a:ext>
            </a:extLst>
          </p:cNvPr>
          <p:cNvSpPr>
            <a:spLocks noGrp="1"/>
          </p:cNvSpPr>
          <p:nvPr>
            <p:ph type="body" sz="quarter" idx="13"/>
          </p:nvPr>
        </p:nvSpPr>
        <p:spPr>
          <a:xfrm>
            <a:off x="384899" y="1074656"/>
            <a:ext cx="11095902" cy="4817098"/>
          </a:xfrm>
        </p:spPr>
        <p:txBody>
          <a:bodyPr vert="horz" lIns="91440" tIns="45720" rIns="91440" bIns="45720" rtlCol="0" anchor="t">
            <a:normAutofit fontScale="92500" lnSpcReduction="10000"/>
          </a:bodyPr>
          <a:lstStyle/>
          <a:p>
            <a:pPr marL="114300" lvl="0">
              <a:lnSpc>
                <a:spcPct val="100000"/>
              </a:lnSpc>
              <a:spcBef>
                <a:spcPts val="600"/>
              </a:spcBef>
              <a:spcAft>
                <a:spcPts val="600"/>
              </a:spcAft>
              <a:buClr>
                <a:srgbClr val="000000"/>
              </a:buClr>
              <a:buSzPct val="100000"/>
            </a:pPr>
            <a:endParaRPr lang="en-US" sz="2200" b="1" kern="0" dirty="0">
              <a:cs typeface="Arial"/>
              <a:sym typeface="Arial"/>
              <a:hlinkClick r:id="rId3"/>
            </a:endParaRPr>
          </a:p>
          <a:p>
            <a:pPr marL="628650" lvl="0" indent="-514350">
              <a:lnSpc>
                <a:spcPct val="100000"/>
              </a:lnSpc>
              <a:spcBef>
                <a:spcPts val="600"/>
              </a:spcBef>
              <a:spcAft>
                <a:spcPts val="600"/>
              </a:spcAft>
              <a:buClr>
                <a:srgbClr val="000000"/>
              </a:buClr>
              <a:buSzPct val="100000"/>
              <a:buFont typeface="Arial" panose="020B0604020202020204" pitchFamily="34" charset="0"/>
              <a:buChar char="•"/>
            </a:pPr>
            <a:r>
              <a:rPr lang="en-US" sz="2100" b="1" kern="0" dirty="0">
                <a:latin typeface="Georgia"/>
                <a:cs typeface="Arial"/>
                <a:sym typeface="Arial"/>
                <a:hlinkClick r:id="rId3"/>
              </a:rPr>
              <a:t>Philadelphia Workforce Hub:</a:t>
            </a:r>
            <a:endParaRPr lang="en-US" sz="2100" b="1" kern="0" dirty="0">
              <a:latin typeface="Georgia"/>
              <a:cs typeface="Arial"/>
              <a:sym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100" b="1" kern="0" dirty="0">
                <a:latin typeface="Georgia"/>
                <a:cs typeface="Arial"/>
                <a:sym typeface="Arial"/>
              </a:rPr>
              <a:t>City of Philadelphia </a:t>
            </a:r>
            <a:r>
              <a:rPr lang="en-US" sz="2100" kern="0" dirty="0">
                <a:latin typeface="Georgia"/>
                <a:cs typeface="Arial"/>
                <a:sym typeface="Arial"/>
              </a:rPr>
              <a:t>has $2.9M from US DOT for supportive services on certain projects.</a:t>
            </a:r>
            <a:r>
              <a:rPr lang="en-US" sz="2100" b="1" kern="0" dirty="0">
                <a:latin typeface="Georgia"/>
                <a:cs typeface="Arial"/>
                <a:sym typeface="Arial"/>
              </a:rPr>
              <a:t> </a:t>
            </a:r>
            <a:endParaRPr lang="en-US" sz="2100" b="1" kern="0" dirty="0">
              <a:latin typeface="Georgia"/>
              <a:cs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100" b="1" kern="0" dirty="0" err="1">
                <a:latin typeface="Georgia"/>
                <a:cs typeface="Arial"/>
                <a:sym typeface="Arial"/>
              </a:rPr>
              <a:t>JPMorganChase</a:t>
            </a:r>
            <a:r>
              <a:rPr lang="en-US" sz="2100" b="1" kern="0" dirty="0">
                <a:latin typeface="Georgia"/>
                <a:cs typeface="Arial"/>
                <a:sym typeface="Arial"/>
              </a:rPr>
              <a:t> </a:t>
            </a:r>
            <a:r>
              <a:rPr lang="en-US" sz="2100" kern="0" dirty="0">
                <a:latin typeface="Georgia"/>
                <a:cs typeface="Arial"/>
                <a:sym typeface="Arial"/>
              </a:rPr>
              <a:t>helped</a:t>
            </a:r>
            <a:r>
              <a:rPr lang="en-US" sz="2100" b="1" kern="0" dirty="0">
                <a:latin typeface="Georgia"/>
                <a:cs typeface="Arial"/>
                <a:sym typeface="Arial"/>
              </a:rPr>
              <a:t> Everybody Builds </a:t>
            </a:r>
            <a:r>
              <a:rPr lang="en-US" sz="2100" kern="0" dirty="0">
                <a:latin typeface="Georgia"/>
                <a:cs typeface="Arial"/>
                <a:sym typeface="Arial"/>
              </a:rPr>
              <a:t>launch the Construction Trades Career Fund to help apprentices on </a:t>
            </a:r>
            <a:r>
              <a:rPr lang="en-US" sz="2100" i="1" kern="0" dirty="0">
                <a:latin typeface="Georgia"/>
                <a:cs typeface="Arial"/>
                <a:sym typeface="Arial"/>
              </a:rPr>
              <a:t>all </a:t>
            </a:r>
            <a:r>
              <a:rPr lang="en-US" sz="2100" kern="0" dirty="0">
                <a:latin typeface="Georgia"/>
                <a:cs typeface="Arial"/>
                <a:sym typeface="Arial"/>
              </a:rPr>
              <a:t>projects with supportive services (child care, transportation, hardship assistance).</a:t>
            </a:r>
          </a:p>
          <a:p>
            <a:pPr marL="571500" lvl="1">
              <a:lnSpc>
                <a:spcPct val="100000"/>
              </a:lnSpc>
              <a:spcBef>
                <a:spcPts val="600"/>
              </a:spcBef>
              <a:spcAft>
                <a:spcPts val="600"/>
              </a:spcAft>
              <a:buClr>
                <a:srgbClr val="000000"/>
              </a:buClr>
              <a:buSzPct val="100000"/>
            </a:pPr>
            <a:endParaRPr lang="en-US" sz="2100" kern="0" dirty="0">
              <a:latin typeface="Georgia"/>
              <a:cs typeface="Arial"/>
            </a:endParaRPr>
          </a:p>
          <a:p>
            <a:pPr marL="628650" lvl="0" indent="-514350">
              <a:lnSpc>
                <a:spcPct val="100000"/>
              </a:lnSpc>
              <a:spcBef>
                <a:spcPts val="600"/>
              </a:spcBef>
              <a:spcAft>
                <a:spcPts val="600"/>
              </a:spcAft>
              <a:buClr>
                <a:srgbClr val="000000"/>
              </a:buClr>
              <a:buSzPct val="100000"/>
              <a:buFont typeface="Arial" panose="020B0604020202020204" pitchFamily="34" charset="0"/>
              <a:buChar char="•"/>
            </a:pPr>
            <a:r>
              <a:rPr lang="en-US" sz="2100" b="1" kern="0" dirty="0">
                <a:latin typeface="Georgia"/>
                <a:cs typeface="Arial"/>
                <a:sym typeface="Arial"/>
                <a:hlinkClick r:id="rId4"/>
              </a:rPr>
              <a:t>Pittsburgh Workforce Hub: </a:t>
            </a:r>
            <a:endParaRPr lang="en-US" sz="2100" b="1" kern="0" dirty="0">
              <a:latin typeface="Georgia"/>
              <a:cs typeface="Arial"/>
              <a:sym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100" b="1" kern="0" dirty="0">
                <a:latin typeface="Georgia"/>
                <a:cs typeface="Arial"/>
                <a:sym typeface="Arial"/>
              </a:rPr>
              <a:t>Pittsburgh Workforce Fund: </a:t>
            </a:r>
            <a:r>
              <a:rPr lang="en-US" sz="2100" kern="0" dirty="0">
                <a:latin typeface="Georgia"/>
                <a:cs typeface="Arial"/>
                <a:sym typeface="Arial"/>
              </a:rPr>
              <a:t>$225k raised so far for supportive services pilot to build onramps for disadvantaged workers into pre-apprenticeship, registered apprenticeship, and jobs on public works projects under City’s new Regional Workforce Equity Agreement.</a:t>
            </a:r>
            <a:endParaRPr lang="en-US" sz="2100" kern="0" dirty="0">
              <a:latin typeface="Georgia"/>
              <a:cs typeface="Arial"/>
            </a:endParaRPr>
          </a:p>
          <a:p>
            <a:pPr marL="1085850" lvl="1" indent="-514350">
              <a:lnSpc>
                <a:spcPct val="100000"/>
              </a:lnSpc>
              <a:spcBef>
                <a:spcPts val="600"/>
              </a:spcBef>
              <a:spcAft>
                <a:spcPts val="600"/>
              </a:spcAft>
              <a:buClr>
                <a:srgbClr val="000000"/>
              </a:buClr>
              <a:buSzPct val="100000"/>
              <a:buChar char="•"/>
            </a:pPr>
            <a:r>
              <a:rPr lang="en-US" sz="2100" b="1" kern="0" dirty="0">
                <a:latin typeface="Georgia"/>
                <a:cs typeface="Arial"/>
              </a:rPr>
              <a:t>Heinz Endowment </a:t>
            </a:r>
            <a:r>
              <a:rPr lang="en-US" sz="2100" kern="0" dirty="0">
                <a:latin typeface="Georgia"/>
                <a:cs typeface="Arial"/>
              </a:rPr>
              <a:t>and </a:t>
            </a:r>
            <a:r>
              <a:rPr lang="en-US" sz="2100" b="1" kern="0" dirty="0">
                <a:latin typeface="Georgia"/>
                <a:cs typeface="Arial"/>
              </a:rPr>
              <a:t>McCauley Ministries </a:t>
            </a:r>
            <a:r>
              <a:rPr lang="en-US" sz="2100" kern="0" dirty="0">
                <a:latin typeface="Georgia"/>
                <a:cs typeface="Arial"/>
              </a:rPr>
              <a:t>are providing funds to support the pilot, along with Partner4Work.</a:t>
            </a:r>
          </a:p>
          <a:p>
            <a:pPr marL="571500" lvl="1">
              <a:lnSpc>
                <a:spcPct val="100000"/>
              </a:lnSpc>
              <a:spcBef>
                <a:spcPts val="600"/>
              </a:spcBef>
              <a:spcAft>
                <a:spcPts val="600"/>
              </a:spcAft>
              <a:buClr>
                <a:srgbClr val="000000"/>
              </a:buClr>
              <a:buSzPct val="100000"/>
            </a:pPr>
            <a:endParaRPr lang="en-US" sz="2200" kern="0" dirty="0">
              <a:highlight>
                <a:srgbClr val="FFFF00"/>
              </a:highlight>
              <a:latin typeface="Georgia"/>
              <a:cs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endParaRPr lang="en-US" sz="1600" kern="0" dirty="0">
              <a:highlight>
                <a:srgbClr val="FFFF00"/>
              </a:highlight>
              <a:latin typeface="Georgia"/>
              <a:cs typeface="Arial"/>
            </a:endParaRP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spTree>
    <p:extLst>
      <p:ext uri="{BB962C8B-B14F-4D97-AF65-F5344CB8AC3E}">
        <p14:creationId xmlns:p14="http://schemas.microsoft.com/office/powerpoint/2010/main" val="257682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Example Success: Priority #3 Local Capacity</a:t>
            </a:r>
          </a:p>
        </p:txBody>
      </p:sp>
      <p:sp>
        <p:nvSpPr>
          <p:cNvPr id="4" name="Text Placeholder 3">
            <a:extLst>
              <a:ext uri="{FF2B5EF4-FFF2-40B4-BE49-F238E27FC236}">
                <a16:creationId xmlns:a16="http://schemas.microsoft.com/office/drawing/2014/main" id="{D123C8B7-7E8E-437F-84CF-9F69280C3B90}"/>
              </a:ext>
            </a:extLst>
          </p:cNvPr>
          <p:cNvSpPr>
            <a:spLocks noGrp="1"/>
          </p:cNvSpPr>
          <p:nvPr>
            <p:ph type="body" sz="quarter" idx="13"/>
          </p:nvPr>
        </p:nvSpPr>
        <p:spPr>
          <a:xfrm>
            <a:off x="384899" y="1074656"/>
            <a:ext cx="11095902" cy="4817098"/>
          </a:xfrm>
        </p:spPr>
        <p:txBody>
          <a:bodyPr vert="horz" lIns="91440" tIns="45720" rIns="91440" bIns="45720" rtlCol="0" anchor="t">
            <a:normAutofit fontScale="92500" lnSpcReduction="20000"/>
          </a:bodyPr>
          <a:lstStyle/>
          <a:p>
            <a:pPr marL="457200" indent="-342900">
              <a:lnSpc>
                <a:spcPct val="100000"/>
              </a:lnSpc>
              <a:spcBef>
                <a:spcPts val="600"/>
              </a:spcBef>
              <a:spcAft>
                <a:spcPts val="600"/>
              </a:spcAft>
              <a:buClr>
                <a:srgbClr val="000000"/>
              </a:buClr>
              <a:buSzPct val="100000"/>
              <a:buFont typeface="Arial" panose="020B0604020202020204" pitchFamily="34" charset="0"/>
              <a:buChar char="•"/>
            </a:pPr>
            <a:endParaRPr lang="en-US" sz="2200" b="1" kern="0" dirty="0">
              <a:highlight>
                <a:srgbClr val="FFFF00"/>
              </a:highlight>
              <a:latin typeface="Georgia"/>
              <a:cs typeface="Arial"/>
              <a:sym typeface="Arial"/>
              <a:hlinkClick r:id="rId3"/>
            </a:endParaRP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200" b="1" kern="0" dirty="0">
                <a:latin typeface="Georgia"/>
                <a:cs typeface="Arial"/>
                <a:sym typeface="Arial"/>
                <a:hlinkClick r:id="rId3"/>
              </a:rPr>
              <a:t>Phoenix Good Jobs Alliance: </a:t>
            </a:r>
            <a:endParaRPr lang="en-US" sz="2200" b="1" kern="0" dirty="0">
              <a:latin typeface="Georgia"/>
              <a:cs typeface="Arial"/>
              <a:sym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200" b="1" kern="0" dirty="0">
                <a:latin typeface="Georgia"/>
                <a:cs typeface="Arial"/>
                <a:sym typeface="Arial"/>
              </a:rPr>
              <a:t>Power Up AZ </a:t>
            </a:r>
            <a:r>
              <a:rPr lang="en-US" sz="2200" kern="0" dirty="0">
                <a:latin typeface="Georgia"/>
                <a:cs typeface="Arial"/>
                <a:sym typeface="Arial"/>
              </a:rPr>
              <a:t>is a new</a:t>
            </a:r>
            <a:r>
              <a:rPr lang="en-US" sz="2200" b="1" kern="0" dirty="0">
                <a:latin typeface="Georgia"/>
                <a:cs typeface="Arial"/>
                <a:sym typeface="Arial"/>
              </a:rPr>
              <a:t> </a:t>
            </a:r>
            <a:r>
              <a:rPr lang="en-US" sz="2200" kern="0" dirty="0">
                <a:latin typeface="Georgia"/>
                <a:cs typeface="Arial"/>
                <a:sym typeface="Arial"/>
              </a:rPr>
              <a:t>community-labor coalition formed to build worker power and win community benefits in implementation of Arizona's $19B in federal funding for clean energy, infrastructure, and manufacturing.</a:t>
            </a:r>
            <a:endParaRPr lang="en-US" sz="2200" kern="0" dirty="0">
              <a:latin typeface="Georgia"/>
              <a:cs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200" b="1" kern="0" dirty="0" err="1">
                <a:latin typeface="Georgia"/>
                <a:cs typeface="Arial"/>
                <a:sym typeface="Arial"/>
              </a:rPr>
              <a:t>BuildUS</a:t>
            </a:r>
            <a:r>
              <a:rPr lang="en-US" sz="2200" b="1" kern="0" dirty="0">
                <a:latin typeface="Georgia"/>
                <a:cs typeface="Arial"/>
                <a:sym typeface="Arial"/>
              </a:rPr>
              <a:t> </a:t>
            </a:r>
            <a:r>
              <a:rPr lang="en-US" sz="2200" kern="0" dirty="0">
                <a:latin typeface="Georgia"/>
                <a:cs typeface="Arial"/>
                <a:sym typeface="Arial"/>
              </a:rPr>
              <a:t>invested $600,000 in Power Up AZ's anchor organizations, </a:t>
            </a:r>
            <a:r>
              <a:rPr lang="en-US" sz="2200" b="1" kern="0" dirty="0">
                <a:latin typeface="Georgia"/>
                <a:cs typeface="Arial"/>
                <a:sym typeface="Arial"/>
              </a:rPr>
              <a:t>Organized Power in Numbers </a:t>
            </a:r>
            <a:r>
              <a:rPr lang="en-US" sz="2200" kern="0" dirty="0">
                <a:latin typeface="Georgia"/>
                <a:cs typeface="Arial"/>
                <a:sym typeface="Arial"/>
              </a:rPr>
              <a:t>and </a:t>
            </a:r>
            <a:r>
              <a:rPr lang="en-US" sz="2200" b="1" kern="0" dirty="0">
                <a:latin typeface="Georgia"/>
                <a:cs typeface="Arial"/>
                <a:sym typeface="Arial"/>
              </a:rPr>
              <a:t>UAW's Center for Manufacturing a Green Economy</a:t>
            </a:r>
            <a:r>
              <a:rPr lang="en-US" sz="2200" kern="0" dirty="0">
                <a:latin typeface="Georgia"/>
                <a:cs typeface="Arial"/>
                <a:sym typeface="Arial"/>
              </a:rPr>
              <a:t>.</a:t>
            </a:r>
            <a:endParaRPr lang="en-US" sz="2200" b="1" kern="0" dirty="0">
              <a:latin typeface="Georgia"/>
              <a:cs typeface="Arial"/>
            </a:endParaRPr>
          </a:p>
          <a:p>
            <a:pPr marL="571500" lvl="1">
              <a:lnSpc>
                <a:spcPct val="100000"/>
              </a:lnSpc>
              <a:spcBef>
                <a:spcPts val="600"/>
              </a:spcBef>
              <a:spcAft>
                <a:spcPts val="600"/>
              </a:spcAft>
              <a:buClr>
                <a:srgbClr val="000000"/>
              </a:buClr>
              <a:buSzPct val="100000"/>
            </a:pPr>
            <a:endParaRPr lang="en-US" sz="1200" i="1" kern="0" dirty="0">
              <a:cs typeface="Arial"/>
              <a:sym typeface="Arial"/>
            </a:endParaRPr>
          </a:p>
          <a:p>
            <a:pPr marL="628650" indent="-514350">
              <a:lnSpc>
                <a:spcPct val="100000"/>
              </a:lnSpc>
              <a:spcBef>
                <a:spcPts val="600"/>
              </a:spcBef>
              <a:spcAft>
                <a:spcPts val="600"/>
              </a:spcAft>
              <a:buClr>
                <a:srgbClr val="000000"/>
              </a:buClr>
              <a:buSzPct val="100000"/>
              <a:buFont typeface="Arial" panose="020B0604020202020204" pitchFamily="34" charset="0"/>
              <a:buChar char="•"/>
            </a:pPr>
            <a:r>
              <a:rPr lang="en-US" sz="2200" b="1" kern="0" dirty="0">
                <a:latin typeface="Georgia"/>
                <a:cs typeface="Arial"/>
                <a:sym typeface="Arial"/>
                <a:hlinkClick r:id="rId3"/>
              </a:rPr>
              <a:t>Southern Nevada Good Jobs Alliance: </a:t>
            </a:r>
            <a:endParaRPr lang="en-US" sz="2200" b="1" kern="0" dirty="0">
              <a:latin typeface="Georgia"/>
              <a:cs typeface="Arial"/>
              <a:sym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200" b="1" kern="0" dirty="0">
                <a:latin typeface="Georgia"/>
                <a:cs typeface="Arial"/>
                <a:sym typeface="Arial"/>
              </a:rPr>
              <a:t>Workforce Connections </a:t>
            </a:r>
            <a:r>
              <a:rPr lang="en-US" sz="2200" kern="0" dirty="0">
                <a:latin typeface="Georgia"/>
                <a:cs typeface="Arial"/>
                <a:sym typeface="Arial"/>
              </a:rPr>
              <a:t>is anchoring the Southern Nevada Good Jobs Alliance of labor, community, employer, workforce, and educational partners to ensure $3.6B+ in federal funds create good jobs accessible to underserved communities.</a:t>
            </a: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r>
              <a:rPr lang="en-US" sz="2200" b="1" kern="0" dirty="0">
                <a:latin typeface="Georgia"/>
                <a:cs typeface="Arial"/>
                <a:sym typeface="Arial"/>
              </a:rPr>
              <a:t>Walter S. Johnson Foundation </a:t>
            </a:r>
            <a:r>
              <a:rPr lang="en-US" sz="2200" kern="0" dirty="0">
                <a:latin typeface="Georgia"/>
                <a:cs typeface="Arial"/>
                <a:sym typeface="Arial"/>
              </a:rPr>
              <a:t>and</a:t>
            </a:r>
            <a:r>
              <a:rPr lang="en-US" sz="2200" b="1" kern="0" dirty="0">
                <a:latin typeface="Georgia"/>
                <a:cs typeface="Arial"/>
                <a:sym typeface="Arial"/>
              </a:rPr>
              <a:t> </a:t>
            </a:r>
            <a:r>
              <a:rPr lang="en-US" sz="2200" b="1" kern="0" dirty="0" err="1">
                <a:latin typeface="Georgia"/>
                <a:cs typeface="Arial"/>
                <a:sym typeface="Arial"/>
              </a:rPr>
              <a:t>JobsFirstNYC</a:t>
            </a:r>
            <a:r>
              <a:rPr lang="en-US" sz="2200" b="1" kern="0" dirty="0">
                <a:latin typeface="Georgia"/>
                <a:cs typeface="Arial"/>
                <a:sym typeface="Arial"/>
              </a:rPr>
              <a:t> </a:t>
            </a:r>
            <a:r>
              <a:rPr lang="en-US" sz="2200" kern="0" dirty="0">
                <a:latin typeface="Georgia"/>
                <a:cs typeface="Arial"/>
                <a:sym typeface="Arial"/>
              </a:rPr>
              <a:t>invested $550k in Workforce Connections’ collaboration to support pre-apprenticeships for 42,000 disconnected youth.</a:t>
            </a:r>
            <a:endParaRPr lang="en-US" sz="2200" kern="0" dirty="0">
              <a:latin typeface="Georgia"/>
              <a:cs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endParaRPr lang="en-US" sz="2200" i="1" kern="0" dirty="0">
              <a:cs typeface="Arial"/>
              <a:sym typeface="Arial"/>
            </a:endParaRPr>
          </a:p>
          <a:p>
            <a:pPr marL="1085850" lvl="1" indent="-514350">
              <a:lnSpc>
                <a:spcPct val="100000"/>
              </a:lnSpc>
              <a:spcBef>
                <a:spcPts val="600"/>
              </a:spcBef>
              <a:spcAft>
                <a:spcPts val="600"/>
              </a:spcAft>
              <a:buClr>
                <a:srgbClr val="000000"/>
              </a:buClr>
              <a:buSzPct val="100000"/>
              <a:buFont typeface="Arial" panose="020B0604020202020204" pitchFamily="34" charset="0"/>
              <a:buChar char="•"/>
            </a:pPr>
            <a:endParaRPr lang="en-US" sz="2200" i="1" kern="0" dirty="0">
              <a:cs typeface="Arial"/>
              <a:sym typeface="Arial"/>
            </a:endParaRPr>
          </a:p>
          <a:p>
            <a:pPr marL="628650" lvl="0" indent="-514350">
              <a:lnSpc>
                <a:spcPct val="100000"/>
              </a:lnSpc>
              <a:spcBef>
                <a:spcPts val="600"/>
              </a:spcBef>
              <a:spcAft>
                <a:spcPts val="600"/>
              </a:spcAft>
              <a:buClr>
                <a:srgbClr val="000000"/>
              </a:buClr>
              <a:buSzPct val="100000"/>
              <a:buFont typeface="Arial" panose="020B0604020202020204" pitchFamily="34" charset="0"/>
              <a:buChar char="•"/>
            </a:pPr>
            <a:endParaRPr lang="en-US" sz="2600" kern="0" dirty="0">
              <a:cs typeface="Arial"/>
              <a:sym typeface="Arial"/>
            </a:endParaRPr>
          </a:p>
          <a:p>
            <a:pPr marL="114300" lvl="0">
              <a:lnSpc>
                <a:spcPct val="100000"/>
              </a:lnSpc>
              <a:spcBef>
                <a:spcPts val="600"/>
              </a:spcBef>
              <a:spcAft>
                <a:spcPts val="600"/>
              </a:spcAft>
              <a:buClr>
                <a:srgbClr val="000000"/>
              </a:buClr>
              <a:buSzPct val="100000"/>
            </a:pPr>
            <a:endParaRPr lang="en-US" sz="2600" kern="0" dirty="0">
              <a:cs typeface="Arial"/>
              <a:sym typeface="Arial"/>
            </a:endParaRP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spTree>
    <p:extLst>
      <p:ext uri="{BB962C8B-B14F-4D97-AF65-F5344CB8AC3E}">
        <p14:creationId xmlns:p14="http://schemas.microsoft.com/office/powerpoint/2010/main" val="111722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Priority IIA Areas With Key Gaps and Opportunities</a:t>
            </a:r>
          </a:p>
        </p:txBody>
      </p:sp>
      <p:sp>
        <p:nvSpPr>
          <p:cNvPr id="4" name="Text Placeholder 3">
            <a:extLst>
              <a:ext uri="{FF2B5EF4-FFF2-40B4-BE49-F238E27FC236}">
                <a16:creationId xmlns:a16="http://schemas.microsoft.com/office/drawing/2014/main" id="{D123C8B7-7E8E-437F-84CF-9F69280C3B90}"/>
              </a:ext>
            </a:extLst>
          </p:cNvPr>
          <p:cNvSpPr>
            <a:spLocks noGrp="1"/>
          </p:cNvSpPr>
          <p:nvPr>
            <p:ph type="body" sz="quarter" idx="13"/>
          </p:nvPr>
        </p:nvSpPr>
        <p:spPr>
          <a:xfrm>
            <a:off x="954394" y="1975104"/>
            <a:ext cx="4187101" cy="3938466"/>
          </a:xfrm>
        </p:spPr>
        <p:txBody>
          <a:bodyPr vert="horz" lIns="91440" tIns="45720" rIns="91440" bIns="45720" rtlCol="0" anchor="t">
            <a:normAutofit/>
          </a:bodyPr>
          <a:lstStyle/>
          <a:p>
            <a:pPr marL="457200" lvl="0" indent="-342900">
              <a:lnSpc>
                <a:spcPct val="100000"/>
              </a:lnSpc>
              <a:spcBef>
                <a:spcPts val="600"/>
              </a:spcBef>
              <a:spcAft>
                <a:spcPts val="600"/>
              </a:spcAft>
              <a:buClr>
                <a:srgbClr val="000000"/>
              </a:buClr>
              <a:buSzPct val="100000"/>
              <a:buFont typeface="Arial" panose="020B0604020202020204" pitchFamily="34" charset="0"/>
              <a:buChar char="•"/>
            </a:pPr>
            <a:r>
              <a:rPr lang="en-US" sz="2000" b="1" kern="0" dirty="0">
                <a:latin typeface="Georgia"/>
                <a:cs typeface="Arial"/>
                <a:sym typeface="Arial"/>
              </a:rPr>
              <a:t>Atlanta, GA</a:t>
            </a:r>
            <a:endParaRPr lang="en-US" sz="2000" b="1" kern="0" dirty="0">
              <a:latin typeface="Georgia"/>
              <a:cs typeface="Arial"/>
            </a:endParaRP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kern="0" dirty="0">
                <a:cs typeface="Arial"/>
                <a:sym typeface="Arial"/>
              </a:rPr>
              <a:t>Baltimore, MD</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kern="0" dirty="0">
                <a:cs typeface="Arial"/>
                <a:sym typeface="Arial"/>
              </a:rPr>
              <a:t>Birmingham, AL </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kern="0" dirty="0">
                <a:cs typeface="Arial"/>
                <a:sym typeface="Arial"/>
              </a:rPr>
              <a:t>Buffalo, NY</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kern="0" dirty="0">
                <a:cs typeface="Arial"/>
                <a:sym typeface="Arial"/>
              </a:rPr>
              <a:t>Charlotte, NC</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kern="0" dirty="0">
                <a:cs typeface="Arial"/>
                <a:sym typeface="Arial"/>
              </a:rPr>
              <a:t>Illinois</a:t>
            </a:r>
          </a:p>
          <a:p>
            <a:pPr marL="457200" lvl="0" indent="-342900">
              <a:lnSpc>
                <a:spcPct val="100000"/>
              </a:lnSpc>
              <a:spcBef>
                <a:spcPts val="600"/>
              </a:spcBef>
              <a:spcAft>
                <a:spcPts val="600"/>
              </a:spcAft>
              <a:buClr>
                <a:srgbClr val="000000"/>
              </a:buClr>
              <a:buSzPct val="100000"/>
              <a:buFont typeface="Arial" panose="020B0604020202020204" pitchFamily="34" charset="0"/>
              <a:buChar char="•"/>
            </a:pPr>
            <a:r>
              <a:rPr lang="en-US" sz="2000" kern="0" dirty="0">
                <a:cs typeface="Arial"/>
                <a:sym typeface="Arial"/>
              </a:rPr>
              <a:t>Lansing and State of Michigan</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b="1" kern="0" dirty="0">
                <a:latin typeface="Georgia"/>
                <a:cs typeface="Arial"/>
                <a:sym typeface="Arial"/>
              </a:rPr>
              <a:t>Milwaukee, WI</a:t>
            </a:r>
            <a:endParaRPr lang="en-US" sz="2000" b="1" kern="0" dirty="0">
              <a:latin typeface="Georgia"/>
              <a:cs typeface="Arial"/>
            </a:endParaRPr>
          </a:p>
          <a:p>
            <a:pPr marL="457200" lvl="0" indent="-342900">
              <a:lnSpc>
                <a:spcPct val="100000"/>
              </a:lnSpc>
              <a:spcBef>
                <a:spcPts val="600"/>
              </a:spcBef>
              <a:spcAft>
                <a:spcPts val="600"/>
              </a:spcAft>
              <a:buClr>
                <a:srgbClr val="000000"/>
              </a:buClr>
              <a:buSzPct val="100000"/>
              <a:buFont typeface="Arial" panose="020B0604020202020204" pitchFamily="34" charset="0"/>
              <a:buChar char="•"/>
            </a:pPr>
            <a:endParaRPr lang="en-US" sz="2000" kern="0" dirty="0">
              <a:cs typeface="Arial"/>
              <a:sym typeface="Arial"/>
            </a:endParaRP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sp>
        <p:nvSpPr>
          <p:cNvPr id="8" name="Text Placeholder 3">
            <a:extLst>
              <a:ext uri="{FF2B5EF4-FFF2-40B4-BE49-F238E27FC236}">
                <a16:creationId xmlns:a16="http://schemas.microsoft.com/office/drawing/2014/main" id="{A71EC337-B181-4A83-9086-6720CFFDBD58}"/>
              </a:ext>
            </a:extLst>
          </p:cNvPr>
          <p:cNvSpPr txBox="1">
            <a:spLocks/>
          </p:cNvSpPr>
          <p:nvPr/>
        </p:nvSpPr>
        <p:spPr>
          <a:xfrm>
            <a:off x="5534415" y="1975104"/>
            <a:ext cx="4187101" cy="4080938"/>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01235B"/>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b="1" kern="0" dirty="0">
                <a:cs typeface="Arial"/>
                <a:sym typeface="Arial"/>
              </a:rPr>
              <a:t>State of Oregon</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kern="0" dirty="0">
                <a:cs typeface="Arial"/>
                <a:sym typeface="Arial"/>
              </a:rPr>
              <a:t>Phoenix and Tempe, AZ</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b="1" kern="0" dirty="0">
                <a:latin typeface="Georgia"/>
                <a:cs typeface="Arial"/>
                <a:sym typeface="Arial"/>
              </a:rPr>
              <a:t>Philadelphia, PA</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b="1" kern="0" dirty="0">
                <a:latin typeface="Georgia"/>
                <a:cs typeface="Arial"/>
                <a:sym typeface="Arial"/>
              </a:rPr>
              <a:t>Pittsburgh, PA</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b="1" kern="0" dirty="0">
                <a:latin typeface="Georgia"/>
                <a:cs typeface="Arial"/>
                <a:sym typeface="Arial"/>
              </a:rPr>
              <a:t>San Antonio, TX</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kern="0" dirty="0">
                <a:latin typeface="Georgia"/>
                <a:cs typeface="Arial"/>
                <a:sym typeface="Arial"/>
              </a:rPr>
              <a:t>San Diego, CA</a:t>
            </a:r>
          </a:p>
          <a:p>
            <a:pPr marL="457200" indent="-342900">
              <a:lnSpc>
                <a:spcPct val="100000"/>
              </a:lnSpc>
              <a:spcBef>
                <a:spcPts val="600"/>
              </a:spcBef>
              <a:spcAft>
                <a:spcPts val="600"/>
              </a:spcAft>
              <a:buClr>
                <a:srgbClr val="000000"/>
              </a:buClr>
              <a:buSzPct val="100000"/>
              <a:buFont typeface="Arial" panose="020B0604020202020204" pitchFamily="34" charset="0"/>
              <a:buChar char="•"/>
            </a:pPr>
            <a:r>
              <a:rPr lang="en-US" sz="2000" kern="0" dirty="0">
                <a:cs typeface="Arial"/>
                <a:sym typeface="Arial"/>
              </a:rPr>
              <a:t>Southern Nevada</a:t>
            </a:r>
            <a:endParaRPr lang="en-US" sz="2800" dirty="0"/>
          </a:p>
          <a:p>
            <a:pPr marL="457200" indent="-342900">
              <a:lnSpc>
                <a:spcPct val="100000"/>
              </a:lnSpc>
              <a:spcBef>
                <a:spcPts val="600"/>
              </a:spcBef>
              <a:spcAft>
                <a:spcPts val="600"/>
              </a:spcAft>
              <a:buClr>
                <a:srgbClr val="000000"/>
              </a:buClr>
              <a:buSzPct val="100000"/>
              <a:buFont typeface="Arial" panose="020B0604020202020204" pitchFamily="34" charset="0"/>
              <a:buChar char="•"/>
            </a:pPr>
            <a:endParaRPr lang="en-US" sz="2000" kern="0" dirty="0">
              <a:latin typeface="Georgia"/>
              <a:cs typeface="Arial"/>
            </a:endParaRPr>
          </a:p>
          <a:p>
            <a:pPr marL="114300">
              <a:lnSpc>
                <a:spcPct val="100000"/>
              </a:lnSpc>
              <a:spcBef>
                <a:spcPts val="600"/>
              </a:spcBef>
              <a:spcAft>
                <a:spcPts val="600"/>
              </a:spcAft>
              <a:buClr>
                <a:srgbClr val="000000"/>
              </a:buClr>
              <a:buSzPct val="100000"/>
            </a:pPr>
            <a:endParaRPr lang="en-US" sz="2200" b="1" kern="0" dirty="0">
              <a:cs typeface="Arial"/>
              <a:sym typeface="Arial"/>
            </a:endParaRPr>
          </a:p>
        </p:txBody>
      </p:sp>
      <p:sp>
        <p:nvSpPr>
          <p:cNvPr id="9" name="Text Placeholder 3">
            <a:extLst>
              <a:ext uri="{FF2B5EF4-FFF2-40B4-BE49-F238E27FC236}">
                <a16:creationId xmlns:a16="http://schemas.microsoft.com/office/drawing/2014/main" id="{B1E3850C-C2D4-4595-94D9-85B22C3BD10A}"/>
              </a:ext>
            </a:extLst>
          </p:cNvPr>
          <p:cNvSpPr txBox="1">
            <a:spLocks/>
          </p:cNvSpPr>
          <p:nvPr/>
        </p:nvSpPr>
        <p:spPr>
          <a:xfrm>
            <a:off x="855133" y="1089027"/>
            <a:ext cx="9745134" cy="74360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01235B"/>
                </a:solidFill>
                <a:latin typeface="Georgia" panose="020405020504050203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1235B"/>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algn="ctr">
              <a:lnSpc>
                <a:spcPct val="100000"/>
              </a:lnSpc>
              <a:spcBef>
                <a:spcPts val="600"/>
              </a:spcBef>
              <a:spcAft>
                <a:spcPts val="600"/>
              </a:spcAft>
              <a:buClr>
                <a:srgbClr val="000000"/>
              </a:buClr>
              <a:buSzPct val="100000"/>
            </a:pPr>
            <a:r>
              <a:rPr lang="en-US" sz="2200" b="1" i="1" kern="0" dirty="0">
                <a:cs typeface="Arial"/>
                <a:sym typeface="Arial"/>
              </a:rPr>
              <a:t>Note: See Appendix slides for full details </a:t>
            </a:r>
          </a:p>
        </p:txBody>
      </p:sp>
    </p:spTree>
    <p:extLst>
      <p:ext uri="{BB962C8B-B14F-4D97-AF65-F5344CB8AC3E}">
        <p14:creationId xmlns:p14="http://schemas.microsoft.com/office/powerpoint/2010/main" val="356200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Opportunity 1: Philadelphia Workforce Hub</a:t>
            </a: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graphicFrame>
        <p:nvGraphicFramePr>
          <p:cNvPr id="8" name="Table 7">
            <a:extLst>
              <a:ext uri="{FF2B5EF4-FFF2-40B4-BE49-F238E27FC236}">
                <a16:creationId xmlns:a16="http://schemas.microsoft.com/office/drawing/2014/main" id="{E6701B1A-33E8-4B88-BDBD-73E24AB8D419}"/>
              </a:ext>
            </a:extLst>
          </p:cNvPr>
          <p:cNvGraphicFramePr>
            <a:graphicFrameLocks noGrp="1"/>
          </p:cNvGraphicFramePr>
          <p:nvPr>
            <p:extLst>
              <p:ext uri="{D42A27DB-BD31-4B8C-83A1-F6EECF244321}">
                <p14:modId xmlns:p14="http://schemas.microsoft.com/office/powerpoint/2010/main" val="2040158896"/>
              </p:ext>
            </p:extLst>
          </p:nvPr>
        </p:nvGraphicFramePr>
        <p:xfrm>
          <a:off x="259927" y="1489510"/>
          <a:ext cx="11686540" cy="3404224"/>
        </p:xfrm>
        <a:graphic>
          <a:graphicData uri="http://schemas.openxmlformats.org/drawingml/2006/table">
            <a:tbl>
              <a:tblPr firstRow="1" bandRow="1">
                <a:tableStyleId>{2D5ABB26-0587-4C30-8999-92F81FD0307C}</a:tableStyleId>
              </a:tblPr>
              <a:tblGrid>
                <a:gridCol w="8198859">
                  <a:extLst>
                    <a:ext uri="{9D8B030D-6E8A-4147-A177-3AD203B41FA5}">
                      <a16:colId xmlns:a16="http://schemas.microsoft.com/office/drawing/2014/main" val="20001"/>
                    </a:ext>
                  </a:extLst>
                </a:gridCol>
                <a:gridCol w="3487681">
                  <a:extLst>
                    <a:ext uri="{9D8B030D-6E8A-4147-A177-3AD203B41FA5}">
                      <a16:colId xmlns:a16="http://schemas.microsoft.com/office/drawing/2014/main" val="20002"/>
                    </a:ext>
                  </a:extLst>
                </a:gridCol>
              </a:tblGrid>
              <a:tr h="621577">
                <a:tc>
                  <a:txBody>
                    <a:bodyPr/>
                    <a:lstStyle/>
                    <a:p>
                      <a:r>
                        <a:rPr lang="en-US" sz="1400" b="1" dirty="0"/>
                        <a:t>Current 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400" b="1" dirty="0"/>
                        <a:t>Opportunity for Additional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0"/>
                  </a:ext>
                </a:extLst>
              </a:tr>
              <a:tr h="2782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sng" baseline="0" dirty="0"/>
                        <a:t>Aligned policy/project:</a:t>
                      </a:r>
                      <a:r>
                        <a:rPr lang="en-US" sz="1400" u="none" baseline="0" dirty="0"/>
                        <a:t> N</a:t>
                      </a:r>
                      <a:r>
                        <a:rPr lang="en-US" sz="1400" baseline="0" dirty="0"/>
                        <a:t>ew local hire policy requiring 40% of apprentices on projects come from low-income ZIP codes</a:t>
                      </a:r>
                    </a:p>
                    <a:p>
                      <a:endParaRPr lang="en-US" sz="1400" dirty="0"/>
                    </a:p>
                    <a:p>
                      <a:r>
                        <a:rPr lang="en-US" sz="1400" u="sng" dirty="0"/>
                        <a:t>Major</a:t>
                      </a:r>
                      <a:r>
                        <a:rPr lang="en-US" sz="1400" u="sng" baseline="0" dirty="0"/>
                        <a:t> f</a:t>
                      </a:r>
                      <a:r>
                        <a:rPr lang="en-US" sz="1400" u="sng" dirty="0"/>
                        <a:t>ederal investments</a:t>
                      </a:r>
                      <a:r>
                        <a:rPr lang="en-US" sz="1400" dirty="0"/>
                        <a:t>: $2.9M</a:t>
                      </a:r>
                      <a:r>
                        <a:rPr lang="en-US" sz="1400" baseline="0" dirty="0"/>
                        <a:t> from US DOT in project-based supports, $1.5M Joint Office of Energy &amp; Transportation workforce grant on EV charging to Philadelphia, Commerce Good Jobs Challenge Grants, DOL Building Pathways to Philadelphia Works </a:t>
                      </a:r>
                    </a:p>
                    <a:p>
                      <a:endParaRPr lang="en-US" sz="1400" baseline="0" dirty="0"/>
                    </a:p>
                    <a:p>
                      <a:r>
                        <a:rPr lang="en-US" sz="1400" i="0" u="sng" baseline="0" dirty="0"/>
                        <a:t>Philanthropic investments</a:t>
                      </a:r>
                      <a:r>
                        <a:rPr lang="en-US" sz="1400" baseline="0" dirty="0"/>
                        <a:t>: JPMC (supportive services), William Penn Foundation (capacity)</a:t>
                      </a:r>
                      <a:endParaRPr lang="en-US" sz="1400" dirty="0"/>
                    </a:p>
                    <a:p>
                      <a:endParaRPr lang="en-US" sz="1400" dirty="0"/>
                    </a:p>
                    <a:p>
                      <a:r>
                        <a:rPr lang="en-US" sz="1400" u="sng" baseline="0" dirty="0"/>
                        <a:t>Current investments cover</a:t>
                      </a:r>
                      <a:r>
                        <a:rPr lang="en-US" sz="1400" baseline="0" dirty="0"/>
                        <a:t>: Pre-apprenticeship, apprenticeship, and supportive services</a:t>
                      </a:r>
                    </a:p>
                    <a:p>
                      <a:endParaRPr lang="en-US" sz="1400" baseline="0" dirty="0"/>
                    </a:p>
                    <a:p>
                      <a:r>
                        <a:rPr lang="en-US" sz="1400" u="sng" baseline="0" dirty="0"/>
                        <a:t>Major players:</a:t>
                      </a:r>
                      <a:r>
                        <a:rPr lang="en-US" sz="1400" u="none" baseline="0" dirty="0"/>
                        <a:t> </a:t>
                      </a:r>
                      <a:r>
                        <a:rPr lang="en-US" sz="1400" baseline="0" dirty="0"/>
                        <a:t>City (anchor for hub), Everybody Builds, Philadelphia Works, many small providers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400" dirty="0"/>
                        <a:t>(1) Capacity support for City,</a:t>
                      </a:r>
                      <a:r>
                        <a:rPr lang="en-US" sz="1400" baseline="0" dirty="0"/>
                        <a:t> Everybody Builds, and others to monitor in real-time which pre-apprenticeship programs are helping City meet new local hire policy—and which need to be improved or rethought. </a:t>
                      </a:r>
                    </a:p>
                    <a:p>
                      <a:endParaRPr lang="en-US" sz="1400" baseline="0" dirty="0"/>
                    </a:p>
                    <a:p>
                      <a:r>
                        <a:rPr lang="en-US" sz="1400" baseline="0" dirty="0"/>
                        <a:t>(2) Coordinated plans (if not funding) to address supportive services that are best provided systemically (e.g., child care and license recovery).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8229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8D2-A3AB-45E6-B964-A84DFA000E2E}"/>
              </a:ext>
            </a:extLst>
          </p:cNvPr>
          <p:cNvSpPr>
            <a:spLocks noGrp="1"/>
          </p:cNvSpPr>
          <p:nvPr>
            <p:ph type="ctrTitle"/>
          </p:nvPr>
        </p:nvSpPr>
        <p:spPr>
          <a:xfrm>
            <a:off x="384898" y="407238"/>
            <a:ext cx="11479442" cy="743605"/>
          </a:xfrm>
        </p:spPr>
        <p:txBody>
          <a:bodyPr>
            <a:normAutofit/>
          </a:bodyPr>
          <a:lstStyle/>
          <a:p>
            <a:r>
              <a:rPr lang="en-US" sz="3000" b="1" u="sng" dirty="0"/>
              <a:t>Opportunity 2: Milwaukee Workforce Hub</a:t>
            </a:r>
          </a:p>
        </p:txBody>
      </p:sp>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oter Placeholder 5">
            <a:extLst>
              <a:ext uri="{FF2B5EF4-FFF2-40B4-BE49-F238E27FC236}">
                <a16:creationId xmlns:a16="http://schemas.microsoft.com/office/drawing/2014/main" id="{AA928CD3-9A5D-4969-AEF3-0D703539CAB7}"/>
              </a:ext>
            </a:extLst>
          </p:cNvPr>
          <p:cNvSpPr>
            <a:spLocks noGrp="1"/>
          </p:cNvSpPr>
          <p:nvPr>
            <p:ph type="ftr" sz="quarter" idx="3"/>
          </p:nvPr>
        </p:nvSpPr>
        <p:spPr>
          <a:xfrm>
            <a:off x="1156241" y="6226810"/>
            <a:ext cx="4114800" cy="365125"/>
          </a:xfrm>
        </p:spPr>
        <p:txBody>
          <a:bodyPr/>
          <a:lstStyle/>
          <a:p>
            <a:r>
              <a:rPr lang="en-US" dirty="0"/>
              <a:t>DRAFT // DO NOT CIRCULATE</a:t>
            </a:r>
          </a:p>
        </p:txBody>
      </p:sp>
      <p:graphicFrame>
        <p:nvGraphicFramePr>
          <p:cNvPr id="8" name="Table 7">
            <a:extLst>
              <a:ext uri="{FF2B5EF4-FFF2-40B4-BE49-F238E27FC236}">
                <a16:creationId xmlns:a16="http://schemas.microsoft.com/office/drawing/2014/main" id="{E6701B1A-33E8-4B88-BDBD-73E24AB8D419}"/>
              </a:ext>
            </a:extLst>
          </p:cNvPr>
          <p:cNvGraphicFramePr>
            <a:graphicFrameLocks noGrp="1"/>
          </p:cNvGraphicFramePr>
          <p:nvPr>
            <p:extLst>
              <p:ext uri="{D42A27DB-BD31-4B8C-83A1-F6EECF244321}">
                <p14:modId xmlns:p14="http://schemas.microsoft.com/office/powerpoint/2010/main" val="53314191"/>
              </p:ext>
            </p:extLst>
          </p:nvPr>
        </p:nvGraphicFramePr>
        <p:xfrm>
          <a:off x="244048" y="1456266"/>
          <a:ext cx="11703904" cy="3801533"/>
        </p:xfrm>
        <a:graphic>
          <a:graphicData uri="http://schemas.openxmlformats.org/drawingml/2006/table">
            <a:tbl>
              <a:tblPr firstRow="1" bandRow="1">
                <a:tableStyleId>{2D5ABB26-0587-4C30-8999-92F81FD0307C}</a:tableStyleId>
              </a:tblPr>
              <a:tblGrid>
                <a:gridCol w="8211042">
                  <a:extLst>
                    <a:ext uri="{9D8B030D-6E8A-4147-A177-3AD203B41FA5}">
                      <a16:colId xmlns:a16="http://schemas.microsoft.com/office/drawing/2014/main" val="20001"/>
                    </a:ext>
                  </a:extLst>
                </a:gridCol>
                <a:gridCol w="3492862">
                  <a:extLst>
                    <a:ext uri="{9D8B030D-6E8A-4147-A177-3AD203B41FA5}">
                      <a16:colId xmlns:a16="http://schemas.microsoft.com/office/drawing/2014/main" val="20002"/>
                    </a:ext>
                  </a:extLst>
                </a:gridCol>
              </a:tblGrid>
              <a:tr h="694122">
                <a:tc>
                  <a:txBody>
                    <a:bodyPr/>
                    <a:lstStyle/>
                    <a:p>
                      <a:r>
                        <a:rPr lang="en-US" sz="1400" b="1" dirty="0"/>
                        <a:t>Current State of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r>
                        <a:rPr lang="en-US" sz="1400" b="1" dirty="0"/>
                        <a:t>Opportunity for Additional Collaboration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0"/>
                  </a:ext>
                </a:extLst>
              </a:tr>
              <a:tr h="3107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sng" baseline="0" dirty="0"/>
                        <a:t>Aligned policy/project:</a:t>
                      </a:r>
                      <a:r>
                        <a:rPr lang="en-US" sz="1400" u="none" baseline="0" dirty="0"/>
                        <a:t> New requirements to raise apprenticeship utilization rate from 3% to 10% for all trades on City and sewer district projects</a:t>
                      </a:r>
                      <a:endParaRPr lang="en-US" sz="1400" baseline="0" dirty="0"/>
                    </a:p>
                    <a:p>
                      <a:endParaRPr lang="en-US" sz="1400" dirty="0"/>
                    </a:p>
                    <a:p>
                      <a:r>
                        <a:rPr lang="en-US" sz="1400" u="sng" dirty="0"/>
                        <a:t>Major</a:t>
                      </a:r>
                      <a:r>
                        <a:rPr lang="en-US" sz="1400" u="sng" baseline="0" dirty="0"/>
                        <a:t> f</a:t>
                      </a:r>
                      <a:r>
                        <a:rPr lang="en-US" sz="1400" u="sng" dirty="0"/>
                        <a:t>ederal investments</a:t>
                      </a:r>
                      <a:r>
                        <a:rPr lang="en-US" sz="1400" dirty="0"/>
                        <a:t>: Only formula WIOA funding—makes up most</a:t>
                      </a:r>
                      <a:r>
                        <a:rPr lang="en-US" sz="1400" baseline="0" dirty="0"/>
                        <a:t> of pre-apprenticeship funding</a:t>
                      </a:r>
                    </a:p>
                    <a:p>
                      <a:endParaRPr lang="en-US" sz="1400" baseline="0" dirty="0"/>
                    </a:p>
                    <a:p>
                      <a:r>
                        <a:rPr lang="en-US" sz="1400" u="sng" baseline="0" dirty="0"/>
                        <a:t>Philanthropic investments</a:t>
                      </a:r>
                      <a:r>
                        <a:rPr lang="en-US" sz="1400" baseline="0" dirty="0"/>
                        <a:t>: Ford Foundation and Build US</a:t>
                      </a:r>
                    </a:p>
                    <a:p>
                      <a:endParaRPr lang="en-US" sz="1400" dirty="0"/>
                    </a:p>
                    <a:p>
                      <a:r>
                        <a:rPr lang="en-US" sz="1400" u="sng" baseline="0" dirty="0"/>
                        <a:t>Current investments cover</a:t>
                      </a:r>
                      <a:r>
                        <a:rPr lang="en-US" sz="1400" baseline="0" dirty="0"/>
                        <a:t>: Pre-apprenticeship and some supportive services for pre-apprenticeship</a:t>
                      </a:r>
                    </a:p>
                    <a:p>
                      <a:endParaRPr lang="en-US" sz="1400" baseline="0" dirty="0"/>
                    </a:p>
                    <a:p>
                      <a:r>
                        <a:rPr lang="en-US" sz="1400" u="sng" baseline="0" dirty="0"/>
                        <a:t>Major players:</a:t>
                      </a:r>
                      <a:r>
                        <a:rPr lang="en-US" sz="1400" u="none" baseline="0" dirty="0"/>
                        <a:t> </a:t>
                      </a:r>
                      <a:r>
                        <a:rPr lang="en-US" sz="1400" baseline="0" dirty="0"/>
                        <a:t>City, Milwaukee Metropolitan Sewer District (co-anchors for hub), Wisconsin Regional Training Partnership, Employ Milwaukee</a:t>
                      </a:r>
                      <a:endParaRPr lang="en-US" sz="1400" dirty="0"/>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(1) More support for registered apprentices on top of pre-apprenticeship supports—especially career advising as apprentices must find their own apprenticeships 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WI.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(2) Evaluation/tracking to understand which supportive services are most important for pre-apprenticeship, and increase coverage where necessary.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CCD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9772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Title Slide">
  <a:themeElements>
    <a:clrScheme name="WH Style Guide Colors 1">
      <a:dk1>
        <a:srgbClr val="0A2644"/>
      </a:dk1>
      <a:lt1>
        <a:srgbClr val="D1D3D4"/>
      </a:lt1>
      <a:dk2>
        <a:srgbClr val="333B46"/>
      </a:dk2>
      <a:lt2>
        <a:srgbClr val="BCE3F8"/>
      </a:lt2>
      <a:accent1>
        <a:srgbClr val="33689A"/>
      </a:accent1>
      <a:accent2>
        <a:srgbClr val="56616D"/>
      </a:accent2>
      <a:accent3>
        <a:srgbClr val="032E41"/>
      </a:accent3>
      <a:accent4>
        <a:srgbClr val="A58B5D"/>
      </a:accent4>
      <a:accent5>
        <a:srgbClr val="2D5A4F"/>
      </a:accent5>
      <a:accent6>
        <a:srgbClr val="910A0A"/>
      </a:accent6>
      <a:hlink>
        <a:srgbClr val="0563C1"/>
      </a:hlink>
      <a:folHlink>
        <a:srgbClr val="954F72"/>
      </a:folHlink>
    </a:clrScheme>
    <a:fontScheme name="OSTP Primary">
      <a:majorFont>
        <a:latin typeface="Merriweather"/>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TP PPT Template [Read-Only]" id="{E81AB4CE-C47B-4F8B-AB20-756AF06291FF}" vid="{4A3D58E3-4EE2-4EC0-AA70-7C38AAACD37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50c07f5-19ad-4946-bcbe-ebfa258a0ae0">
      <UserInfo>
        <DisplayName>Whalen, Ryan M. EOP/WHO</DisplayName>
        <AccountId>10772</AccountId>
        <AccountType/>
      </UserInfo>
      <UserInfo>
        <DisplayName>Muse, Whitney Y. EOP/WHO</DisplayName>
        <AccountId>9621</AccountId>
        <AccountType/>
      </UserInfo>
      <UserInfo>
        <DisplayName>McAuliff, John C. EOP/WHO</DisplayName>
        <AccountId>10877</AccountId>
        <AccountType/>
      </UserInfo>
      <UserInfo>
        <DisplayName>john.d.lucey@who.eop.gov</DisplayName>
        <AccountId>12963</AccountId>
        <AccountType/>
      </UserInfo>
      <UserInfo>
        <DisplayName>West, Rachel D. EOP/WHO</DisplayName>
        <AccountId>4152</AccountId>
        <AccountType/>
      </UserInfo>
      <UserInfo>
        <DisplayName>Zevin, Avi B. EOP/WHO</DisplayName>
        <AccountId>12543</AccountId>
        <AccountType/>
      </UserInfo>
      <UserInfo>
        <DisplayName>Hardin, Sally A. EOP/CEQ</DisplayName>
        <AccountId>9094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7F817E5634AA41BC014FA97B7B3A9E" ma:contentTypeVersion="3" ma:contentTypeDescription="Create a new document." ma:contentTypeScope="" ma:versionID="53b7f3e469f4b975e097b8b2e96ab6bb">
  <xsd:schema xmlns:xsd="http://www.w3.org/2001/XMLSchema" xmlns:xs="http://www.w3.org/2001/XMLSchema" xmlns:p="http://schemas.microsoft.com/office/2006/metadata/properties" xmlns:ns2="550c07f5-19ad-4946-bcbe-ebfa258a0ae0" targetNamespace="http://schemas.microsoft.com/office/2006/metadata/properties" ma:root="true" ma:fieldsID="3b0513b88a960aa20a8b291c75651cdb" ns2:_="">
    <xsd:import namespace="550c07f5-19ad-4946-bcbe-ebfa258a0ae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0c07f5-19ad-4946-bcbe-ebfa258a0ae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1F091F-E597-499E-8F15-792EB063F19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50c07f5-19ad-4946-bcbe-ebfa258a0ae0"/>
    <ds:schemaRef ds:uri="http://www.w3.org/XML/1998/namespace"/>
  </ds:schemaRefs>
</ds:datastoreItem>
</file>

<file path=customXml/itemProps2.xml><?xml version="1.0" encoding="utf-8"?>
<ds:datastoreItem xmlns:ds="http://schemas.openxmlformats.org/officeDocument/2006/customXml" ds:itemID="{E0AA2965-DEED-424B-A51F-7E49F4994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0c07f5-19ad-4946-bcbe-ebfa258a0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14E72B-023A-4A6B-9402-4575B6F3C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19091</TotalTime>
  <Words>6176</Words>
  <Application>Microsoft Office PowerPoint</Application>
  <PresentationFormat>Widescreen</PresentationFormat>
  <Paragraphs>629</Paragraphs>
  <Slides>27</Slides>
  <Notes>24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27</vt:i4>
      </vt:variant>
    </vt:vector>
  </HeadingPairs>
  <TitlesOfParts>
    <vt:vector size="42" baseType="lpstr">
      <vt:lpstr>Aptos</vt:lpstr>
      <vt:lpstr>Arial</vt:lpstr>
      <vt:lpstr>Arial,Sans-Serif</vt:lpstr>
      <vt:lpstr>Calibri</vt:lpstr>
      <vt:lpstr>Calibri Light</vt:lpstr>
      <vt:lpstr>Courier New</vt:lpstr>
      <vt:lpstr>Decimal Medium</vt:lpstr>
      <vt:lpstr>Georgia</vt:lpstr>
      <vt:lpstr>Merriweather</vt:lpstr>
      <vt:lpstr>Source Sans Pro</vt:lpstr>
      <vt:lpstr>Symbol</vt:lpstr>
      <vt:lpstr>Office Theme</vt:lpstr>
      <vt:lpstr>Master Title Slide</vt:lpstr>
      <vt:lpstr>2_Office Theme</vt:lpstr>
      <vt:lpstr>1_office theme</vt:lpstr>
      <vt:lpstr> </vt:lpstr>
      <vt:lpstr>Our North Star:</vt:lpstr>
      <vt:lpstr>Workforce Development Priorities</vt:lpstr>
      <vt:lpstr>Example Success: Priority #1 High-Road Training</vt:lpstr>
      <vt:lpstr>Example Success: Priority #2 Supportive Services</vt:lpstr>
      <vt:lpstr>Example Success: Priority #3 Local Capacity</vt:lpstr>
      <vt:lpstr>Priority IIA Areas With Key Gaps and Opportunities</vt:lpstr>
      <vt:lpstr>Opportunity 1: Philadelphia Workforce Hub</vt:lpstr>
      <vt:lpstr>Opportunity 2: Milwaukee Workforce Hub</vt:lpstr>
      <vt:lpstr>Opportunity 3: State of Oregon</vt:lpstr>
      <vt:lpstr>Opportunity 4: Atlanta Good Jobs Alliance</vt:lpstr>
      <vt:lpstr>Opportunity 5: Pittsburgh Workforce Hub</vt:lpstr>
      <vt:lpstr>Opportunity 6: San Antonio, TX</vt:lpstr>
      <vt:lpstr>Key Resources</vt:lpstr>
      <vt:lpstr>Contact Information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EOP/WHO</dc:creator>
  <cp:lastModifiedBy>West, Rachel D. EOP/WHO</cp:lastModifiedBy>
  <cp:revision>275</cp:revision>
  <cp:lastPrinted>2024-05-29T19:55:43Z</cp:lastPrinted>
  <dcterms:created xsi:type="dcterms:W3CDTF">2023-09-10T16:01:47Z</dcterms:created>
  <dcterms:modified xsi:type="dcterms:W3CDTF">2024-12-12T18:39:55Z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0x010100097F817E5634AA41BC014FA97B7B3A9E</vt:lpwstr>
  </property>
</Properties>
</file>