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4" r:id="rId1"/>
  </p:sldMasterIdLst>
  <p:notesMasterIdLst>
    <p:notesMasterId r:id="rId12"/>
  </p:notesMasterIdLst>
  <p:sldIdLst>
    <p:sldId id="301" r:id="rId2"/>
    <p:sldId id="265" r:id="rId3"/>
    <p:sldId id="277" r:id="rId4"/>
    <p:sldId id="295" r:id="rId5"/>
    <p:sldId id="332" r:id="rId6"/>
    <p:sldId id="314" r:id="rId7"/>
    <p:sldId id="302" r:id="rId8"/>
    <p:sldId id="309" r:id="rId9"/>
    <p:sldId id="315" r:id="rId10"/>
    <p:sldId id="331"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521415D9-36F7-43E2-AB2F-B90AF26B5E84}">
      <p14:sectionLst xmlns:p14="http://schemas.microsoft.com/office/powerpoint/2010/main">
        <p14:section name="Default Section" id="{08011DCF-6C57-244C-BF05-4BFBDDEE543B}">
          <p14:sldIdLst>
            <p14:sldId id="301"/>
            <p14:sldId id="265"/>
            <p14:sldId id="277"/>
            <p14:sldId id="295"/>
            <p14:sldId id="332"/>
          </p14:sldIdLst>
        </p14:section>
        <p14:section name="Untitled Section" id="{5AA63383-37B6-D34F-870A-6E582FC5FD48}">
          <p14:sldIdLst>
            <p14:sldId id="314"/>
            <p14:sldId id="302"/>
            <p14:sldId id="309"/>
            <p14:sldId id="315"/>
            <p14:sldId id="33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J DRESSER" initials="LJD" lastIdx="1" clrIdx="0">
    <p:extLst>
      <p:ext uri="{19B8F6BF-5375-455C-9EA6-DF929625EA0E}">
        <p15:presenceInfo xmlns:p15="http://schemas.microsoft.com/office/powerpoint/2012/main" userId="S::ldresser@wisc.edu::55de955b-95ae-4f39-8e3d-3a154411e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a:tcStyle>
        <a:tcBdr/>
        <a:fill>
          <a:solidFill>
            <a:srgbClr val="E8EAF1"/>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a:tcStyle>
        <a:tcBdr/>
        <a:fill>
          <a:solidFill>
            <a:srgbClr val="E7ECF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50"/>
    <p:restoredTop sz="96229"/>
  </p:normalViewPr>
  <p:slideViewPr>
    <p:cSldViewPr snapToGrid="0" snapToObjects="1">
      <p:cViewPr varScale="1">
        <p:scale>
          <a:sx n="114" d="100"/>
          <a:sy n="114" d="100"/>
        </p:scale>
        <p:origin x="752" y="60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 we begin today’s webinar, we do want to let you know that this presentation is being recorded and will be made available to Workforce Matters members through the video library accessible on our website</a:t>
            </a:r>
          </a:p>
          <a:p>
            <a:r>
              <a:rPr lang="en-US" dirty="0"/>
              <a:t>Please remember to silence your phones when you’re not speaking so that we can minimize background noise.</a:t>
            </a:r>
          </a:p>
          <a:p>
            <a:endParaRPr lang="en-US" dirty="0"/>
          </a:p>
          <a:p>
            <a:r>
              <a:rPr lang="en-US" dirty="0"/>
              <a:t>You are welcome to ask questions throughout the call, either by using the chat feature or by raising your hand and unmuting your line to ask your question live when we get to the Q&amp;A section of the call. </a:t>
            </a:r>
          </a:p>
          <a:p>
            <a:endParaRPr lang="en-US" dirty="0"/>
          </a:p>
          <a:p>
            <a:r>
              <a:rPr lang="en-US" dirty="0"/>
              <a:t>Participants are welcome to enable Zoom’s live transcription feature to access captions of this webinar by clicking the CC icon to show captions. An illustration of how to do this is on your screen.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encourage each of you to give our speakers an idea of who’s on the line today by introducing yourselves in the chat window.</a:t>
            </a:r>
          </a:p>
          <a:p>
            <a:br>
              <a:rPr lang="en-US" dirty="0">
                <a:solidFill>
                  <a:schemeClr val="bg1"/>
                </a:solidFill>
              </a:rPr>
            </a:br>
            <a:r>
              <a:rPr lang="en-US" dirty="0">
                <a:solidFill>
                  <a:schemeClr val="bg1"/>
                </a:solidFill>
              </a:rPr>
              <a:t>Name</a:t>
            </a:r>
          </a:p>
          <a:p>
            <a:r>
              <a:rPr lang="en-US" dirty="0">
                <a:solidFill>
                  <a:schemeClr val="bg1"/>
                </a:solidFill>
              </a:rPr>
              <a:t>Organization</a:t>
            </a:r>
            <a:br>
              <a:rPr lang="en-US" dirty="0">
                <a:solidFill>
                  <a:schemeClr val="bg1"/>
                </a:solidFill>
              </a:rPr>
            </a:br>
            <a:r>
              <a:rPr lang="en-US" dirty="0">
                <a:solidFill>
                  <a:schemeClr val="bg1"/>
                </a:solidFill>
              </a:rPr>
              <a:t>What prompted you to join today’s call?</a:t>
            </a:r>
            <a:endParaRPr lang="en-US" dirty="0"/>
          </a:p>
          <a:p>
            <a:endParaRPr lang="en-US" dirty="0"/>
          </a:p>
          <a:p>
            <a:r>
              <a:rPr lang="en-US" dirty="0"/>
              <a:t>We’ll start the recording now and go ahead and get started.</a:t>
            </a:r>
          </a:p>
          <a:p>
            <a:endParaRPr lang="en-US" dirty="0"/>
          </a:p>
          <a:p>
            <a:r>
              <a:rPr lang="en-US" sz="2800" b="1" dirty="0">
                <a:solidFill>
                  <a:srgbClr val="C00000"/>
                </a:solidFill>
              </a:rPr>
              <a:t>***HIT RECORD***</a:t>
            </a:r>
          </a:p>
          <a:p>
            <a:endParaRPr lang="en-US" dirty="0"/>
          </a:p>
          <a:p>
            <a:endParaRPr lang="en-US" dirty="0"/>
          </a:p>
        </p:txBody>
      </p:sp>
    </p:spTree>
    <p:extLst>
      <p:ext uri="{BB962C8B-B14F-4D97-AF65-F5344CB8AC3E}">
        <p14:creationId xmlns:p14="http://schemas.microsoft.com/office/powerpoint/2010/main" val="202749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17" name="Shape 217"/>
          <p:cNvSpPr>
            <a:spLocks noGrp="1"/>
          </p:cNvSpPr>
          <p:nvPr>
            <p:ph type="body" sz="quarter" idx="1"/>
          </p:nvPr>
        </p:nvSpPr>
        <p:spPr>
          <a:prstGeom prst="rect">
            <a:avLst/>
          </a:prstGeom>
        </p:spPr>
        <p:txBody>
          <a:bodyPr/>
          <a:lstStyle/>
          <a:p>
            <a:r>
              <a:rPr lang="en-US" dirty="0"/>
              <a:t>Good afternoon, and welcome to today’s webinar -- Apprenticeship: What Funders Need to Know Right Now. My name is Loh-Sze Leung, and I am one of the co-directors of Workforce Matters.</a:t>
            </a:r>
          </a:p>
          <a:p>
            <a:endParaRPr lang="en-US" dirty="0"/>
          </a:p>
          <a:p>
            <a:r>
              <a:rPr lang="en-US" dirty="0"/>
              <a:t>Workforce Matters is pleased to be able to offer quarter webinars to our members and field partners on timely topics in the workforce field. In our last member survey, we heard loud and clear that folks wanted to learn more about current opportunities in apprenticeship, so we thought we would make that the first webinar of the year! </a:t>
            </a:r>
          </a:p>
          <a:p>
            <a:endParaRPr lang="en-US" dirty="0"/>
          </a:p>
          <a:p>
            <a:r>
              <a:rPr lang="en-US" dirty="0"/>
              <a:t>Before we get too much further, a little background on Workforce Matters and our speakers </a:t>
            </a:r>
            <a:endParaRPr dirty="0"/>
          </a:p>
        </p:txBody>
      </p:sp>
    </p:spTree>
    <p:extLst>
      <p:ext uri="{BB962C8B-B14F-4D97-AF65-F5344CB8AC3E}">
        <p14:creationId xmlns:p14="http://schemas.microsoft.com/office/powerpoint/2010/main" val="232935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begin, some quick background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Workforce Matters is a peer network of funders that draws on expert and practitioner knowledge to strengthen workforce development philanthropy and advance equitable access to quality education and employment for young people and adults.</a:t>
            </a:r>
          </a:p>
          <a:p>
            <a:endParaRPr lang="en-US" dirty="0"/>
          </a:p>
          <a:p>
            <a:r>
              <a:rPr lang="en-US" dirty="0"/>
              <a:t>Membership in Workforce Matters is free and available to any workforce development </a:t>
            </a:r>
            <a:r>
              <a:rPr lang="en-US" dirty="0" err="1"/>
              <a:t>grantmaker</a:t>
            </a:r>
            <a:r>
              <a:rPr lang="en-US" dirty="0"/>
              <a:t> based at a foundation or other philanthropy. I know we are welcoming a number of field partners on the call today as well. Thank you for joining us. Just a quick note that Workforce Matters maintains a non-solicitation policy for all of our events and webinars in order to provide a distraction-free environment for members and guest attendees.</a:t>
            </a:r>
          </a:p>
          <a:p>
            <a:endParaRPr lang="en-US" dirty="0"/>
          </a:p>
        </p:txBody>
      </p:sp>
    </p:spTree>
    <p:extLst>
      <p:ext uri="{BB962C8B-B14F-4D97-AF65-F5344CB8AC3E}">
        <p14:creationId xmlns:p14="http://schemas.microsoft.com/office/powerpoint/2010/main" val="356018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dirty="0"/>
              <a:t>With that, let’s kick off our conversation. We are fortunate to be joined by …..</a:t>
            </a:r>
          </a:p>
          <a:p>
            <a:pPr marL="0" marR="0" lvl="0" indent="0" defTabSz="457200" eaLnBrk="1" fontAlgn="auto" latinLnBrk="0" hangingPunct="1">
              <a:lnSpc>
                <a:spcPct val="100000"/>
              </a:lnSpc>
              <a:spcBef>
                <a:spcPts val="0"/>
              </a:spcBef>
              <a:spcAft>
                <a:spcPts val="0"/>
              </a:spcAft>
              <a:buClrTx/>
              <a:buSzTx/>
              <a:buFontTx/>
              <a:buNone/>
              <a:tabLst/>
              <a:defRPr/>
            </a:pPr>
            <a:endParaRPr lang="en-US" dirty="0"/>
          </a:p>
          <a:p>
            <a:pPr marL="0" marR="0" algn="l">
              <a:spcBef>
                <a:spcPts val="0"/>
              </a:spcBef>
              <a:spcAft>
                <a:spcPts val="0"/>
              </a:spcAft>
              <a:buFont typeface="Arial" panose="020B0604020202020204" pitchFamily="34" charset="0"/>
              <a:buChar char="•"/>
            </a:pPr>
            <a:r>
              <a:rPr lang="en-US" sz="1800" b="1" i="0" dirty="0">
                <a:solidFill>
                  <a:srgbClr val="222222"/>
                </a:solidFill>
                <a:effectLst/>
                <a:latin typeface="Calibri" panose="020F0502020204030204" pitchFamily="34" charset="0"/>
              </a:rPr>
              <a:t>John Colborn</a:t>
            </a:r>
            <a:r>
              <a:rPr lang="en-US" sz="1800" b="0" i="0" dirty="0">
                <a:solidFill>
                  <a:srgbClr val="222222"/>
                </a:solidFill>
                <a:effectLst/>
                <a:latin typeface="Calibri" panose="020F0502020204030204" pitchFamily="34" charset="0"/>
              </a:rPr>
              <a:t>, Executive Director of Apprenticeships for America (AFA) - a national intermediary focused on apprenticeship and three of Workforce Matters’ Steering Committee Members</a:t>
            </a:r>
          </a:p>
          <a:p>
            <a:pPr marL="0" marR="0" algn="l">
              <a:spcBef>
                <a:spcPts val="0"/>
              </a:spcBef>
              <a:spcAft>
                <a:spcPts val="0"/>
              </a:spcAft>
              <a:buFont typeface="Arial" panose="020B0604020202020204" pitchFamily="34" charset="0"/>
              <a:buChar char="•"/>
            </a:pPr>
            <a:r>
              <a:rPr lang="en-US" sz="1800" b="0" i="0" dirty="0">
                <a:solidFill>
                  <a:srgbClr val="222222"/>
                </a:solidFill>
                <a:effectLst/>
                <a:latin typeface="Calibri" panose="020F0502020204030204" pitchFamily="34" charset="0"/>
              </a:rPr>
              <a:t>Laura Love, Sr. VP of Work-Based Learning at Strada Education Foundation</a:t>
            </a:r>
          </a:p>
          <a:p>
            <a:pPr marL="0" marR="0" lvl="0" indent="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222222"/>
                </a:solidFill>
                <a:effectLst/>
                <a:latin typeface="Calibri" panose="020F0502020204030204" pitchFamily="34" charset="0"/>
              </a:rPr>
              <a:t>Laura Mutis, Vice President, Jobs &amp; Skills, Global Philanthropy, JPMorgan Chase</a:t>
            </a:r>
          </a:p>
          <a:p>
            <a:pPr marL="0" marR="0" algn="l">
              <a:spcBef>
                <a:spcPts val="0"/>
              </a:spcBef>
              <a:spcAft>
                <a:spcPts val="0"/>
              </a:spcAft>
              <a:buFont typeface="Arial" panose="020B0604020202020204" pitchFamily="34" charset="0"/>
              <a:buChar char="•"/>
            </a:pPr>
            <a:r>
              <a:rPr lang="en-US" sz="1800" b="0" i="0" dirty="0">
                <a:solidFill>
                  <a:srgbClr val="222222"/>
                </a:solidFill>
                <a:effectLst/>
                <a:latin typeface="Calibri" panose="020F0502020204030204" pitchFamily="34" charset="0"/>
              </a:rPr>
              <a:t>Brittany Corde, Senior Program Officer, </a:t>
            </a:r>
            <a:r>
              <a:rPr lang="en-US" sz="1800" b="0" i="0" dirty="0" err="1">
                <a:solidFill>
                  <a:srgbClr val="222222"/>
                </a:solidFill>
                <a:effectLst/>
                <a:latin typeface="Calibri" panose="020F0502020204030204" pitchFamily="34" charset="0"/>
              </a:rPr>
              <a:t>Ascendium</a:t>
            </a:r>
            <a:r>
              <a:rPr lang="en-US" sz="1800" b="0" i="0" dirty="0">
                <a:solidFill>
                  <a:srgbClr val="222222"/>
                </a:solidFill>
                <a:effectLst/>
                <a:latin typeface="Calibri" panose="020F0502020204030204" pitchFamily="34" charset="0"/>
              </a:rPr>
              <a:t> Education Group</a:t>
            </a:r>
          </a:p>
          <a:p>
            <a:pPr marL="0" marR="0" algn="l">
              <a:spcBef>
                <a:spcPts val="0"/>
              </a:spcBef>
              <a:spcAft>
                <a:spcPts val="0"/>
              </a:spcAft>
              <a:buFont typeface="Arial" panose="020B0604020202020204" pitchFamily="34" charset="0"/>
              <a:buChar char="•"/>
            </a:pPr>
            <a:endParaRPr lang="en-US" sz="1800" b="0" i="0" dirty="0">
              <a:solidFill>
                <a:srgbClr val="222222"/>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296647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3209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0452F-9027-6112-5076-E2E0D9885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9B3A2-0CB2-171A-511A-FDCDA3E7DF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A58AFFB-9730-097C-22EA-953E0C9AA9A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773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Update as necessary</a:t>
            </a:r>
          </a:p>
        </p:txBody>
      </p:sp>
    </p:spTree>
    <p:extLst>
      <p:ext uri="{BB962C8B-B14F-4D97-AF65-F5344CB8AC3E}">
        <p14:creationId xmlns:p14="http://schemas.microsoft.com/office/powerpoint/2010/main" val="85283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C5D22-9899-FD43-500B-5CBCDAC32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1F53D-17E1-433D-6912-20AC7ED953D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4FD8648-66A4-F3BA-80A4-5F0A95E50B0E}"/>
              </a:ext>
            </a:extLst>
          </p:cNvPr>
          <p:cNvSpPr>
            <a:spLocks noGrp="1"/>
          </p:cNvSpPr>
          <p:nvPr>
            <p:ph type="body" idx="1"/>
          </p:nvPr>
        </p:nvSpPr>
        <p:spPr/>
        <p:txBody>
          <a:bodyPr/>
          <a:lstStyle/>
          <a:p>
            <a:r>
              <a:rPr lang="en-US" dirty="0"/>
              <a:t>Update as necessary</a:t>
            </a:r>
          </a:p>
        </p:txBody>
      </p:sp>
    </p:spTree>
    <p:extLst>
      <p:ext uri="{BB962C8B-B14F-4D97-AF65-F5344CB8AC3E}">
        <p14:creationId xmlns:p14="http://schemas.microsoft.com/office/powerpoint/2010/main" val="267812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EE0E5-410A-64E5-F7D9-00FE7506D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4C265-9DB0-510F-E9ED-2926F593EA3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D175944-EC09-F55D-CDC8-DD9CD80A6EBC}"/>
              </a:ext>
            </a:extLst>
          </p:cNvPr>
          <p:cNvSpPr>
            <a:spLocks noGrp="1"/>
          </p:cNvSpPr>
          <p:nvPr>
            <p:ph type="body" idx="1"/>
          </p:nvPr>
        </p:nvSpPr>
        <p:spPr/>
        <p:txBody>
          <a:bodyPr/>
          <a:lstStyle/>
          <a:p>
            <a:r>
              <a:rPr lang="en-US" dirty="0"/>
              <a:t>Update as necessary</a:t>
            </a:r>
          </a:p>
        </p:txBody>
      </p:sp>
    </p:spTree>
    <p:extLst>
      <p:ext uri="{BB962C8B-B14F-4D97-AF65-F5344CB8AC3E}">
        <p14:creationId xmlns:p14="http://schemas.microsoft.com/office/powerpoint/2010/main" val="3855853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212573" y="1298448"/>
            <a:ext cx="7971183" cy="2657326"/>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242740" y="4055165"/>
            <a:ext cx="7971183" cy="1311965"/>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317665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8C6A0A-7010-9F4D-95B4-B4C2D70C7D07}" type="slidenum">
              <a:rPr lang="en-US" smtClean="0"/>
              <a:t>‹#›</a:t>
            </a:fld>
            <a:endParaRPr lang="en-US" dirty="0"/>
          </a:p>
        </p:txBody>
      </p:sp>
    </p:spTree>
    <p:extLst>
      <p:ext uri="{BB962C8B-B14F-4D97-AF65-F5344CB8AC3E}">
        <p14:creationId xmlns:p14="http://schemas.microsoft.com/office/powerpoint/2010/main" val="19521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8C6A0A-7010-9F4D-95B4-B4C2D70C7D07}" type="slidenum">
              <a:rPr lang="en-US" smtClean="0"/>
              <a:t>‹#›</a:t>
            </a:fld>
            <a:endParaRPr lang="en-US" dirty="0"/>
          </a:p>
        </p:txBody>
      </p:sp>
    </p:spTree>
    <p:extLst>
      <p:ext uri="{BB962C8B-B14F-4D97-AF65-F5344CB8AC3E}">
        <p14:creationId xmlns:p14="http://schemas.microsoft.com/office/powerpoint/2010/main" val="172319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87" name="Body Level One…"/>
          <p:cNvSpPr txBox="1">
            <a:spLocks noGrp="1"/>
          </p:cNvSpPr>
          <p:nvPr>
            <p:ph type="body" idx="1"/>
          </p:nvPr>
        </p:nvSpPr>
        <p:spPr>
          <a:xfrm>
            <a:off x="3867911" y="868680"/>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quarter" idx="13"/>
          </p:nvPr>
        </p:nvSpPr>
        <p:spPr>
          <a:xfrm>
            <a:off x="256032" y="3494175"/>
            <a:ext cx="2834640" cy="2321991"/>
          </a:xfrm>
          <a:prstGeom prst="rect">
            <a:avLst/>
          </a:prstGeom>
        </p:spPr>
        <p:txBody>
          <a:bodyPr anchor="t"/>
          <a:lstStyle/>
          <a:p>
            <a:pPr marL="0" indent="0">
              <a:lnSpc>
                <a:spcPct val="100000"/>
              </a:lnSpc>
              <a:buClrTx/>
              <a:buSzTx/>
              <a:buNone/>
              <a:defRPr sz="1400">
                <a:solidFill>
                  <a:srgbClr val="FFFFFF"/>
                </a:solidFill>
              </a:defRPr>
            </a:pPr>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2113838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3608439" y="1632155"/>
            <a:ext cx="7718321" cy="4444179"/>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C6A0A-7010-9F4D-95B4-B4C2D70C7D07}" type="slidenum">
              <a:rPr lang="en-US" smtClean="0"/>
              <a:t>‹#›</a:t>
            </a:fld>
            <a:endParaRPr lang="en-US" dirty="0"/>
          </a:p>
        </p:txBody>
      </p:sp>
    </p:spTree>
    <p:extLst>
      <p:ext uri="{BB962C8B-B14F-4D97-AF65-F5344CB8AC3E}">
        <p14:creationId xmlns:p14="http://schemas.microsoft.com/office/powerpoint/2010/main" val="183494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C6A0A-7010-9F4D-95B4-B4C2D70C7D07}" type="slidenum">
              <a:rPr lang="en-US" smtClean="0"/>
              <a:t>‹#›</a:t>
            </a:fld>
            <a:endParaRPr lang="en-US" dirty="0"/>
          </a:p>
        </p:txBody>
      </p:sp>
    </p:spTree>
    <p:extLst>
      <p:ext uri="{BB962C8B-B14F-4D97-AF65-F5344CB8AC3E}">
        <p14:creationId xmlns:p14="http://schemas.microsoft.com/office/powerpoint/2010/main" val="302453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68C6A0A-7010-9F4D-95B4-B4C2D70C7D07}" type="slidenum">
              <a:rPr lang="en-US" smtClean="0"/>
              <a:t>‹#›</a:t>
            </a:fld>
            <a:endParaRPr lang="en-US" dirty="0"/>
          </a:p>
        </p:txBody>
      </p:sp>
    </p:spTree>
    <p:extLst>
      <p:ext uri="{BB962C8B-B14F-4D97-AF65-F5344CB8AC3E}">
        <p14:creationId xmlns:p14="http://schemas.microsoft.com/office/powerpoint/2010/main" val="268399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B68C6A0A-7010-9F4D-95B4-B4C2D70C7D07}" type="slidenum">
              <a:rPr lang="en-US" smtClean="0"/>
              <a:t>‹#›</a:t>
            </a:fld>
            <a:endParaRPr lang="en-US" dirty="0"/>
          </a:p>
        </p:txBody>
      </p:sp>
    </p:spTree>
    <p:extLst>
      <p:ext uri="{BB962C8B-B14F-4D97-AF65-F5344CB8AC3E}">
        <p14:creationId xmlns:p14="http://schemas.microsoft.com/office/powerpoint/2010/main" val="13771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B68C6A0A-7010-9F4D-95B4-B4C2D70C7D07}" type="slidenum">
              <a:rPr lang="en-US" smtClean="0"/>
              <a:t>‹#›</a:t>
            </a:fld>
            <a:endParaRPr lang="en-US" dirty="0"/>
          </a:p>
        </p:txBody>
      </p:sp>
    </p:spTree>
    <p:extLst>
      <p:ext uri="{BB962C8B-B14F-4D97-AF65-F5344CB8AC3E}">
        <p14:creationId xmlns:p14="http://schemas.microsoft.com/office/powerpoint/2010/main" val="228715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8C6A0A-7010-9F4D-95B4-B4C2D70C7D07}" type="slidenum">
              <a:rPr lang="en-US" smtClean="0"/>
              <a:t>‹#›</a:t>
            </a:fld>
            <a:endParaRPr lang="en-US" dirty="0"/>
          </a:p>
        </p:txBody>
      </p:sp>
    </p:spTree>
    <p:extLst>
      <p:ext uri="{BB962C8B-B14F-4D97-AF65-F5344CB8AC3E}">
        <p14:creationId xmlns:p14="http://schemas.microsoft.com/office/powerpoint/2010/main" val="212955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68C6A0A-7010-9F4D-95B4-B4C2D70C7D07}" type="slidenum">
              <a:rPr lang="en-US" smtClean="0"/>
              <a:t>‹#›</a:t>
            </a:fld>
            <a:endParaRPr lang="en-US" dirty="0"/>
          </a:p>
        </p:txBody>
      </p:sp>
    </p:spTree>
    <p:extLst>
      <p:ext uri="{BB962C8B-B14F-4D97-AF65-F5344CB8AC3E}">
        <p14:creationId xmlns:p14="http://schemas.microsoft.com/office/powerpoint/2010/main" val="140584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B68C6A0A-7010-9F4D-95B4-B4C2D70C7D07}" type="slidenum">
              <a:rPr lang="en-US" smtClean="0"/>
              <a:t>‹#›</a:t>
            </a:fld>
            <a:endParaRPr lang="en-US" dirty="0"/>
          </a:p>
        </p:txBody>
      </p:sp>
    </p:spTree>
    <p:extLst>
      <p:ext uri="{BB962C8B-B14F-4D97-AF65-F5344CB8AC3E}">
        <p14:creationId xmlns:p14="http://schemas.microsoft.com/office/powerpoint/2010/main" val="49230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598606" y="1612490"/>
            <a:ext cx="7585862" cy="448351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68C6A0A-7010-9F4D-95B4-B4C2D70C7D07}" type="slidenum">
              <a:rPr lang="en-US" smtClean="0"/>
              <a:t>‹#›</a:t>
            </a:fld>
            <a:endParaRPr lang="en-US" dirty="0"/>
          </a:p>
        </p:txBody>
      </p:sp>
    </p:spTree>
    <p:extLst>
      <p:ext uri="{BB962C8B-B14F-4D97-AF65-F5344CB8AC3E}">
        <p14:creationId xmlns:p14="http://schemas.microsoft.com/office/powerpoint/2010/main" val="9844570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icleiusa.org/about/team/" TargetMode="External"/><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E4E43A-1BAB-DCFA-638B-F1AB5AE29A7C}"/>
              </a:ext>
            </a:extLst>
          </p:cNvPr>
          <p:cNvSpPr>
            <a:spLocks noGrp="1"/>
          </p:cNvSpPr>
          <p:nvPr>
            <p:ph type="title"/>
          </p:nvPr>
        </p:nvSpPr>
        <p:spPr/>
        <p:txBody>
          <a:bodyPr>
            <a:noAutofit/>
          </a:bodyPr>
          <a:lstStyle/>
          <a:p>
            <a:r>
              <a:rPr lang="en-US" sz="2400" dirty="0"/>
              <a:t>Welcome to today’s webinar! We’ll get started in just a few minutes.</a:t>
            </a:r>
            <a:br>
              <a:rPr lang="en-US" sz="2400" dirty="0"/>
            </a:br>
            <a:br>
              <a:rPr lang="en-US" sz="2400" dirty="0"/>
            </a:br>
            <a:r>
              <a:rPr lang="en-US" sz="2400" dirty="0"/>
              <a:t>You can participate in the audio portion of this webinar by dialing in via phone or by using your computer’s built-in speakers and microphone.</a:t>
            </a:r>
          </a:p>
        </p:txBody>
      </p:sp>
      <p:sp>
        <p:nvSpPr>
          <p:cNvPr id="10" name="Content Placeholder 9">
            <a:extLst>
              <a:ext uri="{FF2B5EF4-FFF2-40B4-BE49-F238E27FC236}">
                <a16:creationId xmlns:a16="http://schemas.microsoft.com/office/drawing/2014/main" id="{8B2F3D11-6268-BD88-C171-E6D9D1FED81C}"/>
              </a:ext>
            </a:extLst>
          </p:cNvPr>
          <p:cNvSpPr>
            <a:spLocks noGrp="1"/>
          </p:cNvSpPr>
          <p:nvPr>
            <p:ph sz="half" idx="2"/>
          </p:nvPr>
        </p:nvSpPr>
        <p:spPr>
          <a:xfrm>
            <a:off x="3552315" y="760269"/>
            <a:ext cx="2627428" cy="5328317"/>
          </a:xfrm>
          <a:solidFill>
            <a:schemeClr val="accent1"/>
          </a:solidFill>
        </p:spPr>
        <p:txBody>
          <a:bodyPr>
            <a:normAutofit/>
          </a:bodyPr>
          <a:lstStyle/>
          <a:p>
            <a:pPr marL="407988" indent="-341313">
              <a:buClr>
                <a:schemeClr val="bg1"/>
              </a:buClr>
              <a:buFont typeface="Wingdings" charset="2"/>
              <a:buChar char="q"/>
            </a:pPr>
            <a:r>
              <a:rPr lang="en-US" sz="1600" dirty="0">
                <a:solidFill>
                  <a:schemeClr val="bg1"/>
                </a:solidFill>
              </a:rPr>
              <a:t>Note: This webinar is being recorded.</a:t>
            </a:r>
          </a:p>
          <a:p>
            <a:pPr marL="407988" indent="-341313">
              <a:buClr>
                <a:schemeClr val="bg1"/>
              </a:buClr>
              <a:buFont typeface="Wingdings" charset="2"/>
              <a:buChar char="q"/>
            </a:pPr>
            <a:r>
              <a:rPr lang="en-US" sz="1600" dirty="0">
                <a:solidFill>
                  <a:schemeClr val="bg1"/>
                </a:solidFill>
              </a:rPr>
              <a:t>Please silence your phones when you’re not speaking or asking a question.</a:t>
            </a:r>
          </a:p>
          <a:p>
            <a:pPr marL="407988" indent="-341313">
              <a:buClr>
                <a:schemeClr val="bg1"/>
              </a:buClr>
              <a:buFont typeface="Wingdings" charset="2"/>
              <a:buChar char="q"/>
            </a:pPr>
            <a:r>
              <a:rPr lang="en-US" sz="1600" dirty="0">
                <a:solidFill>
                  <a:schemeClr val="bg1"/>
                </a:solidFill>
              </a:rPr>
              <a:t>Unless otherwise noted, we will distribute any recordings and materials after the call</a:t>
            </a:r>
          </a:p>
          <a:p>
            <a:pPr marL="407988" indent="-341313">
              <a:buClr>
                <a:schemeClr val="bg1"/>
              </a:buClr>
              <a:buFont typeface="Wingdings" charset="2"/>
              <a:buChar char="q"/>
            </a:pPr>
            <a:r>
              <a:rPr lang="en-US" sz="1600" dirty="0">
                <a:solidFill>
                  <a:schemeClr val="bg1"/>
                </a:solidFill>
              </a:rPr>
              <a:t>The views and opinions expressed on this webinar are those of the presenters and do not necessarily reflect those of Workforce Matters or our members.</a:t>
            </a:r>
          </a:p>
        </p:txBody>
      </p:sp>
      <p:sp>
        <p:nvSpPr>
          <p:cNvPr id="4" name="Slide Number Placeholder 3">
            <a:extLst>
              <a:ext uri="{FF2B5EF4-FFF2-40B4-BE49-F238E27FC236}">
                <a16:creationId xmlns:a16="http://schemas.microsoft.com/office/drawing/2014/main" id="{FEFDA5C2-3CBD-F490-8F2A-F9ACD9A874CE}"/>
              </a:ext>
            </a:extLst>
          </p:cNvPr>
          <p:cNvSpPr>
            <a:spLocks noGrp="1"/>
          </p:cNvSpPr>
          <p:nvPr>
            <p:ph type="sldNum" sz="quarter" idx="12"/>
          </p:nvPr>
        </p:nvSpPr>
        <p:spPr/>
        <p:txBody>
          <a:bodyPr/>
          <a:lstStyle/>
          <a:p>
            <a:fld id="{B68C6A0A-7010-9F4D-95B4-B4C2D70C7D07}" type="slidenum">
              <a:rPr lang="en-US" smtClean="0"/>
              <a:t>1</a:t>
            </a:fld>
            <a:endParaRPr lang="en-US" dirty="0"/>
          </a:p>
        </p:txBody>
      </p:sp>
      <p:pic>
        <p:nvPicPr>
          <p:cNvPr id="5" name="Picture 4">
            <a:extLst>
              <a:ext uri="{FF2B5EF4-FFF2-40B4-BE49-F238E27FC236}">
                <a16:creationId xmlns:a16="http://schemas.microsoft.com/office/drawing/2014/main" id="{563D811E-B2AC-2F05-79DE-6BAC26B7801C}"/>
              </a:ext>
            </a:extLst>
          </p:cNvPr>
          <p:cNvPicPr>
            <a:picLocks noChangeAspect="1"/>
          </p:cNvPicPr>
          <p:nvPr/>
        </p:nvPicPr>
        <p:blipFill rotWithShape="1">
          <a:blip r:embed="rId3">
            <a:extLst>
              <a:ext uri="{28A0092B-C50C-407E-A947-70E740481C1C}">
                <a14:useLocalDpi xmlns:a14="http://schemas.microsoft.com/office/drawing/2010/main" val="0"/>
              </a:ext>
            </a:extLst>
          </a:blip>
          <a:srcRect l="5198" t="3405" r="24214" b="10989"/>
          <a:stretch/>
        </p:blipFill>
        <p:spPr>
          <a:xfrm>
            <a:off x="6179743" y="1384910"/>
            <a:ext cx="5979492" cy="4079033"/>
          </a:xfrm>
          <a:prstGeom prst="rect">
            <a:avLst/>
          </a:prstGeom>
        </p:spPr>
      </p:pic>
    </p:spTree>
    <p:extLst>
      <p:ext uri="{BB962C8B-B14F-4D97-AF65-F5344CB8AC3E}">
        <p14:creationId xmlns:p14="http://schemas.microsoft.com/office/powerpoint/2010/main" val="1486164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E5A7-6C3E-4D62-9BF7-3359A6DB4497}"/>
              </a:ext>
            </a:extLst>
          </p:cNvPr>
          <p:cNvSpPr>
            <a:spLocks noGrp="1"/>
          </p:cNvSpPr>
          <p:nvPr>
            <p:ph type="title"/>
          </p:nvPr>
        </p:nvSpPr>
        <p:spPr/>
        <p:txBody>
          <a:bodyPr/>
          <a:lstStyle/>
          <a:p>
            <a:r>
              <a:rPr lang="en-US" dirty="0"/>
              <a:t>Stay Connected</a:t>
            </a:r>
          </a:p>
        </p:txBody>
      </p:sp>
      <p:sp>
        <p:nvSpPr>
          <p:cNvPr id="4" name="Slide Number Placeholder 3">
            <a:extLst>
              <a:ext uri="{FF2B5EF4-FFF2-40B4-BE49-F238E27FC236}">
                <a16:creationId xmlns:a16="http://schemas.microsoft.com/office/drawing/2014/main" id="{ADC54264-15B6-4828-9531-5785B33B72CD}"/>
              </a:ext>
            </a:extLst>
          </p:cNvPr>
          <p:cNvSpPr>
            <a:spLocks noGrp="1"/>
          </p:cNvSpPr>
          <p:nvPr>
            <p:ph type="sldNum" sz="quarter" idx="12"/>
          </p:nvPr>
        </p:nvSpPr>
        <p:spPr/>
        <p:txBody>
          <a:bodyPr/>
          <a:lstStyle/>
          <a:p>
            <a:fld id="{B68C6A0A-7010-9F4D-95B4-B4C2D70C7D07}" type="slidenum">
              <a:rPr lang="en-US" smtClean="0"/>
              <a:t>10</a:t>
            </a:fld>
            <a:endParaRPr lang="en-US" dirty="0"/>
          </a:p>
        </p:txBody>
      </p:sp>
      <p:pic>
        <p:nvPicPr>
          <p:cNvPr id="8" name="Picture 7">
            <a:extLst>
              <a:ext uri="{FF2B5EF4-FFF2-40B4-BE49-F238E27FC236}">
                <a16:creationId xmlns:a16="http://schemas.microsoft.com/office/drawing/2014/main" id="{4EDDC8BE-C0E6-45B3-B005-66A07DBEE7A6}"/>
              </a:ext>
            </a:extLst>
          </p:cNvPr>
          <p:cNvPicPr>
            <a:picLocks noChangeAspect="1"/>
          </p:cNvPicPr>
          <p:nvPr/>
        </p:nvPicPr>
        <p:blipFill>
          <a:blip r:embed="rId2"/>
          <a:stretch>
            <a:fillRect/>
          </a:stretch>
        </p:blipFill>
        <p:spPr>
          <a:xfrm>
            <a:off x="3793436" y="2345681"/>
            <a:ext cx="699051" cy="699051"/>
          </a:xfrm>
          <a:prstGeom prst="rect">
            <a:avLst/>
          </a:prstGeom>
        </p:spPr>
      </p:pic>
      <p:sp>
        <p:nvSpPr>
          <p:cNvPr id="9" name="TextBox 8">
            <a:extLst>
              <a:ext uri="{FF2B5EF4-FFF2-40B4-BE49-F238E27FC236}">
                <a16:creationId xmlns:a16="http://schemas.microsoft.com/office/drawing/2014/main" id="{0037B912-3C10-40C1-8AF9-31662CB22471}"/>
              </a:ext>
            </a:extLst>
          </p:cNvPr>
          <p:cNvSpPr txBox="1"/>
          <p:nvPr/>
        </p:nvSpPr>
        <p:spPr>
          <a:xfrm>
            <a:off x="4601817" y="2464373"/>
            <a:ext cx="6032318" cy="461665"/>
          </a:xfrm>
          <a:prstGeom prst="rect">
            <a:avLst/>
          </a:prstGeom>
          <a:noFill/>
        </p:spPr>
        <p:txBody>
          <a:bodyPr wrap="square" rtlCol="0">
            <a:spAutoFit/>
          </a:bodyPr>
          <a:lstStyle/>
          <a:p>
            <a:r>
              <a:rPr lang="en-US" sz="2400" dirty="0">
                <a:latin typeface="+mj-lt"/>
              </a:rPr>
              <a:t>/workforce-matters-funders-network</a:t>
            </a:r>
          </a:p>
        </p:txBody>
      </p:sp>
      <p:pic>
        <p:nvPicPr>
          <p:cNvPr id="1026" name="Picture 2" descr="Website Logo PNG, Web Site Logos Free Download - Free Transparent PNG Logos">
            <a:extLst>
              <a:ext uri="{FF2B5EF4-FFF2-40B4-BE49-F238E27FC236}">
                <a16:creationId xmlns:a16="http://schemas.microsoft.com/office/drawing/2014/main" id="{CDCAC840-765A-45F8-8924-4CE0DE670233}"/>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0061" y="3402311"/>
            <a:ext cx="699050" cy="6990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08AF853-233C-4058-B123-133BED0BE19B}"/>
              </a:ext>
            </a:extLst>
          </p:cNvPr>
          <p:cNvSpPr txBox="1"/>
          <p:nvPr/>
        </p:nvSpPr>
        <p:spPr>
          <a:xfrm>
            <a:off x="4601817" y="3521003"/>
            <a:ext cx="5327374" cy="461665"/>
          </a:xfrm>
          <a:prstGeom prst="rect">
            <a:avLst/>
          </a:prstGeom>
          <a:noFill/>
        </p:spPr>
        <p:txBody>
          <a:bodyPr wrap="square" rtlCol="0">
            <a:spAutoFit/>
          </a:bodyPr>
          <a:lstStyle/>
          <a:p>
            <a:r>
              <a:rPr lang="en-US" sz="2400" dirty="0">
                <a:latin typeface="+mn-lt"/>
              </a:rPr>
              <a:t>www.workforce-matters.org</a:t>
            </a:r>
          </a:p>
        </p:txBody>
      </p:sp>
      <p:pic>
        <p:nvPicPr>
          <p:cNvPr id="10" name="Picture 9">
            <a:extLst>
              <a:ext uri="{FF2B5EF4-FFF2-40B4-BE49-F238E27FC236}">
                <a16:creationId xmlns:a16="http://schemas.microsoft.com/office/drawing/2014/main" id="{1A553896-A4E0-4D55-8B0B-8809DB1F9CE3}"/>
              </a:ext>
            </a:extLst>
          </p:cNvPr>
          <p:cNvPicPr>
            <a:picLocks noChangeAspect="1"/>
          </p:cNvPicPr>
          <p:nvPr/>
        </p:nvPicPr>
        <p:blipFill>
          <a:blip r:embed="rId4">
            <a:duotone>
              <a:prstClr val="black"/>
              <a:schemeClr val="accent2">
                <a:tint val="45000"/>
                <a:satMod val="400000"/>
              </a:schemeClr>
            </a:duotone>
          </a:blip>
          <a:stretch>
            <a:fillRect/>
          </a:stretch>
        </p:blipFill>
        <p:spPr>
          <a:xfrm>
            <a:off x="3800060" y="4497439"/>
            <a:ext cx="699051" cy="699051"/>
          </a:xfrm>
          <a:prstGeom prst="rect">
            <a:avLst/>
          </a:prstGeom>
        </p:spPr>
      </p:pic>
      <p:sp>
        <p:nvSpPr>
          <p:cNvPr id="13" name="TextBox 12">
            <a:extLst>
              <a:ext uri="{FF2B5EF4-FFF2-40B4-BE49-F238E27FC236}">
                <a16:creationId xmlns:a16="http://schemas.microsoft.com/office/drawing/2014/main" id="{45BEB91E-C62E-4955-9083-C475B4D9C7F9}"/>
              </a:ext>
            </a:extLst>
          </p:cNvPr>
          <p:cNvSpPr txBox="1"/>
          <p:nvPr/>
        </p:nvSpPr>
        <p:spPr>
          <a:xfrm>
            <a:off x="4601817" y="4616131"/>
            <a:ext cx="5327374" cy="461665"/>
          </a:xfrm>
          <a:prstGeom prst="rect">
            <a:avLst/>
          </a:prstGeom>
          <a:noFill/>
        </p:spPr>
        <p:txBody>
          <a:bodyPr wrap="square" rtlCol="0">
            <a:spAutoFit/>
          </a:bodyPr>
          <a:lstStyle/>
          <a:p>
            <a:r>
              <a:rPr lang="en-US" sz="2400" dirty="0">
                <a:latin typeface="+mn-lt"/>
              </a:rPr>
              <a:t>info@workforce-matters.org</a:t>
            </a:r>
          </a:p>
        </p:txBody>
      </p:sp>
    </p:spTree>
    <p:extLst>
      <p:ext uri="{BB962C8B-B14F-4D97-AF65-F5344CB8AC3E}">
        <p14:creationId xmlns:p14="http://schemas.microsoft.com/office/powerpoint/2010/main" val="322777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itle 9"/>
          <p:cNvSpPr txBox="1">
            <a:spLocks noGrp="1"/>
          </p:cNvSpPr>
          <p:nvPr>
            <p:ph type="ctrTitle"/>
          </p:nvPr>
        </p:nvSpPr>
        <p:spPr>
          <a:xfrm>
            <a:off x="1212573" y="1298448"/>
            <a:ext cx="8348870" cy="2657326"/>
          </a:xfrm>
          <a:prstGeom prst="rect">
            <a:avLst/>
          </a:prstGeom>
        </p:spPr>
        <p:txBody>
          <a:bodyPr>
            <a:noAutofit/>
          </a:bodyPr>
          <a:lstStyle/>
          <a:p>
            <a:pPr>
              <a:defRPr spc="-100">
                <a:solidFill>
                  <a:srgbClr val="FFC000"/>
                </a:solidFill>
              </a:defRPr>
            </a:pPr>
            <a:r>
              <a:rPr lang="en-US" sz="4800" dirty="0"/>
              <a:t>Apprenticeship: </a:t>
            </a:r>
            <a:br>
              <a:rPr lang="en-US" sz="4800" dirty="0"/>
            </a:br>
            <a:r>
              <a:rPr lang="en-US" sz="4800" dirty="0"/>
              <a:t>What Funders Need to Know Right Now</a:t>
            </a:r>
            <a:endParaRPr sz="4800" dirty="0"/>
          </a:p>
        </p:txBody>
      </p:sp>
      <p:sp>
        <p:nvSpPr>
          <p:cNvPr id="2" name="Slide Number Placeholder 1">
            <a:extLst>
              <a:ext uri="{FF2B5EF4-FFF2-40B4-BE49-F238E27FC236}">
                <a16:creationId xmlns:a16="http://schemas.microsoft.com/office/drawing/2014/main" id="{D39D5928-9D5A-9249-B24A-FF31C45B432B}"/>
              </a:ext>
            </a:extLst>
          </p:cNvPr>
          <p:cNvSpPr>
            <a:spLocks noGrp="1"/>
          </p:cNvSpPr>
          <p:nvPr>
            <p:ph type="sldNum" sz="quarter" idx="4294967295"/>
          </p:nvPr>
        </p:nvSpPr>
        <p:spPr>
          <a:xfrm>
            <a:off x="10661650" y="6356350"/>
            <a:ext cx="1530350" cy="365125"/>
          </a:xfrm>
        </p:spPr>
        <p:txBody>
          <a:bodyPr/>
          <a:lstStyle/>
          <a:p>
            <a:fld id="{86CB4B4D-7CA3-9044-876B-883B54F8677D}" type="slidenum">
              <a:rPr lang="en-US" smtClean="0"/>
              <a:t>2</a:t>
            </a:fld>
            <a:endParaRPr lang="en-US" dirty="0"/>
          </a:p>
        </p:txBody>
      </p:sp>
      <p:sp>
        <p:nvSpPr>
          <p:cNvPr id="3" name="TextBox 2">
            <a:extLst>
              <a:ext uri="{FF2B5EF4-FFF2-40B4-BE49-F238E27FC236}">
                <a16:creationId xmlns:a16="http://schemas.microsoft.com/office/drawing/2014/main" id="{3D39BB49-4C25-B449-4650-ACF4DB4231B6}"/>
              </a:ext>
            </a:extLst>
          </p:cNvPr>
          <p:cNvSpPr txBox="1"/>
          <p:nvPr/>
        </p:nvSpPr>
        <p:spPr>
          <a:xfrm flipH="1">
            <a:off x="8652933" y="6129868"/>
            <a:ext cx="2590800"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March 5, 2026</a:t>
            </a:r>
          </a:p>
        </p:txBody>
      </p:sp>
    </p:spTree>
    <p:extLst>
      <p:ext uri="{BB962C8B-B14F-4D97-AF65-F5344CB8AC3E}">
        <p14:creationId xmlns:p14="http://schemas.microsoft.com/office/powerpoint/2010/main" val="193851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37C2BD-5F10-0C4D-9831-312DC0DC2558}"/>
              </a:ext>
            </a:extLst>
          </p:cNvPr>
          <p:cNvSpPr>
            <a:spLocks noGrp="1"/>
          </p:cNvSpPr>
          <p:nvPr>
            <p:ph type="title"/>
          </p:nvPr>
        </p:nvSpPr>
        <p:spPr>
          <a:xfrm>
            <a:off x="252919" y="1123837"/>
            <a:ext cx="2947482" cy="4601183"/>
          </a:xfrm>
        </p:spPr>
        <p:txBody>
          <a:bodyPr>
            <a:noAutofit/>
          </a:bodyPr>
          <a:lstStyle/>
          <a:p>
            <a:r>
              <a:rPr lang="en-US" dirty="0"/>
              <a:t>About Us</a:t>
            </a:r>
          </a:p>
        </p:txBody>
      </p:sp>
      <p:sp>
        <p:nvSpPr>
          <p:cNvPr id="2" name="Slide Number Placeholder 1">
            <a:extLst>
              <a:ext uri="{FF2B5EF4-FFF2-40B4-BE49-F238E27FC236}">
                <a16:creationId xmlns:a16="http://schemas.microsoft.com/office/drawing/2014/main" id="{AC3E98E8-3277-CE4D-8D37-4A8354DA32DD}"/>
              </a:ext>
            </a:extLst>
          </p:cNvPr>
          <p:cNvSpPr>
            <a:spLocks noGrp="1"/>
          </p:cNvSpPr>
          <p:nvPr>
            <p:ph type="sldNum" sz="quarter" idx="12"/>
          </p:nvPr>
        </p:nvSpPr>
        <p:spPr>
          <a:xfrm>
            <a:off x="10634135" y="6356350"/>
            <a:ext cx="1530927" cy="365125"/>
          </a:xfrm>
        </p:spPr>
        <p:txBody>
          <a:bodyPr/>
          <a:lstStyle/>
          <a:p>
            <a:fld id="{B68C6A0A-7010-9F4D-95B4-B4C2D70C7D07}" type="slidenum">
              <a:rPr lang="en-US" smtClean="0"/>
              <a:pPr/>
              <a:t>3</a:t>
            </a:fld>
            <a:endParaRPr lang="en-US" dirty="0"/>
          </a:p>
        </p:txBody>
      </p:sp>
      <p:sp>
        <p:nvSpPr>
          <p:cNvPr id="5" name="Content Placeholder 13">
            <a:extLst>
              <a:ext uri="{FF2B5EF4-FFF2-40B4-BE49-F238E27FC236}">
                <a16:creationId xmlns:a16="http://schemas.microsoft.com/office/drawing/2014/main" id="{9C9D69AA-D698-95A9-94EC-C9E9988034FB}"/>
              </a:ext>
            </a:extLst>
          </p:cNvPr>
          <p:cNvSpPr>
            <a:spLocks noGrp="1"/>
          </p:cNvSpPr>
          <p:nvPr>
            <p:ph idx="1"/>
          </p:nvPr>
        </p:nvSpPr>
        <p:spPr>
          <a:xfrm>
            <a:off x="3702870" y="1899145"/>
            <a:ext cx="7257229" cy="4079875"/>
          </a:xfrm>
        </p:spPr>
        <p:txBody>
          <a:bodyPr>
            <a:normAutofit/>
          </a:bodyPr>
          <a:lstStyle/>
          <a:p>
            <a:pPr marL="0" indent="0" algn="just">
              <a:lnSpc>
                <a:spcPct val="150000"/>
              </a:lnSpc>
              <a:buNone/>
            </a:pPr>
            <a:r>
              <a:rPr lang="en-US" sz="1900" dirty="0"/>
              <a:t>Workforce Matters is a </a:t>
            </a:r>
            <a:r>
              <a:rPr lang="en-US" sz="1900" b="1" dirty="0"/>
              <a:t>national network </a:t>
            </a:r>
            <a:r>
              <a:rPr lang="en-US" sz="1900" dirty="0"/>
              <a:t>of grantmakers that draws on expert and practitioner knowledge and works together to </a:t>
            </a:r>
            <a:r>
              <a:rPr lang="en-US" sz="1900" b="1" dirty="0"/>
              <a:t>strengthen workforce development philanthropy </a:t>
            </a:r>
            <a:r>
              <a:rPr lang="en-US" sz="1900" dirty="0"/>
              <a:t>such that it empowers workers, learners, and job seekers to realize their full potential; dismantles inequities based on race, gender, ability, and other individual characteristics; and </a:t>
            </a:r>
            <a:r>
              <a:rPr lang="en-US" sz="1900" b="1" dirty="0"/>
              <a:t>advances equitable education and employment </a:t>
            </a:r>
            <a:r>
              <a:rPr lang="en-US" sz="1900" dirty="0"/>
              <a:t>outcomes for youth and adults.</a:t>
            </a:r>
          </a:p>
        </p:txBody>
      </p:sp>
    </p:spTree>
    <p:extLst>
      <p:ext uri="{BB962C8B-B14F-4D97-AF65-F5344CB8AC3E}">
        <p14:creationId xmlns:p14="http://schemas.microsoft.com/office/powerpoint/2010/main" val="270452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6154-C281-8440-A799-0D47CCE5202C}"/>
              </a:ext>
            </a:extLst>
          </p:cNvPr>
          <p:cNvSpPr>
            <a:spLocks noGrp="1"/>
          </p:cNvSpPr>
          <p:nvPr>
            <p:ph type="title"/>
          </p:nvPr>
        </p:nvSpPr>
        <p:spPr>
          <a:xfrm>
            <a:off x="252919" y="1123837"/>
            <a:ext cx="2947482" cy="4601183"/>
          </a:xfrm>
        </p:spPr>
        <p:txBody>
          <a:bodyPr>
            <a:normAutofit/>
          </a:bodyPr>
          <a:lstStyle/>
          <a:p>
            <a:r>
              <a:rPr lang="en-US" sz="3200" dirty="0"/>
              <a:t>Introductions</a:t>
            </a:r>
          </a:p>
        </p:txBody>
      </p:sp>
      <p:sp>
        <p:nvSpPr>
          <p:cNvPr id="5" name="Slide Number Placeholder 4">
            <a:extLst>
              <a:ext uri="{FF2B5EF4-FFF2-40B4-BE49-F238E27FC236}">
                <a16:creationId xmlns:a16="http://schemas.microsoft.com/office/drawing/2014/main" id="{BD831489-055A-7F4F-8395-CE52D09B2CA7}"/>
              </a:ext>
            </a:extLst>
          </p:cNvPr>
          <p:cNvSpPr>
            <a:spLocks noGrp="1"/>
          </p:cNvSpPr>
          <p:nvPr>
            <p:ph type="sldNum" sz="quarter" idx="12"/>
          </p:nvPr>
        </p:nvSpPr>
        <p:spPr>
          <a:xfrm>
            <a:off x="10634135" y="6356350"/>
            <a:ext cx="1530927" cy="365125"/>
          </a:xfrm>
        </p:spPr>
        <p:txBody>
          <a:bodyPr/>
          <a:lstStyle/>
          <a:p>
            <a:fld id="{B68C6A0A-7010-9F4D-95B4-B4C2D70C7D07}" type="slidenum">
              <a:rPr lang="en-US" smtClean="0"/>
              <a:pPr/>
              <a:t>4</a:t>
            </a:fld>
            <a:endParaRPr lang="en-US" dirty="0"/>
          </a:p>
        </p:txBody>
      </p:sp>
      <p:sp>
        <p:nvSpPr>
          <p:cNvPr id="11" name="TextBox 10">
            <a:extLst>
              <a:ext uri="{FF2B5EF4-FFF2-40B4-BE49-F238E27FC236}">
                <a16:creationId xmlns:a16="http://schemas.microsoft.com/office/drawing/2014/main" id="{3390C760-4914-7111-A0EF-56F712481B19}"/>
              </a:ext>
            </a:extLst>
          </p:cNvPr>
          <p:cNvSpPr txBox="1"/>
          <p:nvPr/>
        </p:nvSpPr>
        <p:spPr>
          <a:xfrm>
            <a:off x="5408739" y="2279267"/>
            <a:ext cx="1670857" cy="978729"/>
          </a:xfrm>
          <a:prstGeom prst="rect">
            <a:avLst/>
          </a:prstGeom>
          <a:noFill/>
        </p:spPr>
        <p:txBody>
          <a:bodyPr wrap="square" rtlCol="0">
            <a:spAutoFit/>
          </a:bodyPr>
          <a:lstStyle/>
          <a:p>
            <a:pPr defTabSz="914400" hangingPunct="1">
              <a:lnSpc>
                <a:spcPct val="90000"/>
              </a:lnSpc>
              <a:spcBef>
                <a:spcPts val="1200"/>
              </a:spcBef>
              <a:buClr>
                <a:schemeClr val="accent1"/>
              </a:buClr>
            </a:pPr>
            <a:r>
              <a:rPr lang="en-US" sz="1600" b="1" kern="1200" dirty="0">
                <a:solidFill>
                  <a:schemeClr val="tx1">
                    <a:lumMod val="65000"/>
                    <a:lumOff val="35000"/>
                  </a:schemeClr>
                </a:solidFill>
                <a:latin typeface="+mn-lt"/>
                <a:ea typeface="+mn-ea"/>
                <a:cs typeface="+mn-cs"/>
              </a:rPr>
              <a:t>John Colborn</a:t>
            </a:r>
            <a:br>
              <a:rPr lang="en-US" sz="1600" kern="1200" dirty="0">
                <a:solidFill>
                  <a:schemeClr val="tx1">
                    <a:lumMod val="65000"/>
                    <a:lumOff val="35000"/>
                  </a:schemeClr>
                </a:solidFill>
                <a:latin typeface="+mn-lt"/>
                <a:ea typeface="+mn-ea"/>
                <a:cs typeface="+mn-cs"/>
              </a:rPr>
            </a:br>
            <a:r>
              <a:rPr lang="en-US" sz="1600" kern="1200" dirty="0">
                <a:solidFill>
                  <a:schemeClr val="tx1">
                    <a:lumMod val="65000"/>
                    <a:lumOff val="35000"/>
                  </a:schemeClr>
                </a:solidFill>
                <a:latin typeface="+mn-lt"/>
                <a:ea typeface="+mn-ea"/>
                <a:cs typeface="+mn-cs"/>
              </a:rPr>
              <a:t>Apprentice-ships for America</a:t>
            </a:r>
          </a:p>
        </p:txBody>
      </p:sp>
      <p:sp>
        <p:nvSpPr>
          <p:cNvPr id="7" name="TextBox 6">
            <a:extLst>
              <a:ext uri="{FF2B5EF4-FFF2-40B4-BE49-F238E27FC236}">
                <a16:creationId xmlns:a16="http://schemas.microsoft.com/office/drawing/2014/main" id="{45047BA0-3C7C-10B8-9789-4D9C3599ABA6}"/>
              </a:ext>
            </a:extLst>
          </p:cNvPr>
          <p:cNvSpPr txBox="1"/>
          <p:nvPr/>
        </p:nvSpPr>
        <p:spPr>
          <a:xfrm>
            <a:off x="5408739" y="4578733"/>
            <a:ext cx="1826286" cy="978729"/>
          </a:xfrm>
          <a:prstGeom prst="rect">
            <a:avLst/>
          </a:prstGeom>
          <a:noFill/>
        </p:spPr>
        <p:txBody>
          <a:bodyPr wrap="square" rtlCol="0">
            <a:spAutoFit/>
          </a:bodyPr>
          <a:lstStyle/>
          <a:p>
            <a:pPr defTabSz="914400" hangingPunct="1">
              <a:lnSpc>
                <a:spcPct val="90000"/>
              </a:lnSpc>
              <a:spcBef>
                <a:spcPts val="1200"/>
              </a:spcBef>
              <a:buClr>
                <a:schemeClr val="accent1"/>
              </a:buClr>
            </a:pPr>
            <a:r>
              <a:rPr lang="en-US" sz="1600" b="1" kern="1200" dirty="0">
                <a:solidFill>
                  <a:schemeClr val="tx1">
                    <a:lumMod val="65000"/>
                    <a:lumOff val="35000"/>
                  </a:schemeClr>
                </a:solidFill>
                <a:latin typeface="+mn-lt"/>
                <a:ea typeface="+mn-ea"/>
                <a:cs typeface="+mn-cs"/>
              </a:rPr>
              <a:t>Laura Love</a:t>
            </a:r>
            <a:br>
              <a:rPr lang="en-US" sz="1600" kern="1200" dirty="0">
                <a:solidFill>
                  <a:schemeClr val="tx1">
                    <a:lumMod val="65000"/>
                    <a:lumOff val="35000"/>
                  </a:schemeClr>
                </a:solidFill>
                <a:latin typeface="+mn-lt"/>
                <a:ea typeface="+mn-ea"/>
                <a:cs typeface="+mn-cs"/>
              </a:rPr>
            </a:br>
            <a:r>
              <a:rPr lang="en-US" sz="1600" kern="1200" dirty="0">
                <a:solidFill>
                  <a:schemeClr val="tx1">
                    <a:lumMod val="65000"/>
                    <a:lumOff val="35000"/>
                  </a:schemeClr>
                </a:solidFill>
                <a:latin typeface="+mn-lt"/>
                <a:ea typeface="+mn-ea"/>
                <a:cs typeface="+mn-cs"/>
              </a:rPr>
              <a:t>Strada Education Foundation</a:t>
            </a:r>
          </a:p>
        </p:txBody>
      </p:sp>
      <p:sp>
        <p:nvSpPr>
          <p:cNvPr id="14" name="TextBox 13">
            <a:extLst>
              <a:ext uri="{FF2B5EF4-FFF2-40B4-BE49-F238E27FC236}">
                <a16:creationId xmlns:a16="http://schemas.microsoft.com/office/drawing/2014/main" id="{BC972D89-993A-6CE6-6C67-E7D4BAB9A84D}"/>
              </a:ext>
            </a:extLst>
          </p:cNvPr>
          <p:cNvSpPr txBox="1"/>
          <p:nvPr/>
        </p:nvSpPr>
        <p:spPr>
          <a:xfrm>
            <a:off x="9084256" y="2331608"/>
            <a:ext cx="2029964" cy="757130"/>
          </a:xfrm>
          <a:prstGeom prst="rect">
            <a:avLst/>
          </a:prstGeom>
          <a:noFill/>
        </p:spPr>
        <p:txBody>
          <a:bodyPr wrap="square" rtlCol="0">
            <a:spAutoFit/>
          </a:bodyPr>
          <a:lstStyle/>
          <a:p>
            <a:pPr defTabSz="914400" hangingPunct="1">
              <a:lnSpc>
                <a:spcPct val="90000"/>
              </a:lnSpc>
              <a:spcBef>
                <a:spcPts val="1200"/>
              </a:spcBef>
              <a:buClr>
                <a:schemeClr val="accent1"/>
              </a:buClr>
            </a:pPr>
            <a:r>
              <a:rPr lang="en-US" sz="1600" b="1" kern="1200" dirty="0">
                <a:solidFill>
                  <a:schemeClr val="tx1">
                    <a:lumMod val="65000"/>
                    <a:lumOff val="35000"/>
                  </a:schemeClr>
                </a:solidFill>
                <a:latin typeface="+mn-lt"/>
                <a:ea typeface="+mn-ea"/>
                <a:cs typeface="+mn-cs"/>
              </a:rPr>
              <a:t>Brittany Corde</a:t>
            </a:r>
            <a:br>
              <a:rPr lang="en-US" sz="1600" kern="1200" dirty="0">
                <a:solidFill>
                  <a:schemeClr val="tx1">
                    <a:lumMod val="65000"/>
                    <a:lumOff val="35000"/>
                  </a:schemeClr>
                </a:solidFill>
                <a:latin typeface="+mn-lt"/>
                <a:ea typeface="+mn-ea"/>
                <a:cs typeface="+mn-cs"/>
              </a:rPr>
            </a:br>
            <a:r>
              <a:rPr lang="en-US" sz="1600" kern="1200" dirty="0" err="1">
                <a:solidFill>
                  <a:schemeClr val="tx1">
                    <a:lumMod val="65000"/>
                    <a:lumOff val="35000"/>
                  </a:schemeClr>
                </a:solidFill>
                <a:latin typeface="+mn-lt"/>
                <a:ea typeface="+mn-ea"/>
                <a:cs typeface="+mn-cs"/>
              </a:rPr>
              <a:t>Ascendium</a:t>
            </a:r>
            <a:r>
              <a:rPr lang="en-US" sz="1600" kern="1200" dirty="0">
                <a:solidFill>
                  <a:schemeClr val="tx1">
                    <a:lumMod val="65000"/>
                    <a:lumOff val="35000"/>
                  </a:schemeClr>
                </a:solidFill>
                <a:latin typeface="+mn-lt"/>
                <a:ea typeface="+mn-ea"/>
                <a:cs typeface="+mn-cs"/>
              </a:rPr>
              <a:t> Education Group</a:t>
            </a:r>
          </a:p>
        </p:txBody>
      </p:sp>
      <p:sp>
        <p:nvSpPr>
          <p:cNvPr id="15" name="TextBox 14">
            <a:extLst>
              <a:ext uri="{FF2B5EF4-FFF2-40B4-BE49-F238E27FC236}">
                <a16:creationId xmlns:a16="http://schemas.microsoft.com/office/drawing/2014/main" id="{EB82237B-D082-9F1D-BE19-43C51721224B}"/>
              </a:ext>
            </a:extLst>
          </p:cNvPr>
          <p:cNvSpPr txBox="1"/>
          <p:nvPr/>
        </p:nvSpPr>
        <p:spPr>
          <a:xfrm>
            <a:off x="9084256" y="4846906"/>
            <a:ext cx="2029964" cy="535531"/>
          </a:xfrm>
          <a:prstGeom prst="rect">
            <a:avLst/>
          </a:prstGeom>
          <a:noFill/>
        </p:spPr>
        <p:txBody>
          <a:bodyPr wrap="square" rtlCol="0">
            <a:spAutoFit/>
          </a:bodyPr>
          <a:lstStyle/>
          <a:p>
            <a:pPr defTabSz="914400" hangingPunct="1">
              <a:lnSpc>
                <a:spcPct val="90000"/>
              </a:lnSpc>
              <a:spcBef>
                <a:spcPts val="1200"/>
              </a:spcBef>
              <a:buClr>
                <a:schemeClr val="accent1"/>
              </a:buClr>
            </a:pPr>
            <a:r>
              <a:rPr lang="en-US" sz="1600" b="1" kern="1200" dirty="0">
                <a:solidFill>
                  <a:schemeClr val="tx1">
                    <a:lumMod val="65000"/>
                    <a:lumOff val="35000"/>
                  </a:schemeClr>
                </a:solidFill>
                <a:latin typeface="+mn-lt"/>
                <a:ea typeface="+mn-ea"/>
                <a:cs typeface="+mn-cs"/>
              </a:rPr>
              <a:t>Laura Mutis</a:t>
            </a:r>
            <a:br>
              <a:rPr lang="en-US" sz="1600" kern="1200" dirty="0">
                <a:solidFill>
                  <a:schemeClr val="tx1">
                    <a:lumMod val="65000"/>
                    <a:lumOff val="35000"/>
                  </a:schemeClr>
                </a:solidFill>
                <a:latin typeface="+mn-lt"/>
                <a:ea typeface="+mn-ea"/>
                <a:cs typeface="+mn-cs"/>
              </a:rPr>
            </a:br>
            <a:r>
              <a:rPr lang="en-US" sz="1600" kern="1200" dirty="0">
                <a:solidFill>
                  <a:schemeClr val="tx1">
                    <a:lumMod val="65000"/>
                    <a:lumOff val="35000"/>
                  </a:schemeClr>
                </a:solidFill>
                <a:latin typeface="+mn-lt"/>
                <a:ea typeface="+mn-ea"/>
                <a:cs typeface="+mn-cs"/>
              </a:rPr>
              <a:t>JPMorgan Chase</a:t>
            </a:r>
          </a:p>
        </p:txBody>
      </p:sp>
      <p:pic>
        <p:nvPicPr>
          <p:cNvPr id="24" name="Picture 23" descr="Laura Thompson Love">
            <a:extLst>
              <a:ext uri="{FF2B5EF4-FFF2-40B4-BE49-F238E27FC236}">
                <a16:creationId xmlns:a16="http://schemas.microsoft.com/office/drawing/2014/main" id="{44266251-A6C1-7CD4-4D6B-91E72B7B45EC}"/>
              </a:ext>
            </a:extLst>
          </p:cNvPr>
          <p:cNvPicPr>
            <a:picLocks noChangeAspect="1"/>
          </p:cNvPicPr>
          <p:nvPr/>
        </p:nvPicPr>
        <p:blipFill>
          <a:blip r:embed="rId3"/>
          <a:stretch>
            <a:fillRect/>
          </a:stretch>
        </p:blipFill>
        <p:spPr>
          <a:xfrm>
            <a:off x="3618062" y="4294831"/>
            <a:ext cx="1669877" cy="1669877"/>
          </a:xfrm>
          <a:prstGeom prst="ellipse">
            <a:avLst/>
          </a:prstGeom>
        </p:spPr>
      </p:pic>
      <p:pic>
        <p:nvPicPr>
          <p:cNvPr id="25" name="Picture 24">
            <a:extLst>
              <a:ext uri="{FF2B5EF4-FFF2-40B4-BE49-F238E27FC236}">
                <a16:creationId xmlns:a16="http://schemas.microsoft.com/office/drawing/2014/main" id="{3606CA67-BDB1-1EB9-D8E0-F600E3F7AEE4}"/>
              </a:ext>
            </a:extLst>
          </p:cNvPr>
          <p:cNvPicPr>
            <a:picLocks noChangeAspect="1"/>
          </p:cNvPicPr>
          <p:nvPr/>
        </p:nvPicPr>
        <p:blipFill>
          <a:blip r:embed="rId4"/>
          <a:stretch>
            <a:fillRect/>
          </a:stretch>
        </p:blipFill>
        <p:spPr>
          <a:xfrm>
            <a:off x="7321724" y="4294831"/>
            <a:ext cx="1669877" cy="1669877"/>
          </a:xfrm>
          <a:prstGeom prst="ellipse">
            <a:avLst/>
          </a:prstGeom>
        </p:spPr>
      </p:pic>
      <p:pic>
        <p:nvPicPr>
          <p:cNvPr id="28" name="Picture 27">
            <a:extLst>
              <a:ext uri="{FF2B5EF4-FFF2-40B4-BE49-F238E27FC236}">
                <a16:creationId xmlns:a16="http://schemas.microsoft.com/office/drawing/2014/main" id="{2601E548-4B5E-8CA5-C6CE-C369C3F1ACA5}"/>
              </a:ext>
            </a:extLst>
          </p:cNvPr>
          <p:cNvPicPr>
            <a:picLocks noChangeAspect="1"/>
          </p:cNvPicPr>
          <p:nvPr/>
        </p:nvPicPr>
        <p:blipFill>
          <a:blip r:embed="rId5"/>
          <a:stretch>
            <a:fillRect/>
          </a:stretch>
        </p:blipFill>
        <p:spPr>
          <a:xfrm>
            <a:off x="7265283" y="1905548"/>
            <a:ext cx="1726318" cy="1726165"/>
          </a:xfrm>
          <a:prstGeom prst="ellipse">
            <a:avLst/>
          </a:prstGeom>
        </p:spPr>
      </p:pic>
      <p:pic>
        <p:nvPicPr>
          <p:cNvPr id="31" name="Picture 30" descr="Profile image">
            <a:extLst>
              <a:ext uri="{FF2B5EF4-FFF2-40B4-BE49-F238E27FC236}">
                <a16:creationId xmlns:a16="http://schemas.microsoft.com/office/drawing/2014/main" id="{A4D58EDD-BDC8-5EBF-7B28-5D2F967513AC}"/>
              </a:ext>
            </a:extLst>
          </p:cNvPr>
          <p:cNvPicPr>
            <a:picLocks noChangeAspect="1"/>
          </p:cNvPicPr>
          <p:nvPr/>
        </p:nvPicPr>
        <p:blipFill>
          <a:blip r:embed="rId6"/>
          <a:stretch>
            <a:fillRect/>
          </a:stretch>
        </p:blipFill>
        <p:spPr>
          <a:xfrm>
            <a:off x="3618061" y="1933692"/>
            <a:ext cx="1669878" cy="1669878"/>
          </a:xfrm>
          <a:prstGeom prst="ellipse">
            <a:avLst/>
          </a:prstGeom>
        </p:spPr>
      </p:pic>
    </p:spTree>
    <p:extLst>
      <p:ext uri="{BB962C8B-B14F-4D97-AF65-F5344CB8AC3E}">
        <p14:creationId xmlns:p14="http://schemas.microsoft.com/office/powerpoint/2010/main" val="348392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BC1B-0920-E880-6EFE-C61FDAF8DCF3}"/>
              </a:ext>
            </a:extLst>
          </p:cNvPr>
          <p:cNvSpPr>
            <a:spLocks noGrp="1"/>
          </p:cNvSpPr>
          <p:nvPr>
            <p:ph type="title"/>
          </p:nvPr>
        </p:nvSpPr>
        <p:spPr>
          <a:xfrm>
            <a:off x="252919" y="1123837"/>
            <a:ext cx="2947482" cy="4601183"/>
          </a:xfrm>
        </p:spPr>
        <p:txBody>
          <a:bodyPr anchor="ctr">
            <a:normAutofit/>
          </a:bodyPr>
          <a:lstStyle/>
          <a:p>
            <a:r>
              <a:rPr lang="en-US" dirty="0"/>
              <a:t>Join our Affinity Group!</a:t>
            </a:r>
          </a:p>
        </p:txBody>
      </p:sp>
      <p:sp>
        <p:nvSpPr>
          <p:cNvPr id="3" name="Content Placeholder 2">
            <a:extLst>
              <a:ext uri="{FF2B5EF4-FFF2-40B4-BE49-F238E27FC236}">
                <a16:creationId xmlns:a16="http://schemas.microsoft.com/office/drawing/2014/main" id="{49F95A34-B41A-10A5-708E-3DD89A12FCAF}"/>
              </a:ext>
            </a:extLst>
          </p:cNvPr>
          <p:cNvSpPr>
            <a:spLocks noGrp="1"/>
          </p:cNvSpPr>
          <p:nvPr>
            <p:ph sz="half" idx="1"/>
          </p:nvPr>
        </p:nvSpPr>
        <p:spPr>
          <a:xfrm>
            <a:off x="3867912" y="868680"/>
            <a:ext cx="3474720" cy="5120640"/>
          </a:xfrm>
        </p:spPr>
        <p:txBody>
          <a:bodyPr anchor="ctr">
            <a:normAutofit/>
          </a:bodyPr>
          <a:lstStyle/>
          <a:p>
            <a:r>
              <a:rPr lang="en-US" dirty="0"/>
              <a:t>We will be hosting 3 Apprenticeship Affinity Group meetings over the course of the year.</a:t>
            </a:r>
          </a:p>
          <a:p>
            <a:r>
              <a:rPr lang="en-US" dirty="0"/>
              <a:t>Meetings are for funders investing in apprenticeship strategies </a:t>
            </a:r>
          </a:p>
          <a:p>
            <a:r>
              <a:rPr lang="en-US" dirty="0"/>
              <a:t>Tell us more about your interests and sign up here:</a:t>
            </a:r>
          </a:p>
        </p:txBody>
      </p:sp>
      <p:pic>
        <p:nvPicPr>
          <p:cNvPr id="5" name="Picture 4">
            <a:extLst>
              <a:ext uri="{FF2B5EF4-FFF2-40B4-BE49-F238E27FC236}">
                <a16:creationId xmlns:a16="http://schemas.microsoft.com/office/drawing/2014/main" id="{CBE7E200-AF9D-F014-5198-F281249B9FF5}"/>
              </a:ext>
            </a:extLst>
          </p:cNvPr>
          <p:cNvPicPr>
            <a:picLocks noChangeAspect="1"/>
          </p:cNvPicPr>
          <p:nvPr/>
        </p:nvPicPr>
        <p:blipFill>
          <a:blip r:embed="rId3"/>
          <a:stretch>
            <a:fillRect/>
          </a:stretch>
        </p:blipFill>
        <p:spPr>
          <a:xfrm>
            <a:off x="7718728" y="1687068"/>
            <a:ext cx="3474720" cy="3474720"/>
          </a:xfrm>
          <a:prstGeom prst="rect">
            <a:avLst/>
          </a:prstGeom>
          <a:noFill/>
        </p:spPr>
      </p:pic>
      <p:sp>
        <p:nvSpPr>
          <p:cNvPr id="4" name="Slide Number Placeholder 3">
            <a:extLst>
              <a:ext uri="{FF2B5EF4-FFF2-40B4-BE49-F238E27FC236}">
                <a16:creationId xmlns:a16="http://schemas.microsoft.com/office/drawing/2014/main" id="{D367AF06-AF61-0032-E63B-A4AEB5918E4F}"/>
              </a:ext>
            </a:extLst>
          </p:cNvPr>
          <p:cNvSpPr>
            <a:spLocks noGrp="1"/>
          </p:cNvSpPr>
          <p:nvPr>
            <p:ph type="sldNum" sz="quarter" idx="12"/>
          </p:nvPr>
        </p:nvSpPr>
        <p:spPr>
          <a:xfrm>
            <a:off x="10634135" y="6356350"/>
            <a:ext cx="1530927" cy="365125"/>
          </a:xfrm>
        </p:spPr>
        <p:txBody>
          <a:bodyPr anchor="ctr">
            <a:normAutofit/>
          </a:bodyPr>
          <a:lstStyle/>
          <a:p>
            <a:pPr>
              <a:spcAft>
                <a:spcPts val="600"/>
              </a:spcAft>
            </a:pPr>
            <a:fld id="{B68C6A0A-7010-9F4D-95B4-B4C2D70C7D07}" type="slidenum">
              <a:rPr lang="en-US" smtClean="0"/>
              <a:pPr>
                <a:spcAft>
                  <a:spcPts val="600"/>
                </a:spcAft>
              </a:pPr>
              <a:t>5</a:t>
            </a:fld>
            <a:endParaRPr lang="en-US"/>
          </a:p>
        </p:txBody>
      </p:sp>
    </p:spTree>
    <p:extLst>
      <p:ext uri="{BB962C8B-B14F-4D97-AF65-F5344CB8AC3E}">
        <p14:creationId xmlns:p14="http://schemas.microsoft.com/office/powerpoint/2010/main" val="171650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A080254-367C-5838-95FE-11F8A67C1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55E67-5B50-2DDB-8A30-09FEEFB74C33}"/>
              </a:ext>
            </a:extLst>
          </p:cNvPr>
          <p:cNvSpPr>
            <a:spLocks noGrp="1"/>
          </p:cNvSpPr>
          <p:nvPr>
            <p:ph type="title"/>
          </p:nvPr>
        </p:nvSpPr>
        <p:spPr>
          <a:xfrm>
            <a:off x="252919" y="1123837"/>
            <a:ext cx="2947482" cy="4601183"/>
          </a:xfrm>
        </p:spPr>
        <p:txBody>
          <a:bodyPr>
            <a:normAutofit/>
          </a:bodyPr>
          <a:lstStyle/>
          <a:p>
            <a:r>
              <a:rPr lang="en-US" sz="3200" dirty="0"/>
              <a:t>Our Team</a:t>
            </a:r>
          </a:p>
        </p:txBody>
      </p:sp>
      <p:sp>
        <p:nvSpPr>
          <p:cNvPr id="5" name="Slide Number Placeholder 4">
            <a:extLst>
              <a:ext uri="{FF2B5EF4-FFF2-40B4-BE49-F238E27FC236}">
                <a16:creationId xmlns:a16="http://schemas.microsoft.com/office/drawing/2014/main" id="{A15FF4DF-A49B-D3CF-4552-F34A880B0809}"/>
              </a:ext>
            </a:extLst>
          </p:cNvPr>
          <p:cNvSpPr>
            <a:spLocks noGrp="1"/>
          </p:cNvSpPr>
          <p:nvPr>
            <p:ph type="sldNum" sz="quarter" idx="12"/>
          </p:nvPr>
        </p:nvSpPr>
        <p:spPr>
          <a:xfrm>
            <a:off x="10634135" y="6356350"/>
            <a:ext cx="1530927" cy="365125"/>
          </a:xfrm>
        </p:spPr>
        <p:txBody>
          <a:bodyPr/>
          <a:lstStyle/>
          <a:p>
            <a:fld id="{B68C6A0A-7010-9F4D-95B4-B4C2D70C7D07}" type="slidenum">
              <a:rPr lang="en-US" smtClean="0"/>
              <a:pPr/>
              <a:t>6</a:t>
            </a:fld>
            <a:endParaRPr lang="en-US" dirty="0"/>
          </a:p>
        </p:txBody>
      </p:sp>
      <p:pic>
        <p:nvPicPr>
          <p:cNvPr id="10" name="Picture 9">
            <a:extLst>
              <a:ext uri="{FF2B5EF4-FFF2-40B4-BE49-F238E27FC236}">
                <a16:creationId xmlns:a16="http://schemas.microsoft.com/office/drawing/2014/main" id="{B22A3C9D-ED30-85A8-9869-24945DBDE397}"/>
              </a:ext>
            </a:extLst>
          </p:cNvPr>
          <p:cNvPicPr>
            <a:picLocks noChangeAspect="1"/>
          </p:cNvPicPr>
          <p:nvPr/>
        </p:nvPicPr>
        <p:blipFill>
          <a:blip r:embed="rId3">
            <a:extLst>
              <a:ext uri="{28A0092B-C50C-407E-A947-70E740481C1C}">
                <a14:useLocalDpi xmlns:a14="http://schemas.microsoft.com/office/drawing/2010/main" val="0"/>
              </a:ext>
            </a:extLst>
          </a:blip>
          <a:srcRect l="1606" r="1606"/>
          <a:stretch/>
        </p:blipFill>
        <p:spPr>
          <a:xfrm>
            <a:off x="3750839" y="1847014"/>
            <a:ext cx="1670857" cy="1726318"/>
          </a:xfrm>
          <a:prstGeom prst="ellipse">
            <a:avLst/>
          </a:prstGeom>
        </p:spPr>
      </p:pic>
      <p:sp>
        <p:nvSpPr>
          <p:cNvPr id="11" name="TextBox 10">
            <a:extLst>
              <a:ext uri="{FF2B5EF4-FFF2-40B4-BE49-F238E27FC236}">
                <a16:creationId xmlns:a16="http://schemas.microsoft.com/office/drawing/2014/main" id="{1BC6B881-7AD3-2CD4-648E-9B3A9B3F6CEC}"/>
              </a:ext>
            </a:extLst>
          </p:cNvPr>
          <p:cNvSpPr txBox="1"/>
          <p:nvPr/>
        </p:nvSpPr>
        <p:spPr>
          <a:xfrm>
            <a:off x="5410575" y="2184501"/>
            <a:ext cx="2029964" cy="646331"/>
          </a:xfrm>
          <a:prstGeom prst="rect">
            <a:avLst/>
          </a:prstGeom>
          <a:noFill/>
        </p:spPr>
        <p:txBody>
          <a:bodyPr wrap="square" rtlCol="0">
            <a:spAutoFit/>
          </a:bodyPr>
          <a:lstStyle/>
          <a:p>
            <a:pPr defTabSz="914400" hangingPunct="1">
              <a:lnSpc>
                <a:spcPct val="90000"/>
              </a:lnSpc>
              <a:spcBef>
                <a:spcPts val="1200"/>
              </a:spcBef>
              <a:buClr>
                <a:schemeClr val="accent1"/>
              </a:buClr>
            </a:pPr>
            <a:r>
              <a:rPr lang="en-US" sz="2000" b="1" kern="1200" dirty="0" err="1">
                <a:solidFill>
                  <a:schemeClr val="tx1">
                    <a:lumMod val="65000"/>
                    <a:lumOff val="35000"/>
                  </a:schemeClr>
                </a:solidFill>
                <a:latin typeface="+mn-lt"/>
                <a:ea typeface="+mn-ea"/>
                <a:cs typeface="+mn-cs"/>
              </a:rPr>
              <a:t>Loh</a:t>
            </a:r>
            <a:r>
              <a:rPr lang="en-US" sz="2000" b="1" kern="1200" dirty="0">
                <a:solidFill>
                  <a:schemeClr val="tx1">
                    <a:lumMod val="65000"/>
                    <a:lumOff val="35000"/>
                  </a:schemeClr>
                </a:solidFill>
                <a:latin typeface="+mn-lt"/>
                <a:ea typeface="+mn-ea"/>
                <a:cs typeface="+mn-cs"/>
              </a:rPr>
              <a:t>-Sze Leung</a:t>
            </a:r>
            <a:br>
              <a:rPr lang="en-US" sz="2000" kern="1200" dirty="0">
                <a:solidFill>
                  <a:schemeClr val="tx1">
                    <a:lumMod val="65000"/>
                    <a:lumOff val="35000"/>
                  </a:schemeClr>
                </a:solidFill>
                <a:latin typeface="+mn-lt"/>
                <a:ea typeface="+mn-ea"/>
                <a:cs typeface="+mn-cs"/>
              </a:rPr>
            </a:br>
            <a:r>
              <a:rPr lang="en-US" sz="2000" kern="1200" dirty="0">
                <a:solidFill>
                  <a:schemeClr val="tx1">
                    <a:lumMod val="65000"/>
                    <a:lumOff val="35000"/>
                  </a:schemeClr>
                </a:solidFill>
                <a:latin typeface="+mn-lt"/>
                <a:ea typeface="+mn-ea"/>
                <a:cs typeface="+mn-cs"/>
              </a:rPr>
              <a:t>Co-Director</a:t>
            </a:r>
          </a:p>
        </p:txBody>
      </p:sp>
      <p:pic>
        <p:nvPicPr>
          <p:cNvPr id="3" name="Picture 2">
            <a:extLst>
              <a:ext uri="{FF2B5EF4-FFF2-40B4-BE49-F238E27FC236}">
                <a16:creationId xmlns:a16="http://schemas.microsoft.com/office/drawing/2014/main" id="{E0506BB7-0DDE-188A-59C7-5446BBD794A7}"/>
              </a:ext>
            </a:extLst>
          </p:cNvPr>
          <p:cNvPicPr>
            <a:picLocks noChangeAspect="1"/>
          </p:cNvPicPr>
          <p:nvPr/>
        </p:nvPicPr>
        <p:blipFill>
          <a:blip r:embed="rId4" cstate="print">
            <a:extLst>
              <a:ext uri="{28A0092B-C50C-407E-A947-70E740481C1C}">
                <a14:useLocalDpi xmlns:a14="http://schemas.microsoft.com/office/drawing/2010/main" val="0"/>
              </a:ext>
            </a:extLst>
          </a:blip>
          <a:srcRect l="11295" r="11295"/>
          <a:stretch/>
        </p:blipFill>
        <p:spPr>
          <a:xfrm>
            <a:off x="7434979" y="1847014"/>
            <a:ext cx="1670856" cy="1726318"/>
          </a:xfrm>
          <a:prstGeom prst="ellipse">
            <a:avLst/>
          </a:prstGeom>
        </p:spPr>
      </p:pic>
      <p:sp>
        <p:nvSpPr>
          <p:cNvPr id="7" name="TextBox 6">
            <a:extLst>
              <a:ext uri="{FF2B5EF4-FFF2-40B4-BE49-F238E27FC236}">
                <a16:creationId xmlns:a16="http://schemas.microsoft.com/office/drawing/2014/main" id="{6C02EBB3-74EE-87F9-5C52-1BEAAF84E230}"/>
              </a:ext>
            </a:extLst>
          </p:cNvPr>
          <p:cNvSpPr txBox="1"/>
          <p:nvPr/>
        </p:nvSpPr>
        <p:spPr>
          <a:xfrm>
            <a:off x="9100275" y="2177697"/>
            <a:ext cx="2029964" cy="646331"/>
          </a:xfrm>
          <a:prstGeom prst="rect">
            <a:avLst/>
          </a:prstGeom>
          <a:noFill/>
        </p:spPr>
        <p:txBody>
          <a:bodyPr wrap="square" rtlCol="0">
            <a:spAutoFit/>
          </a:bodyPr>
          <a:lstStyle/>
          <a:p>
            <a:pPr defTabSz="914400" hangingPunct="1">
              <a:lnSpc>
                <a:spcPct val="90000"/>
              </a:lnSpc>
              <a:spcBef>
                <a:spcPts val="1200"/>
              </a:spcBef>
              <a:buClr>
                <a:schemeClr val="accent1"/>
              </a:buClr>
            </a:pPr>
            <a:r>
              <a:rPr lang="en-US" sz="2000" b="1" kern="1200" dirty="0">
                <a:solidFill>
                  <a:schemeClr val="tx1">
                    <a:lumMod val="65000"/>
                    <a:lumOff val="35000"/>
                  </a:schemeClr>
                </a:solidFill>
                <a:latin typeface="+mn-lt"/>
                <a:ea typeface="+mn-ea"/>
                <a:cs typeface="+mn-cs"/>
              </a:rPr>
              <a:t>Clair </a:t>
            </a:r>
            <a:r>
              <a:rPr lang="en-US" sz="2000" b="1" kern="1200" dirty="0" err="1">
                <a:solidFill>
                  <a:schemeClr val="tx1">
                    <a:lumMod val="65000"/>
                    <a:lumOff val="35000"/>
                  </a:schemeClr>
                </a:solidFill>
                <a:latin typeface="+mn-lt"/>
                <a:ea typeface="+mn-ea"/>
                <a:cs typeface="+mn-cs"/>
              </a:rPr>
              <a:t>Minson</a:t>
            </a:r>
            <a:br>
              <a:rPr lang="en-US" sz="2000" kern="1200" dirty="0">
                <a:solidFill>
                  <a:schemeClr val="tx1">
                    <a:lumMod val="65000"/>
                    <a:lumOff val="35000"/>
                  </a:schemeClr>
                </a:solidFill>
                <a:latin typeface="+mn-lt"/>
                <a:ea typeface="+mn-ea"/>
                <a:cs typeface="+mn-cs"/>
              </a:rPr>
            </a:br>
            <a:r>
              <a:rPr lang="en-US" sz="2000" kern="1200" dirty="0">
                <a:solidFill>
                  <a:schemeClr val="tx1">
                    <a:lumMod val="65000"/>
                    <a:lumOff val="35000"/>
                  </a:schemeClr>
                </a:solidFill>
                <a:latin typeface="+mn-lt"/>
                <a:ea typeface="+mn-ea"/>
                <a:cs typeface="+mn-cs"/>
              </a:rPr>
              <a:t>Co-Director</a:t>
            </a:r>
          </a:p>
        </p:txBody>
      </p:sp>
      <p:sp>
        <p:nvSpPr>
          <p:cNvPr id="14" name="TextBox 13">
            <a:extLst>
              <a:ext uri="{FF2B5EF4-FFF2-40B4-BE49-F238E27FC236}">
                <a16:creationId xmlns:a16="http://schemas.microsoft.com/office/drawing/2014/main" id="{587E0CB3-88C0-B09A-17E3-7376181DA8D6}"/>
              </a:ext>
            </a:extLst>
          </p:cNvPr>
          <p:cNvSpPr txBox="1"/>
          <p:nvPr/>
        </p:nvSpPr>
        <p:spPr>
          <a:xfrm>
            <a:off x="5477835" y="4670378"/>
            <a:ext cx="2029964" cy="923330"/>
          </a:xfrm>
          <a:prstGeom prst="rect">
            <a:avLst/>
          </a:prstGeom>
          <a:noFill/>
        </p:spPr>
        <p:txBody>
          <a:bodyPr wrap="square" rtlCol="0">
            <a:spAutoFit/>
          </a:bodyPr>
          <a:lstStyle/>
          <a:p>
            <a:pPr defTabSz="914400" hangingPunct="1">
              <a:lnSpc>
                <a:spcPct val="90000"/>
              </a:lnSpc>
              <a:spcBef>
                <a:spcPts val="1200"/>
              </a:spcBef>
              <a:buClr>
                <a:schemeClr val="accent1"/>
              </a:buClr>
            </a:pPr>
            <a:r>
              <a:rPr lang="en-US" sz="2000" b="1" kern="1200" dirty="0">
                <a:solidFill>
                  <a:schemeClr val="tx1">
                    <a:lumMod val="65000"/>
                    <a:lumOff val="35000"/>
                  </a:schemeClr>
                </a:solidFill>
                <a:latin typeface="+mn-lt"/>
                <a:ea typeface="+mn-ea"/>
                <a:cs typeface="+mn-cs"/>
              </a:rPr>
              <a:t>Kale Roberts</a:t>
            </a:r>
            <a:br>
              <a:rPr lang="en-US" sz="2000" kern="1200" dirty="0">
                <a:solidFill>
                  <a:schemeClr val="tx1">
                    <a:lumMod val="65000"/>
                    <a:lumOff val="35000"/>
                  </a:schemeClr>
                </a:solidFill>
                <a:latin typeface="+mn-lt"/>
                <a:ea typeface="+mn-ea"/>
                <a:cs typeface="+mn-cs"/>
              </a:rPr>
            </a:br>
            <a:r>
              <a:rPr lang="en-US" sz="2000" kern="1200" dirty="0">
                <a:solidFill>
                  <a:schemeClr val="tx1">
                    <a:lumMod val="65000"/>
                    <a:lumOff val="35000"/>
                  </a:schemeClr>
                </a:solidFill>
                <a:latin typeface="+mn-lt"/>
                <a:ea typeface="+mn-ea"/>
                <a:cs typeface="+mn-cs"/>
              </a:rPr>
              <a:t>Membership Coordinator</a:t>
            </a:r>
          </a:p>
        </p:txBody>
      </p:sp>
      <p:sp>
        <p:nvSpPr>
          <p:cNvPr id="6" name="TextBox 5">
            <a:extLst>
              <a:ext uri="{FF2B5EF4-FFF2-40B4-BE49-F238E27FC236}">
                <a16:creationId xmlns:a16="http://schemas.microsoft.com/office/drawing/2014/main" id="{946CB0A3-38F9-DD34-8A12-2AE97B7B73D4}"/>
              </a:ext>
            </a:extLst>
          </p:cNvPr>
          <p:cNvSpPr txBox="1"/>
          <p:nvPr/>
        </p:nvSpPr>
        <p:spPr>
          <a:xfrm>
            <a:off x="5279083" y="6252368"/>
            <a:ext cx="3676072" cy="369332"/>
          </a:xfrm>
          <a:prstGeom prst="rect">
            <a:avLst/>
          </a:prstGeom>
          <a:noFill/>
        </p:spPr>
        <p:txBody>
          <a:bodyPr wrap="square" rtlCol="0">
            <a:spAutoFit/>
          </a:bodyPr>
          <a:lstStyle/>
          <a:p>
            <a:pPr defTabSz="914400" hangingPunct="1">
              <a:lnSpc>
                <a:spcPct val="90000"/>
              </a:lnSpc>
              <a:spcBef>
                <a:spcPts val="1200"/>
              </a:spcBef>
              <a:buClr>
                <a:schemeClr val="accent1"/>
              </a:buClr>
            </a:pPr>
            <a:r>
              <a:rPr lang="en-US" sz="2000" kern="1200" dirty="0">
                <a:solidFill>
                  <a:schemeClr val="tx1">
                    <a:lumMod val="65000"/>
                    <a:lumOff val="35000"/>
                  </a:schemeClr>
                </a:solidFill>
                <a:latin typeface="+mn-lt"/>
                <a:ea typeface="+mn-ea"/>
                <a:cs typeface="+mn-cs"/>
              </a:rPr>
              <a:t>info@workforce-matters.org</a:t>
            </a:r>
          </a:p>
        </p:txBody>
      </p:sp>
      <p:pic>
        <p:nvPicPr>
          <p:cNvPr id="9" name="Picture 8">
            <a:extLst>
              <a:ext uri="{FF2B5EF4-FFF2-40B4-BE49-F238E27FC236}">
                <a16:creationId xmlns:a16="http://schemas.microsoft.com/office/drawing/2014/main" id="{D46E864D-F8FE-6129-8478-37E4E4A3968A}"/>
              </a:ext>
            </a:extLst>
          </p:cNvPr>
          <p:cNvPicPr>
            <a:picLocks noChangeAspect="1"/>
          </p:cNvPicPr>
          <p:nvPr/>
        </p:nvPicPr>
        <p:blipFill>
          <a:blip r:embed="rId5"/>
          <a:stretch>
            <a:fillRect/>
          </a:stretch>
        </p:blipFill>
        <p:spPr>
          <a:xfrm>
            <a:off x="7434979" y="4248714"/>
            <a:ext cx="1736713" cy="1766656"/>
          </a:xfrm>
          <a:prstGeom prst="rect">
            <a:avLst/>
          </a:prstGeom>
        </p:spPr>
      </p:pic>
      <p:sp>
        <p:nvSpPr>
          <p:cNvPr id="12" name="TextBox 11">
            <a:extLst>
              <a:ext uri="{FF2B5EF4-FFF2-40B4-BE49-F238E27FC236}">
                <a16:creationId xmlns:a16="http://schemas.microsoft.com/office/drawing/2014/main" id="{B66A9AB4-4219-6D50-B0DB-AEACDABD2DB6}"/>
              </a:ext>
            </a:extLst>
          </p:cNvPr>
          <p:cNvSpPr txBox="1"/>
          <p:nvPr/>
        </p:nvSpPr>
        <p:spPr>
          <a:xfrm>
            <a:off x="9206330" y="4531878"/>
            <a:ext cx="2029964" cy="1200329"/>
          </a:xfrm>
          <a:prstGeom prst="rect">
            <a:avLst/>
          </a:prstGeom>
          <a:noFill/>
        </p:spPr>
        <p:txBody>
          <a:bodyPr wrap="square" rtlCol="0">
            <a:spAutoFit/>
          </a:bodyPr>
          <a:lstStyle/>
          <a:p>
            <a:pPr defTabSz="914400" hangingPunct="1">
              <a:lnSpc>
                <a:spcPct val="90000"/>
              </a:lnSpc>
              <a:buClr>
                <a:schemeClr val="accent1"/>
              </a:buClr>
            </a:pPr>
            <a:r>
              <a:rPr lang="en-US" sz="2000" b="1" kern="1200" dirty="0">
                <a:solidFill>
                  <a:schemeClr val="tx1">
                    <a:lumMod val="65000"/>
                    <a:lumOff val="35000"/>
                  </a:schemeClr>
                </a:solidFill>
                <a:latin typeface="+mn-lt"/>
                <a:ea typeface="+mn-ea"/>
                <a:cs typeface="+mn-cs"/>
              </a:rPr>
              <a:t>Natasha Hale</a:t>
            </a:r>
          </a:p>
          <a:p>
            <a:pPr defTabSz="914400" hangingPunct="1">
              <a:lnSpc>
                <a:spcPct val="90000"/>
              </a:lnSpc>
              <a:buClr>
                <a:schemeClr val="accent1"/>
              </a:buClr>
            </a:pPr>
            <a:r>
              <a:rPr lang="en-US" sz="2000" kern="1200" dirty="0">
                <a:solidFill>
                  <a:schemeClr val="tx1">
                    <a:lumMod val="65000"/>
                    <a:lumOff val="35000"/>
                  </a:schemeClr>
                </a:solidFill>
                <a:latin typeface="+mn-lt"/>
                <a:ea typeface="+mn-ea"/>
                <a:cs typeface="+mn-cs"/>
              </a:rPr>
              <a:t>Project Manager, WGNNC</a:t>
            </a:r>
          </a:p>
        </p:txBody>
      </p:sp>
      <p:pic>
        <p:nvPicPr>
          <p:cNvPr id="13" name="Picture 12">
            <a:extLst>
              <a:ext uri="{FF2B5EF4-FFF2-40B4-BE49-F238E27FC236}">
                <a16:creationId xmlns:a16="http://schemas.microsoft.com/office/drawing/2014/main" id="{D647F731-9A01-0DA3-75A4-6BA361D2B44C}"/>
              </a:ext>
            </a:extLst>
          </p:cNvPr>
          <p:cNvPicPr>
            <a:picLocks noChangeAspect="1"/>
          </p:cNvPicPr>
          <p:nvPr/>
        </p:nvPicPr>
        <p:blipFill>
          <a:blip r:embed="rId6">
            <a:extLst>
              <a:ext uri="{28A0092B-C50C-407E-A947-70E740481C1C}">
                <a14:useLocalDpi xmlns:a14="http://schemas.microsoft.com/office/drawing/2010/main" val="0"/>
              </a:ext>
            </a:extLst>
          </a:blip>
          <a:srcRect l="8261" r="8261"/>
          <a:stretch/>
        </p:blipFill>
        <p:spPr>
          <a:xfrm>
            <a:off x="3726405" y="4287320"/>
            <a:ext cx="1661332" cy="172631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FAFFF9C5-3B42-DC04-A27E-5ABF9434148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882" r="1882"/>
          <a:stretch/>
        </p:blipFill>
        <p:spPr>
          <a:xfrm>
            <a:off x="3739718" y="4289052"/>
            <a:ext cx="1661332" cy="172631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1226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4F9F-4437-9977-5912-BE39D7C5A599}"/>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852BA3E7-9788-0E30-CD3D-657F4445C664}"/>
              </a:ext>
            </a:extLst>
          </p:cNvPr>
          <p:cNvSpPr>
            <a:spLocks noGrp="1"/>
          </p:cNvSpPr>
          <p:nvPr>
            <p:ph idx="1"/>
          </p:nvPr>
        </p:nvSpPr>
        <p:spPr/>
        <p:txBody>
          <a:bodyPr>
            <a:normAutofit/>
          </a:bodyPr>
          <a:lstStyle/>
          <a:p>
            <a:pPr>
              <a:lnSpc>
                <a:spcPct val="140000"/>
              </a:lnSpc>
              <a:spcBef>
                <a:spcPts val="600"/>
              </a:spcBef>
            </a:pPr>
            <a:r>
              <a:rPr lang="en-US" b="1" dirty="0"/>
              <a:t>March 25 </a:t>
            </a:r>
            <a:r>
              <a:rPr lang="en-US" dirty="0"/>
              <a:t>– Post-secondary + Workforce Funders Affinity Group</a:t>
            </a:r>
            <a:endParaRPr lang="en-US" b="1" dirty="0"/>
          </a:p>
          <a:p>
            <a:pPr>
              <a:lnSpc>
                <a:spcPct val="140000"/>
              </a:lnSpc>
              <a:spcBef>
                <a:spcPts val="600"/>
              </a:spcBef>
            </a:pPr>
            <a:r>
              <a:rPr lang="en-US" b="1" dirty="0"/>
              <a:t>March 26-27 </a:t>
            </a:r>
            <a:r>
              <a:rPr lang="en-US" dirty="0"/>
              <a:t>– EOF Budget and Tax Policy Briefing</a:t>
            </a:r>
            <a:endParaRPr lang="en-US" b="1" dirty="0"/>
          </a:p>
          <a:p>
            <a:pPr>
              <a:lnSpc>
                <a:spcPct val="140000"/>
              </a:lnSpc>
              <a:spcBef>
                <a:spcPts val="600"/>
              </a:spcBef>
            </a:pPr>
            <a:r>
              <a:rPr lang="en-US" b="1" dirty="0"/>
              <a:t>March 31 </a:t>
            </a:r>
            <a:r>
              <a:rPr lang="en-US" dirty="0"/>
              <a:t>– Budget and Tax Policy Debrief for WFM Members</a:t>
            </a:r>
          </a:p>
          <a:p>
            <a:pPr>
              <a:lnSpc>
                <a:spcPct val="140000"/>
              </a:lnSpc>
              <a:spcBef>
                <a:spcPts val="600"/>
              </a:spcBef>
            </a:pPr>
            <a:r>
              <a:rPr lang="en-US" b="1" dirty="0"/>
              <a:t>April 22 </a:t>
            </a:r>
            <a:r>
              <a:rPr lang="en-US" dirty="0"/>
              <a:t>– In-person networking dinner in Dallas</a:t>
            </a:r>
          </a:p>
          <a:p>
            <a:pPr>
              <a:lnSpc>
                <a:spcPct val="140000"/>
              </a:lnSpc>
              <a:spcBef>
                <a:spcPts val="600"/>
              </a:spcBef>
            </a:pPr>
            <a:r>
              <a:rPr lang="en-US" b="1" dirty="0"/>
              <a:t>May 13 </a:t>
            </a:r>
            <a:r>
              <a:rPr lang="en-US" dirty="0"/>
              <a:t>– Spring Workforce Policy Briefing</a:t>
            </a:r>
          </a:p>
          <a:p>
            <a:pPr marL="0" indent="0">
              <a:lnSpc>
                <a:spcPct val="140000"/>
              </a:lnSpc>
              <a:spcBef>
                <a:spcPts val="600"/>
              </a:spcBef>
              <a:buNone/>
            </a:pPr>
            <a:endParaRPr lang="en-US" dirty="0"/>
          </a:p>
          <a:p>
            <a:pPr marL="0" indent="0">
              <a:lnSpc>
                <a:spcPct val="140000"/>
              </a:lnSpc>
              <a:spcBef>
                <a:spcPts val="600"/>
              </a:spcBef>
              <a:buNone/>
            </a:pPr>
            <a:r>
              <a:rPr lang="en-US" sz="1800" dirty="0"/>
              <a:t>Keep up with our events at https://workforce-</a:t>
            </a:r>
            <a:r>
              <a:rPr lang="en-US" sz="1800" dirty="0" err="1"/>
              <a:t>matters.org</a:t>
            </a:r>
            <a:r>
              <a:rPr lang="en-US" sz="1800" dirty="0"/>
              <a:t>/events/</a:t>
            </a:r>
          </a:p>
        </p:txBody>
      </p:sp>
      <p:sp>
        <p:nvSpPr>
          <p:cNvPr id="4" name="Slide Number Placeholder 3">
            <a:extLst>
              <a:ext uri="{FF2B5EF4-FFF2-40B4-BE49-F238E27FC236}">
                <a16:creationId xmlns:a16="http://schemas.microsoft.com/office/drawing/2014/main" id="{147E09FD-08B0-A8B5-1443-229D528D103C}"/>
              </a:ext>
            </a:extLst>
          </p:cNvPr>
          <p:cNvSpPr>
            <a:spLocks noGrp="1"/>
          </p:cNvSpPr>
          <p:nvPr>
            <p:ph type="sldNum" sz="quarter" idx="12"/>
          </p:nvPr>
        </p:nvSpPr>
        <p:spPr/>
        <p:txBody>
          <a:bodyPr/>
          <a:lstStyle/>
          <a:p>
            <a:fld id="{B68C6A0A-7010-9F4D-95B4-B4C2D70C7D07}" type="slidenum">
              <a:rPr lang="en-US" smtClean="0"/>
              <a:t>7</a:t>
            </a:fld>
            <a:endParaRPr lang="en-US" dirty="0"/>
          </a:p>
        </p:txBody>
      </p:sp>
    </p:spTree>
    <p:extLst>
      <p:ext uri="{BB962C8B-B14F-4D97-AF65-F5344CB8AC3E}">
        <p14:creationId xmlns:p14="http://schemas.microsoft.com/office/powerpoint/2010/main" val="1309672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9766D-ADD5-03C8-0EDB-BBBE782380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4A51B5-0BA5-B8F9-FD9D-8F636734EA4E}"/>
              </a:ext>
            </a:extLst>
          </p:cNvPr>
          <p:cNvSpPr>
            <a:spLocks noGrp="1"/>
          </p:cNvSpPr>
          <p:nvPr>
            <p:ph type="title"/>
          </p:nvPr>
        </p:nvSpPr>
        <p:spPr/>
        <p:txBody>
          <a:bodyPr/>
          <a:lstStyle/>
          <a:p>
            <a:r>
              <a:rPr lang="en-US" dirty="0"/>
              <a:t>2026 Steering Committee</a:t>
            </a:r>
          </a:p>
        </p:txBody>
      </p:sp>
      <p:sp>
        <p:nvSpPr>
          <p:cNvPr id="4" name="Slide Number Placeholder 3">
            <a:extLst>
              <a:ext uri="{FF2B5EF4-FFF2-40B4-BE49-F238E27FC236}">
                <a16:creationId xmlns:a16="http://schemas.microsoft.com/office/drawing/2014/main" id="{AD95217E-58DD-2B01-1415-3D7E90296645}"/>
              </a:ext>
            </a:extLst>
          </p:cNvPr>
          <p:cNvSpPr>
            <a:spLocks noGrp="1"/>
          </p:cNvSpPr>
          <p:nvPr>
            <p:ph type="sldNum" sz="quarter" idx="12"/>
          </p:nvPr>
        </p:nvSpPr>
        <p:spPr/>
        <p:txBody>
          <a:bodyPr/>
          <a:lstStyle/>
          <a:p>
            <a:fld id="{B68C6A0A-7010-9F4D-95B4-B4C2D70C7D07}" type="slidenum">
              <a:rPr lang="en-US" smtClean="0"/>
              <a:t>8</a:t>
            </a:fld>
            <a:endParaRPr lang="en-US" dirty="0"/>
          </a:p>
        </p:txBody>
      </p:sp>
      <p:graphicFrame>
        <p:nvGraphicFramePr>
          <p:cNvPr id="2" name="Table 1">
            <a:extLst>
              <a:ext uri="{FF2B5EF4-FFF2-40B4-BE49-F238E27FC236}">
                <a16:creationId xmlns:a16="http://schemas.microsoft.com/office/drawing/2014/main" id="{D49115AD-0F73-5A90-3734-56511A373ACD}"/>
              </a:ext>
            </a:extLst>
          </p:cNvPr>
          <p:cNvGraphicFramePr>
            <a:graphicFrameLocks noGrp="1"/>
          </p:cNvGraphicFramePr>
          <p:nvPr>
            <p:extLst>
              <p:ext uri="{D42A27DB-BD31-4B8C-83A1-F6EECF244321}">
                <p14:modId xmlns:p14="http://schemas.microsoft.com/office/powerpoint/2010/main" val="1731910416"/>
              </p:ext>
            </p:extLst>
          </p:nvPr>
        </p:nvGraphicFramePr>
        <p:xfrm>
          <a:off x="3273132" y="756644"/>
          <a:ext cx="2588895" cy="5353199"/>
        </p:xfrm>
        <a:graphic>
          <a:graphicData uri="http://schemas.openxmlformats.org/drawingml/2006/table">
            <a:tbl>
              <a:tblPr firstRow="1" firstCol="1" bandRow="1">
                <a:tableStyleId>{5940675A-B579-460E-94D1-54222C63F5DA}</a:tableStyleId>
              </a:tblPr>
              <a:tblGrid>
                <a:gridCol w="2588895">
                  <a:extLst>
                    <a:ext uri="{9D8B030D-6E8A-4147-A177-3AD203B41FA5}">
                      <a16:colId xmlns:a16="http://schemas.microsoft.com/office/drawing/2014/main" val="1481684459"/>
                    </a:ext>
                  </a:extLst>
                </a:gridCol>
              </a:tblGrid>
              <a:tr h="5353199">
                <a:tc>
                  <a:txBody>
                    <a:bodyPr/>
                    <a:lstStyle/>
                    <a:p>
                      <a:r>
                        <a:rPr lang="en-US" sz="1200" b="1" kern="1200" dirty="0">
                          <a:solidFill>
                            <a:schemeClr val="tx1"/>
                          </a:solidFill>
                          <a:effectLst/>
                          <a:latin typeface="+mn-lt"/>
                          <a:ea typeface="+mn-ea"/>
                          <a:cs typeface="+mn-cs"/>
                        </a:rPr>
                        <a:t>Porsha Cropper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Eli and Edythe Broad Foundation </a:t>
                      </a:r>
                    </a:p>
                    <a:p>
                      <a:r>
                        <a:rPr lang="en-US" sz="1200" kern="1200" dirty="0">
                          <a:solidFill>
                            <a:schemeClr val="tx1"/>
                          </a:solidFill>
                          <a:effectLst/>
                          <a:latin typeface="+mn-lt"/>
                          <a:ea typeface="+mn-ea"/>
                          <a:cs typeface="+mn-cs"/>
                        </a:rPr>
                        <a:t>Los Angeles, CA</a:t>
                      </a:r>
                      <a:r>
                        <a:rPr lang="en-US" sz="1200" b="1" kern="1200" dirty="0">
                          <a:solidFill>
                            <a:schemeClr val="tx1"/>
                          </a:solidFill>
                          <a:effectLst/>
                          <a:latin typeface="+mn-lt"/>
                          <a:ea typeface="+mn-ea"/>
                          <a:cs typeface="+mn-cs"/>
                        </a:rPr>
                        <a:t> </a:t>
                      </a:r>
                    </a:p>
                    <a:p>
                      <a:r>
                        <a:rPr lang="en-US" sz="1200" b="0" i="1" kern="1200" dirty="0">
                          <a:solidFill>
                            <a:schemeClr val="tx1"/>
                          </a:solidFill>
                          <a:effectLst/>
                          <a:latin typeface="+mn-lt"/>
                          <a:ea typeface="+mn-ea"/>
                          <a:cs typeface="+mn-cs"/>
                        </a:rPr>
                        <a:t>Co-Chair, 2025-26</a:t>
                      </a:r>
                    </a:p>
                    <a:p>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Nomzana</a:t>
                      </a:r>
                      <a:r>
                        <a:rPr lang="en-US" sz="1200" b="1" kern="1200" dirty="0">
                          <a:solidFill>
                            <a:schemeClr val="tx1"/>
                          </a:solidFill>
                          <a:effectLst/>
                          <a:latin typeface="+mn-lt"/>
                          <a:ea typeface="+mn-ea"/>
                          <a:cs typeface="+mn-cs"/>
                        </a:rPr>
                        <a:t> Augustin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WES Mariam Assefa Fund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New York, NY</a:t>
                      </a:r>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Nina </a:t>
                      </a:r>
                      <a:r>
                        <a:rPr lang="en-US" sz="1200" b="1" kern="1200" dirty="0" err="1">
                          <a:solidFill>
                            <a:schemeClr val="tx1"/>
                          </a:solidFill>
                          <a:effectLst/>
                          <a:latin typeface="+mn-lt"/>
                          <a:ea typeface="+mn-ea"/>
                          <a:cs typeface="+mn-cs"/>
                        </a:rPr>
                        <a:t>Bershadker</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Taft Foundation</a:t>
                      </a:r>
                    </a:p>
                    <a:p>
                      <a:r>
                        <a:rPr lang="en-US" sz="1200" b="0" kern="1200" dirty="0">
                          <a:solidFill>
                            <a:schemeClr val="tx1"/>
                          </a:solidFill>
                          <a:effectLst/>
                          <a:latin typeface="+mn-lt"/>
                          <a:ea typeface="+mn-ea"/>
                          <a:cs typeface="+mn-cs"/>
                        </a:rPr>
                        <a:t>New York, NY </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Robin Boggs</a:t>
                      </a:r>
                      <a:r>
                        <a:rPr lang="en-US" sz="1200" kern="1200" dirty="0">
                          <a:solidFill>
                            <a:schemeClr val="tx1"/>
                          </a:solidFill>
                          <a:effectLst/>
                          <a:latin typeface="+mn-lt"/>
                          <a:ea typeface="+mn-ea"/>
                          <a:cs typeface="+mn-cs"/>
                        </a:rPr>
                        <a:t> </a:t>
                      </a:r>
                      <a:br>
                        <a:rPr lang="en-US" sz="1200" kern="1200" dirty="0">
                          <a:solidFill>
                            <a:srgbClr val="000000"/>
                          </a:solidFill>
                          <a:effectLst/>
                          <a:latin typeface="+mn-lt"/>
                          <a:ea typeface="+mn-ea"/>
                          <a:cs typeface="+mn-cs"/>
                        </a:rPr>
                      </a:br>
                      <a:r>
                        <a:rPr lang="en-US" sz="1200" kern="1200" dirty="0">
                          <a:solidFill>
                            <a:schemeClr val="tx1"/>
                          </a:solidFill>
                          <a:effectLst/>
                          <a:latin typeface="+mn-lt"/>
                          <a:ea typeface="+mn-ea"/>
                          <a:cs typeface="+mn-cs"/>
                        </a:rPr>
                        <a:t>Accenture </a:t>
                      </a:r>
                      <a:br>
                        <a:rPr lang="en-US" sz="1200" kern="1200" dirty="0">
                          <a:solidFill>
                            <a:srgbClr val="000000"/>
                          </a:solidFill>
                          <a:effectLst/>
                          <a:latin typeface="+mn-lt"/>
                          <a:ea typeface="+mn-ea"/>
                          <a:cs typeface="+mn-cs"/>
                        </a:rPr>
                      </a:br>
                      <a:r>
                        <a:rPr lang="en-US" sz="1200" kern="1200" dirty="0">
                          <a:solidFill>
                            <a:schemeClr val="tx1"/>
                          </a:solidFill>
                          <a:effectLst/>
                          <a:latin typeface="+mn-lt"/>
                          <a:ea typeface="+mn-ea"/>
                          <a:cs typeface="+mn-cs"/>
                        </a:rPr>
                        <a:t>Atlanta, 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Elizabeth Cheung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Conrad N. Hilton Foundation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Westlake Village, CA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a:lnSpc>
                          <a:spcPct val="100000"/>
                        </a:lnSpc>
                        <a:spcBef>
                          <a:spcPts val="0"/>
                        </a:spcBef>
                        <a:spcAft>
                          <a:spcPts val="0"/>
                        </a:spcAft>
                        <a:buNone/>
                      </a:pPr>
                      <a:r>
                        <a:rPr lang="en-US" sz="1200" b="1" i="0" u="none" strike="noStrike" kern="1200" noProof="0" dirty="0">
                          <a:solidFill>
                            <a:schemeClr val="tx1"/>
                          </a:solidFill>
                          <a:effectLst/>
                          <a:latin typeface="+mn-lt"/>
                        </a:rPr>
                        <a:t>Stephanie </a:t>
                      </a:r>
                      <a:r>
                        <a:rPr lang="en-US" sz="1200" b="1" i="0" u="none" strike="noStrike" kern="1200" noProof="0" dirty="0" err="1">
                          <a:solidFill>
                            <a:schemeClr val="tx1"/>
                          </a:solidFill>
                          <a:effectLst/>
                          <a:latin typeface="+mn-lt"/>
                        </a:rPr>
                        <a:t>Comai</a:t>
                      </a:r>
                      <a:endParaRPr lang="en-US" sz="1200" b="0" i="0" u="none" strike="noStrike" kern="1200" noProof="0" dirty="0">
                        <a:solidFill>
                          <a:srgbClr val="000000"/>
                        </a:solidFill>
                        <a:effectLst/>
                        <a:latin typeface="+mn-lt"/>
                      </a:endParaRPr>
                    </a:p>
                    <a:p>
                      <a:pPr lvl="0">
                        <a:buNone/>
                      </a:pPr>
                      <a:r>
                        <a:rPr lang="en-US" sz="1200" b="0" i="0" u="none" strike="noStrike" kern="1200" noProof="0" dirty="0">
                          <a:solidFill>
                            <a:schemeClr val="tx1"/>
                          </a:solidFill>
                          <a:effectLst/>
                          <a:latin typeface="+mn-lt"/>
                        </a:rPr>
                        <a:t>Ralph C. Wilson, Jr. Foundation</a:t>
                      </a:r>
                      <a:endParaRPr lang="en-US" sz="1200" b="0" i="0" u="none" strike="noStrike" kern="1200" noProof="0" dirty="0">
                        <a:solidFill>
                          <a:srgbClr val="000000"/>
                        </a:solidFill>
                        <a:effectLst/>
                        <a:latin typeface="+mn-lt"/>
                      </a:endParaRPr>
                    </a:p>
                    <a:p>
                      <a:pPr lvl="0">
                        <a:buNone/>
                      </a:pPr>
                      <a:r>
                        <a:rPr lang="en-US" sz="1200" b="0" i="0" u="none" strike="noStrike" kern="1200" noProof="0" dirty="0">
                          <a:solidFill>
                            <a:schemeClr val="tx1"/>
                          </a:solidFill>
                          <a:effectLst/>
                          <a:latin typeface="+mn-lt"/>
                        </a:rPr>
                        <a:t>Detroit, MI </a:t>
                      </a:r>
                    </a:p>
                    <a:p>
                      <a:pPr lvl="0">
                        <a:buNone/>
                      </a:pPr>
                      <a:endParaRPr lang="en-US" sz="1200" b="0" i="0" u="none" strike="noStrike" kern="1200" noProof="0" dirty="0">
                        <a:solidFill>
                          <a:schemeClr val="tx1"/>
                        </a:solidFill>
                        <a:effectLst/>
                        <a:latin typeface="+mn-lt"/>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73331927"/>
                  </a:ext>
                </a:extLst>
              </a:tr>
            </a:tbl>
          </a:graphicData>
        </a:graphic>
      </p:graphicFrame>
      <p:graphicFrame>
        <p:nvGraphicFramePr>
          <p:cNvPr id="3" name="Table 2">
            <a:extLst>
              <a:ext uri="{FF2B5EF4-FFF2-40B4-BE49-F238E27FC236}">
                <a16:creationId xmlns:a16="http://schemas.microsoft.com/office/drawing/2014/main" id="{F0466C12-5967-B5D1-4EE6-8A8F6207A898}"/>
              </a:ext>
            </a:extLst>
          </p:cNvPr>
          <p:cNvGraphicFramePr>
            <a:graphicFrameLocks noGrp="1"/>
          </p:cNvGraphicFramePr>
          <p:nvPr>
            <p:extLst>
              <p:ext uri="{D42A27DB-BD31-4B8C-83A1-F6EECF244321}">
                <p14:modId xmlns:p14="http://schemas.microsoft.com/office/powerpoint/2010/main" val="2221602686"/>
              </p:ext>
            </p:extLst>
          </p:nvPr>
        </p:nvGraphicFramePr>
        <p:xfrm>
          <a:off x="6096000" y="758867"/>
          <a:ext cx="2651760" cy="5394960"/>
        </p:xfrm>
        <a:graphic>
          <a:graphicData uri="http://schemas.openxmlformats.org/drawingml/2006/table">
            <a:tbl>
              <a:tblPr firstRow="1" firstCol="1" bandRow="1">
                <a:tableStyleId>{5940675A-B579-460E-94D1-54222C63F5DA}</a:tableStyleId>
              </a:tblPr>
              <a:tblGrid>
                <a:gridCol w="2651760">
                  <a:extLst>
                    <a:ext uri="{9D8B030D-6E8A-4147-A177-3AD203B41FA5}">
                      <a16:colId xmlns:a16="http://schemas.microsoft.com/office/drawing/2014/main" val="1481684459"/>
                    </a:ext>
                  </a:extLst>
                </a:gridCol>
              </a:tblGrid>
              <a:tr h="5353200">
                <a:tc>
                  <a:txBody>
                    <a:bodyPr/>
                    <a:lstStyle/>
                    <a:p>
                      <a:pPr lvl="0">
                        <a:buNone/>
                      </a:pPr>
                      <a:r>
                        <a:rPr lang="en-US" sz="1200" b="1" i="0" u="none" strike="noStrike" kern="1200" noProof="0" dirty="0">
                          <a:solidFill>
                            <a:schemeClr val="tx1"/>
                          </a:solidFill>
                          <a:effectLst/>
                          <a:latin typeface="Century Gothic"/>
                        </a:rPr>
                        <a:t>Brittany Corde</a:t>
                      </a:r>
                    </a:p>
                    <a:p>
                      <a:pPr lvl="0">
                        <a:buNone/>
                      </a:pPr>
                      <a:r>
                        <a:rPr lang="en-US" sz="1200" b="0" i="0" u="none" strike="noStrike" kern="1200" noProof="0" dirty="0" err="1">
                          <a:solidFill>
                            <a:schemeClr val="tx1"/>
                          </a:solidFill>
                          <a:effectLst/>
                          <a:latin typeface="Century Gothic"/>
                        </a:rPr>
                        <a:t>Ascendium</a:t>
                      </a:r>
                      <a:r>
                        <a:rPr lang="en-US" sz="1200" b="0" i="0" u="none" strike="noStrike" kern="1200" noProof="0" dirty="0">
                          <a:solidFill>
                            <a:schemeClr val="tx1"/>
                          </a:solidFill>
                          <a:effectLst/>
                          <a:latin typeface="Century Gothic"/>
                        </a:rPr>
                        <a:t> Education Group</a:t>
                      </a:r>
                    </a:p>
                    <a:p>
                      <a:pPr lvl="0">
                        <a:buNone/>
                      </a:pPr>
                      <a:r>
                        <a:rPr lang="en-US" sz="1200" b="0" i="0" u="none" strike="noStrike" kern="1200" noProof="0" dirty="0">
                          <a:solidFill>
                            <a:schemeClr val="tx1"/>
                          </a:solidFill>
                          <a:effectLst/>
                          <a:latin typeface="Century Gothic"/>
                        </a:rPr>
                        <a:t>Madison, WI</a:t>
                      </a:r>
                    </a:p>
                    <a:p>
                      <a:pPr lvl="0">
                        <a:buNone/>
                      </a:pPr>
                      <a:endParaRPr lang="en-US" sz="1200" b="0" i="0" u="none" strike="noStrike" kern="1200" noProof="0" dirty="0">
                        <a:solidFill>
                          <a:schemeClr val="tx1"/>
                        </a:solidFill>
                        <a:effectLst/>
                        <a:latin typeface="Century Gothic"/>
                      </a:endParaRPr>
                    </a:p>
                    <a:p>
                      <a:pPr lvl="0">
                        <a:buNone/>
                      </a:pPr>
                      <a:r>
                        <a:rPr lang="en-US" sz="1200" b="1" i="0" u="none" strike="noStrike" kern="1200" noProof="0" dirty="0">
                          <a:solidFill>
                            <a:schemeClr val="tx1"/>
                          </a:solidFill>
                          <a:effectLst/>
                          <a:latin typeface="Century Gothic"/>
                        </a:rPr>
                        <a:t>Galiana Fajardo</a:t>
                      </a:r>
                    </a:p>
                    <a:p>
                      <a:pPr lvl="0">
                        <a:buNone/>
                      </a:pPr>
                      <a:r>
                        <a:rPr lang="en-US" sz="1200" b="0" i="0" u="none" strike="noStrike" kern="1200" noProof="0" dirty="0">
                          <a:solidFill>
                            <a:schemeClr val="tx1"/>
                          </a:solidFill>
                          <a:effectLst/>
                          <a:latin typeface="Century Gothic"/>
                        </a:rPr>
                        <a:t>REDF</a:t>
                      </a:r>
                    </a:p>
                    <a:p>
                      <a:pPr lvl="0">
                        <a:buNone/>
                      </a:pPr>
                      <a:r>
                        <a:rPr lang="en-US" sz="1200" b="0" i="0" u="none" strike="noStrike" kern="1200" noProof="0" dirty="0">
                          <a:solidFill>
                            <a:schemeClr val="tx1"/>
                          </a:solidFill>
                          <a:effectLst/>
                          <a:latin typeface="Century Gothic"/>
                        </a:rPr>
                        <a:t>San Francisco, CA</a:t>
                      </a:r>
                    </a:p>
                    <a:p>
                      <a:pPr lvl="0">
                        <a:buNone/>
                      </a:pPr>
                      <a:endParaRPr lang="en-US" sz="1200" b="0" i="0" u="none" strike="noStrike" kern="1200" noProof="0" dirty="0">
                        <a:solidFill>
                          <a:schemeClr val="tx1"/>
                        </a:solidFill>
                        <a:effectLst/>
                        <a:latin typeface="Century Gothic"/>
                      </a:endParaRPr>
                    </a:p>
                    <a:p>
                      <a:pPr lvl="0">
                        <a:buNone/>
                      </a:pPr>
                      <a:r>
                        <a:rPr lang="en-US" sz="1200" b="1" i="0" u="none" strike="noStrike" kern="1200" noProof="0" dirty="0">
                          <a:solidFill>
                            <a:schemeClr val="tx1"/>
                          </a:solidFill>
                          <a:effectLst/>
                          <a:latin typeface="Century Gothic"/>
                        </a:rPr>
                        <a:t>Anna Fontus</a:t>
                      </a:r>
                      <a:br>
                        <a:rPr lang="en-US" sz="1200" b="1" i="0" u="none" strike="noStrike" kern="1200" noProof="0" dirty="0">
                          <a:solidFill>
                            <a:srgbClr val="000000"/>
                          </a:solidFill>
                          <a:effectLst/>
                          <a:latin typeface="Century Gothic"/>
                        </a:rPr>
                      </a:br>
                      <a:r>
                        <a:rPr lang="en-US" sz="1200" b="0" i="0" u="none" strike="noStrike" kern="1200" noProof="0" dirty="0">
                          <a:solidFill>
                            <a:schemeClr val="tx1"/>
                          </a:solidFill>
                          <a:effectLst/>
                          <a:latin typeface="Century Gothic"/>
                        </a:rPr>
                        <a:t>ECMC Foundation</a:t>
                      </a:r>
                      <a:br>
                        <a:rPr lang="en-US" sz="1200" b="0" i="0" u="none" strike="noStrike" kern="1200" noProof="0" dirty="0">
                          <a:solidFill>
                            <a:srgbClr val="000000"/>
                          </a:solidFill>
                          <a:effectLst/>
                          <a:latin typeface="Century Gothic"/>
                        </a:rPr>
                      </a:br>
                      <a:r>
                        <a:rPr lang="en-US" sz="1200" b="0" i="0" u="none" strike="noStrike" kern="1200" noProof="0" dirty="0">
                          <a:solidFill>
                            <a:schemeClr val="tx1"/>
                          </a:solidFill>
                          <a:effectLst/>
                          <a:latin typeface="Century Gothic"/>
                        </a:rPr>
                        <a:t>Los Angeles, CA</a:t>
                      </a:r>
                      <a:endParaRPr lang="en-US" b="0" dirty="0"/>
                    </a:p>
                    <a:p>
                      <a:pPr lvl="0">
                        <a:buNone/>
                      </a:pPr>
                      <a:endParaRPr lang="en-US" sz="1200" b="1" i="0" u="none" strike="noStrike" kern="1200" noProof="0" dirty="0">
                        <a:solidFill>
                          <a:schemeClr val="tx1"/>
                        </a:solidFill>
                        <a:effectLst/>
                        <a:latin typeface="Century Gothic"/>
                      </a:endParaRPr>
                    </a:p>
                    <a:p>
                      <a:pPr lvl="0">
                        <a:buNone/>
                      </a:pPr>
                      <a:r>
                        <a:rPr lang="en-US" sz="1200" b="1" i="0" u="none" strike="noStrike" kern="1200" noProof="0" dirty="0" err="1">
                          <a:solidFill>
                            <a:schemeClr val="tx1"/>
                          </a:solidFill>
                          <a:effectLst/>
                          <a:latin typeface="Century Gothic"/>
                        </a:rPr>
                        <a:t>Tuquan</a:t>
                      </a:r>
                      <a:r>
                        <a:rPr lang="en-US" sz="1200" b="1" i="0" u="none" strike="noStrike" kern="1200" noProof="0" dirty="0">
                          <a:solidFill>
                            <a:schemeClr val="tx1"/>
                          </a:solidFill>
                          <a:effectLst/>
                          <a:latin typeface="Century Gothic"/>
                        </a:rPr>
                        <a:t> Harrison</a:t>
                      </a:r>
                      <a:endParaRPr lang="en-US" sz="1200" b="0" i="0" u="none" strike="noStrike" kern="1200" noProof="0" dirty="0">
                        <a:solidFill>
                          <a:srgbClr val="000000"/>
                        </a:solidFill>
                        <a:effectLst/>
                        <a:latin typeface="Century Gothic"/>
                      </a:endParaRPr>
                    </a:p>
                    <a:p>
                      <a:pPr lvl="0">
                        <a:buNone/>
                      </a:pPr>
                      <a:r>
                        <a:rPr lang="en-US" sz="1200" b="0" i="0" u="none" strike="noStrike" kern="1200" noProof="0" dirty="0">
                          <a:solidFill>
                            <a:schemeClr val="tx1"/>
                          </a:solidFill>
                          <a:effectLst/>
                          <a:latin typeface="Century Gothic"/>
                        </a:rPr>
                        <a:t>James Irvine Foundation</a:t>
                      </a:r>
                      <a:endParaRPr lang="en-US" sz="1200" b="0" i="0" u="none" strike="noStrike" kern="1200" noProof="0" dirty="0">
                        <a:solidFill>
                          <a:srgbClr val="000000"/>
                        </a:solidFill>
                        <a:effectLst/>
                        <a:latin typeface="Century Gothic"/>
                      </a:endParaRPr>
                    </a:p>
                    <a:p>
                      <a:pPr lvl="0">
                        <a:buNone/>
                      </a:pPr>
                      <a:r>
                        <a:rPr lang="en-US" sz="1200" b="0" i="0" u="none" strike="noStrike" kern="1200" noProof="0" dirty="0">
                          <a:solidFill>
                            <a:schemeClr val="tx1"/>
                          </a:solidFill>
                          <a:effectLst/>
                          <a:latin typeface="Century Gothic"/>
                        </a:rPr>
                        <a:t>San Francisco, CA </a:t>
                      </a:r>
                      <a:endParaRPr lang="en-US" sz="1200" b="0" i="0" u="none" strike="noStrike" kern="1200" noProof="0" dirty="0">
                        <a:solidFill>
                          <a:srgbClr val="000000"/>
                        </a:solidFill>
                        <a:effectLst/>
                        <a:latin typeface="Century Gothic"/>
                      </a:endParaRPr>
                    </a:p>
                    <a:p>
                      <a:pPr lvl="0">
                        <a:buNone/>
                      </a:pPr>
                      <a:endParaRPr lang="en-US" sz="1200" b="1" i="0" u="none" strike="noStrike" kern="1200" noProof="0" dirty="0">
                        <a:solidFill>
                          <a:schemeClr val="tx1"/>
                        </a:solidFill>
                        <a:effectLst/>
                        <a:latin typeface="+mn-lt"/>
                        <a:ea typeface="+mn-ea"/>
                        <a:cs typeface="+mn-cs"/>
                      </a:endParaRPr>
                    </a:p>
                    <a:p>
                      <a:pPr lvl="0">
                        <a:buNone/>
                      </a:pPr>
                      <a:r>
                        <a:rPr lang="en-US" sz="1200" b="1" i="0" u="none" strike="noStrike" kern="1200" noProof="0" dirty="0">
                          <a:solidFill>
                            <a:schemeClr val="tx1"/>
                          </a:solidFill>
                          <a:effectLst/>
                          <a:latin typeface="+mn-lt"/>
                        </a:rPr>
                        <a:t>Ranita Jain</a:t>
                      </a:r>
                      <a:endParaRPr lang="en-US" sz="1200" b="0" i="0" u="none" strike="noStrike" kern="1200" noProof="0" dirty="0">
                        <a:solidFill>
                          <a:srgbClr val="000000"/>
                        </a:solidFill>
                        <a:effectLst/>
                        <a:latin typeface="+mn-lt"/>
                      </a:endParaRPr>
                    </a:p>
                    <a:p>
                      <a:pPr lvl="0">
                        <a:buNone/>
                      </a:pPr>
                      <a:r>
                        <a:rPr lang="en-US" sz="1200" b="0" i="0" u="none" strike="noStrike" kern="1200" noProof="0" dirty="0">
                          <a:solidFill>
                            <a:schemeClr val="tx1"/>
                          </a:solidFill>
                          <a:effectLst/>
                          <a:latin typeface="+mn-lt"/>
                        </a:rPr>
                        <a:t>Annie E. Casey Foundation</a:t>
                      </a:r>
                      <a:endParaRPr lang="en-US" sz="1200" b="0" i="0" u="none" strike="noStrike" kern="1200" noProof="0" dirty="0">
                        <a:solidFill>
                          <a:srgbClr val="000000"/>
                        </a:solidFill>
                        <a:effectLst/>
                        <a:latin typeface="+mn-lt"/>
                      </a:endParaRPr>
                    </a:p>
                    <a:p>
                      <a:pPr lvl="0">
                        <a:buNone/>
                      </a:pPr>
                      <a:r>
                        <a:rPr lang="en-US" sz="1200" b="0" i="0" u="none" strike="noStrike" kern="1200" noProof="0" dirty="0">
                          <a:solidFill>
                            <a:schemeClr val="tx1"/>
                          </a:solidFill>
                          <a:effectLst/>
                          <a:latin typeface="+mn-lt"/>
                        </a:rPr>
                        <a:t>Baltimore, MD</a:t>
                      </a:r>
                    </a:p>
                    <a:p>
                      <a:pPr lvl="0">
                        <a:buNone/>
                      </a:pPr>
                      <a:endParaRPr lang="en-US" sz="1200" b="0" i="0" u="none" strike="noStrike" kern="1200" noProof="0" dirty="0">
                        <a:solidFill>
                          <a:schemeClr val="tx1"/>
                        </a:solidFill>
                        <a:effectLst/>
                        <a:latin typeface="+mn-lt"/>
                      </a:endParaRPr>
                    </a:p>
                    <a:p>
                      <a:pPr lvl="0">
                        <a:buNone/>
                      </a:pPr>
                      <a:r>
                        <a:rPr lang="en-US" sz="1200" b="1" i="0" u="none" strike="noStrike" kern="1200" noProof="0" dirty="0">
                          <a:solidFill>
                            <a:schemeClr val="tx1"/>
                          </a:solidFill>
                          <a:effectLst/>
                          <a:latin typeface="+mn-lt"/>
                        </a:rPr>
                        <a:t>Donna James-Harvey</a:t>
                      </a:r>
                    </a:p>
                    <a:p>
                      <a:pPr lvl="0">
                        <a:buNone/>
                      </a:pPr>
                      <a:r>
                        <a:rPr lang="en-US" sz="1200" b="0" i="0" u="none" strike="noStrike" kern="1200" noProof="0" dirty="0">
                          <a:solidFill>
                            <a:schemeClr val="tx1"/>
                          </a:solidFill>
                          <a:effectLst/>
                          <a:latin typeface="+mn-lt"/>
                        </a:rPr>
                        <a:t>Holloway Family Foundation</a:t>
                      </a:r>
                    </a:p>
                    <a:p>
                      <a:pPr lvl="0">
                        <a:buNone/>
                      </a:pPr>
                      <a:r>
                        <a:rPr lang="en-US" sz="1200" b="0" i="0" u="none" strike="noStrike" kern="1200" noProof="0" dirty="0">
                          <a:solidFill>
                            <a:schemeClr val="tx1"/>
                          </a:solidFill>
                          <a:effectLst/>
                          <a:latin typeface="+mn-lt"/>
                        </a:rPr>
                        <a:t>Colleyville, TX</a:t>
                      </a:r>
                      <a:endParaRPr lang="en-US" sz="1200" dirty="0"/>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Jeremy Kelley</a:t>
                      </a:r>
                      <a:br>
                        <a:rPr lang="en-US" sz="1200" kern="1200" dirty="0">
                          <a:solidFill>
                            <a:srgbClr val="000000"/>
                          </a:solidFill>
                          <a:effectLst/>
                          <a:latin typeface="+mn-lt"/>
                          <a:ea typeface="+mn-ea"/>
                          <a:cs typeface="+mn-cs"/>
                        </a:rPr>
                      </a:br>
                      <a:r>
                        <a:rPr lang="en-US" sz="1200" b="0" i="0" u="none" strike="noStrike" kern="1200" noProof="0" dirty="0">
                          <a:effectLst/>
                        </a:rPr>
                        <a:t>Gates Foundation</a:t>
                      </a:r>
                      <a:br>
                        <a:rPr lang="en-US" sz="1200" kern="1200" dirty="0">
                          <a:solidFill>
                            <a:srgbClr val="000000"/>
                          </a:solidFill>
                          <a:effectLst/>
                          <a:latin typeface="+mn-lt"/>
                          <a:ea typeface="+mn-ea"/>
                          <a:cs typeface="+mn-cs"/>
                        </a:rPr>
                      </a:br>
                      <a:r>
                        <a:rPr lang="en-US" sz="1200" kern="1200" dirty="0">
                          <a:solidFill>
                            <a:schemeClr val="tx1"/>
                          </a:solidFill>
                          <a:effectLst/>
                          <a:latin typeface="+mn-lt"/>
                          <a:ea typeface="+mn-ea"/>
                          <a:cs typeface="+mn-cs"/>
                        </a:rPr>
                        <a:t>Seattle, WA</a:t>
                      </a:r>
                    </a:p>
                    <a:p>
                      <a:endParaRPr lang="en-US" sz="1200" kern="1200" dirty="0">
                        <a:solidFill>
                          <a:schemeClr val="tx1"/>
                        </a:solidFill>
                        <a:effectLst/>
                        <a:latin typeface="+mn-lt"/>
                        <a:ea typeface="+mn-ea"/>
                        <a:cs typeface="+mn-cs"/>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73331927"/>
                  </a:ext>
                </a:extLst>
              </a:tr>
            </a:tbl>
          </a:graphicData>
        </a:graphic>
      </p:graphicFrame>
      <p:graphicFrame>
        <p:nvGraphicFramePr>
          <p:cNvPr id="6" name="Table 5">
            <a:extLst>
              <a:ext uri="{FF2B5EF4-FFF2-40B4-BE49-F238E27FC236}">
                <a16:creationId xmlns:a16="http://schemas.microsoft.com/office/drawing/2014/main" id="{B977ED15-8853-A22A-3938-A796B34EF2A4}"/>
              </a:ext>
            </a:extLst>
          </p:cNvPr>
          <p:cNvGraphicFramePr>
            <a:graphicFrameLocks noGrp="1"/>
          </p:cNvGraphicFramePr>
          <p:nvPr>
            <p:extLst>
              <p:ext uri="{D42A27DB-BD31-4B8C-83A1-F6EECF244321}">
                <p14:modId xmlns:p14="http://schemas.microsoft.com/office/powerpoint/2010/main" val="204318836"/>
              </p:ext>
            </p:extLst>
          </p:nvPr>
        </p:nvGraphicFramePr>
        <p:xfrm>
          <a:off x="8981733" y="756645"/>
          <a:ext cx="2651760" cy="5355422"/>
        </p:xfrm>
        <a:graphic>
          <a:graphicData uri="http://schemas.openxmlformats.org/drawingml/2006/table">
            <a:tbl>
              <a:tblPr firstRow="1" firstCol="1" bandRow="1">
                <a:tableStyleId>{5940675A-B579-460E-94D1-54222C63F5DA}</a:tableStyleId>
              </a:tblPr>
              <a:tblGrid>
                <a:gridCol w="2651760">
                  <a:extLst>
                    <a:ext uri="{9D8B030D-6E8A-4147-A177-3AD203B41FA5}">
                      <a16:colId xmlns:a16="http://schemas.microsoft.com/office/drawing/2014/main" val="1481684459"/>
                    </a:ext>
                  </a:extLst>
                </a:gridCol>
              </a:tblGrid>
              <a:tr h="5355422">
                <a:tc>
                  <a:txBody>
                    <a:bodyPr/>
                    <a:lstStyle/>
                    <a:p>
                      <a:r>
                        <a:rPr lang="en-US" sz="1200" b="1" kern="1200" dirty="0">
                          <a:solidFill>
                            <a:schemeClr val="tx1"/>
                          </a:solidFill>
                          <a:effectLst/>
                          <a:latin typeface="+mn-lt"/>
                          <a:ea typeface="+mn-ea"/>
                          <a:cs typeface="+mn-cs"/>
                        </a:rPr>
                        <a:t>Lauren N. King, Ph.D.</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 K. Kellogg Foundation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Battle Creek, MI </a:t>
                      </a:r>
                    </a:p>
                    <a:p>
                      <a:pPr lvl="0">
                        <a:buNone/>
                      </a:pPr>
                      <a:endParaRPr lang="en-US" sz="1200" kern="1200" dirty="0">
                        <a:solidFill>
                          <a:schemeClr val="tx1"/>
                        </a:solidFill>
                        <a:effectLst/>
                        <a:latin typeface="+mn-lt"/>
                        <a:ea typeface="+mn-ea"/>
                        <a:cs typeface="+mn-cs"/>
                      </a:endParaRPr>
                    </a:p>
                    <a:p>
                      <a:pPr lvl="0">
                        <a:buNone/>
                      </a:pPr>
                      <a:r>
                        <a:rPr lang="en-US" sz="1200" b="1" kern="1200" dirty="0">
                          <a:solidFill>
                            <a:schemeClr val="tx1"/>
                          </a:solidFill>
                          <a:effectLst/>
                          <a:latin typeface="+mn-lt"/>
                          <a:ea typeface="+mn-ea"/>
                          <a:cs typeface="+mn-cs"/>
                        </a:rPr>
                        <a:t>Laura Love</a:t>
                      </a:r>
                    </a:p>
                    <a:p>
                      <a:pPr lvl="0">
                        <a:buNone/>
                      </a:pPr>
                      <a:r>
                        <a:rPr lang="en-US" sz="1200" b="0" i="0" u="none" strike="noStrike" kern="1200" noProof="0" dirty="0">
                          <a:solidFill>
                            <a:schemeClr val="tx1"/>
                          </a:solidFill>
                          <a:effectLst/>
                        </a:rPr>
                        <a:t>Strada Education Foundation</a:t>
                      </a:r>
                      <a:endParaRPr lang="en-US" dirty="0"/>
                    </a:p>
                    <a:p>
                      <a:pPr lvl="0">
                        <a:buNone/>
                      </a:pPr>
                      <a:r>
                        <a:rPr lang="en-US" sz="1200" b="0" i="0" u="none" strike="noStrike" kern="1200" noProof="0" dirty="0">
                          <a:solidFill>
                            <a:schemeClr val="tx1"/>
                          </a:solidFill>
                          <a:effectLst/>
                          <a:latin typeface="Century Gothic"/>
                        </a:rPr>
                        <a:t>Indianapolis, IN</a:t>
                      </a:r>
                      <a:endParaRPr lang="en-US" dirty="0"/>
                    </a:p>
                    <a:p>
                      <a:pPr lvl="0">
                        <a:buNone/>
                      </a:pPr>
                      <a:endParaRPr lang="en-US" sz="1200" kern="1200" dirty="0">
                        <a:solidFill>
                          <a:schemeClr val="tx1"/>
                        </a:solidFill>
                        <a:effectLst/>
                        <a:latin typeface="+mn-lt"/>
                        <a:ea typeface="+mn-ea"/>
                        <a:cs typeface="+mn-cs"/>
                      </a:endParaRPr>
                    </a:p>
                    <a:p>
                      <a:pPr lvl="0">
                        <a:buNone/>
                      </a:pPr>
                      <a:r>
                        <a:rPr lang="en-US" sz="1200" b="1" kern="1200" dirty="0">
                          <a:solidFill>
                            <a:schemeClr val="tx1"/>
                          </a:solidFill>
                          <a:effectLst/>
                          <a:latin typeface="+mn-lt"/>
                          <a:ea typeface="+mn-ea"/>
                          <a:cs typeface="+mn-cs"/>
                        </a:rPr>
                        <a:t>Laura Mutis</a:t>
                      </a:r>
                    </a:p>
                    <a:p>
                      <a:pPr lvl="0">
                        <a:buNone/>
                      </a:pPr>
                      <a:r>
                        <a:rPr lang="en-US" sz="1200" b="0" i="0" u="none" strike="noStrike" kern="1200" noProof="0" dirty="0">
                          <a:solidFill>
                            <a:schemeClr val="tx1"/>
                          </a:solidFill>
                          <a:effectLst/>
                        </a:rPr>
                        <a:t>J.P. Morgan Chase &amp; Co</a:t>
                      </a:r>
                      <a:endParaRPr lang="en-US" dirty="0"/>
                    </a:p>
                    <a:p>
                      <a:pPr lvl="0">
                        <a:buNone/>
                      </a:pPr>
                      <a:r>
                        <a:rPr lang="en-US" sz="1200" b="0" i="0" u="none" strike="noStrike" kern="1200" noProof="0" dirty="0">
                          <a:solidFill>
                            <a:schemeClr val="tx1"/>
                          </a:solidFill>
                          <a:effectLst/>
                        </a:rPr>
                        <a:t>New York, NY</a:t>
                      </a:r>
                    </a:p>
                    <a:p>
                      <a:pPr lvl="0">
                        <a:buNone/>
                      </a:pPr>
                      <a:endParaRPr lang="en-US" sz="1200" b="0" i="0" u="none" strike="noStrike" kern="1200" noProof="0" dirty="0">
                        <a:solidFill>
                          <a:schemeClr val="tx1"/>
                        </a:solidFill>
                        <a:effectLst/>
                      </a:endParaRPr>
                    </a:p>
                    <a:p>
                      <a:pPr lvl="0">
                        <a:buNone/>
                      </a:pPr>
                      <a:r>
                        <a:rPr lang="en-US" sz="1200" b="1" kern="1200" dirty="0" err="1">
                          <a:solidFill>
                            <a:schemeClr val="tx1"/>
                          </a:solidFill>
                          <a:effectLst/>
                          <a:latin typeface="+mn-lt"/>
                          <a:ea typeface="+mn-ea"/>
                          <a:cs typeface="+mn-cs"/>
                        </a:rPr>
                        <a:t>Kwelin</a:t>
                      </a:r>
                      <a:r>
                        <a:rPr lang="en-US" sz="1200" b="1" kern="1200" dirty="0">
                          <a:solidFill>
                            <a:schemeClr val="tx1"/>
                          </a:solidFill>
                          <a:effectLst/>
                          <a:latin typeface="+mn-lt"/>
                          <a:ea typeface="+mn-ea"/>
                          <a:cs typeface="+mn-cs"/>
                        </a:rPr>
                        <a:t> Pipkin</a:t>
                      </a:r>
                    </a:p>
                    <a:p>
                      <a:pPr lvl="0">
                        <a:buNone/>
                      </a:pPr>
                      <a:r>
                        <a:rPr lang="en-US" sz="1200" b="0" i="0" u="none" strike="noStrike" kern="1200" noProof="0" dirty="0">
                          <a:solidFill>
                            <a:schemeClr val="tx1"/>
                          </a:solidFill>
                          <a:effectLst/>
                        </a:rPr>
                        <a:t>American Institutes for Research Washington, DC</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Georgia Reagan</a:t>
                      </a:r>
                      <a:r>
                        <a:rPr lang="en-US" sz="1200" kern="1200" dirty="0">
                          <a:solidFill>
                            <a:schemeClr val="tx1"/>
                          </a:solidFill>
                          <a:effectLst/>
                          <a:latin typeface="+mn-lt"/>
                          <a:ea typeface="+mn-ea"/>
                          <a:cs typeface="+mn-cs"/>
                        </a:rPr>
                        <a:t> </a:t>
                      </a:r>
                      <a:br>
                        <a:rPr lang="en-US" sz="1200" kern="1200" dirty="0">
                          <a:solidFill>
                            <a:srgbClr val="000000"/>
                          </a:solidFill>
                          <a:effectLst/>
                          <a:latin typeface="+mn-lt"/>
                          <a:ea typeface="+mn-ea"/>
                          <a:cs typeface="+mn-cs"/>
                        </a:rPr>
                      </a:br>
                      <a:r>
                        <a:rPr lang="en-US" sz="1200" kern="1200" dirty="0">
                          <a:solidFill>
                            <a:schemeClr val="tx1"/>
                          </a:solidFill>
                          <a:effectLst/>
                          <a:latin typeface="+mn-lt"/>
                          <a:ea typeface="+mn-ea"/>
                          <a:cs typeface="+mn-cs"/>
                        </a:rPr>
                        <a:t>Lumina Foundation </a:t>
                      </a:r>
                      <a:br>
                        <a:rPr lang="en-US" sz="1200" kern="1200" dirty="0">
                          <a:solidFill>
                            <a:srgbClr val="000000"/>
                          </a:solidFill>
                          <a:effectLst/>
                          <a:latin typeface="+mn-lt"/>
                          <a:ea typeface="+mn-ea"/>
                          <a:cs typeface="+mn-cs"/>
                        </a:rPr>
                      </a:br>
                      <a:r>
                        <a:rPr lang="en-US" sz="1200" kern="1200" dirty="0">
                          <a:solidFill>
                            <a:schemeClr val="tx1"/>
                          </a:solidFill>
                          <a:effectLst/>
                          <a:latin typeface="+mn-lt"/>
                          <a:ea typeface="+mn-ea"/>
                          <a:cs typeface="+mn-cs"/>
                        </a:rPr>
                        <a:t>Indianapolis, IN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Danielle Vetter</a:t>
                      </a:r>
                    </a:p>
                    <a:p>
                      <a:r>
                        <a:rPr lang="en-US" sz="1200" b="0" kern="1200" dirty="0">
                          <a:solidFill>
                            <a:schemeClr val="tx1"/>
                          </a:solidFill>
                          <a:effectLst/>
                          <a:latin typeface="+mn-lt"/>
                          <a:ea typeface="+mn-ea"/>
                          <a:cs typeface="+mn-cs"/>
                        </a:rPr>
                        <a:t>MetLife</a:t>
                      </a:r>
                    </a:p>
                    <a:p>
                      <a:r>
                        <a:rPr lang="en-US" sz="1200" b="0" kern="1200" dirty="0">
                          <a:solidFill>
                            <a:schemeClr val="tx1"/>
                          </a:solidFill>
                          <a:effectLst/>
                          <a:latin typeface="+mn-lt"/>
                          <a:ea typeface="+mn-ea"/>
                          <a:cs typeface="+mn-cs"/>
                        </a:rPr>
                        <a:t>New York, NY</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73331927"/>
                  </a:ext>
                </a:extLst>
              </a:tr>
            </a:tbl>
          </a:graphicData>
        </a:graphic>
      </p:graphicFrame>
    </p:spTree>
    <p:extLst>
      <p:ext uri="{BB962C8B-B14F-4D97-AF65-F5344CB8AC3E}">
        <p14:creationId xmlns:p14="http://schemas.microsoft.com/office/powerpoint/2010/main" val="417054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4F93B-9A50-AA37-DDE0-F7627B6BA5F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15AB34-2768-510F-D0DD-4DA152F71EF1}"/>
              </a:ext>
            </a:extLst>
          </p:cNvPr>
          <p:cNvSpPr>
            <a:spLocks noGrp="1"/>
          </p:cNvSpPr>
          <p:nvPr>
            <p:ph type="title"/>
          </p:nvPr>
        </p:nvSpPr>
        <p:spPr/>
        <p:txBody>
          <a:bodyPr/>
          <a:lstStyle/>
          <a:p>
            <a:r>
              <a:rPr lang="en-US" dirty="0"/>
              <a:t>Thank you </a:t>
            </a:r>
            <a:br>
              <a:rPr lang="en-US" dirty="0"/>
            </a:br>
            <a:r>
              <a:rPr lang="en-US" dirty="0"/>
              <a:t>to our </a:t>
            </a:r>
            <a:br>
              <a:rPr lang="en-US" dirty="0"/>
            </a:br>
            <a:r>
              <a:rPr lang="en-US" dirty="0"/>
              <a:t>2025-2026 Supporting Members</a:t>
            </a:r>
          </a:p>
        </p:txBody>
      </p:sp>
      <p:sp>
        <p:nvSpPr>
          <p:cNvPr id="4" name="Content Placeholder 5">
            <a:extLst>
              <a:ext uri="{FF2B5EF4-FFF2-40B4-BE49-F238E27FC236}">
                <a16:creationId xmlns:a16="http://schemas.microsoft.com/office/drawing/2014/main" id="{0F180577-0922-BBC3-5355-1B9366573B36}"/>
              </a:ext>
            </a:extLst>
          </p:cNvPr>
          <p:cNvSpPr>
            <a:spLocks noGrp="1"/>
          </p:cNvSpPr>
          <p:nvPr>
            <p:ph idx="1"/>
          </p:nvPr>
        </p:nvSpPr>
        <p:spPr>
          <a:xfrm>
            <a:off x="3572820" y="972436"/>
            <a:ext cx="7636149" cy="4903984"/>
          </a:xfrm>
          <a:solidFill>
            <a:schemeClr val="accent4">
              <a:lumMod val="20000"/>
              <a:lumOff val="80000"/>
            </a:schemeClr>
          </a:solidFill>
        </p:spPr>
        <p:txBody>
          <a:bodyPr numCol="1">
            <a:noAutofit/>
          </a:bodyPr>
          <a:lstStyle/>
          <a:p>
            <a:pPr marL="0" indent="0" algn="ctr">
              <a:lnSpc>
                <a:spcPct val="150000"/>
              </a:lnSpc>
              <a:buNone/>
            </a:pPr>
            <a:endParaRPr lang="en-US" sz="1400" dirty="0">
              <a:solidFill>
                <a:schemeClr val="tx1"/>
              </a:solidFill>
            </a:endParaRPr>
          </a:p>
          <a:p>
            <a:pPr marL="0" indent="0" algn="ctr">
              <a:lnSpc>
                <a:spcPct val="150000"/>
              </a:lnSpc>
              <a:buNone/>
            </a:pPr>
            <a:r>
              <a:rPr lang="en-US" sz="1400" dirty="0">
                <a:solidFill>
                  <a:schemeClr val="tx1"/>
                </a:solidFill>
              </a:rPr>
              <a:t>AARP Foundation ∙ Accenture ∙ Allstate Foundation ∙ American Institutes for Research</a:t>
            </a:r>
            <a:br>
              <a:rPr lang="en-US" sz="1400" dirty="0">
                <a:solidFill>
                  <a:schemeClr val="tx1"/>
                </a:solidFill>
              </a:rPr>
            </a:br>
            <a:r>
              <a:rPr lang="en-US" sz="1400" dirty="0">
                <a:solidFill>
                  <a:schemeClr val="tx1"/>
                </a:solidFill>
              </a:rPr>
              <a:t> Eli &amp; Edythe Broad Foundation ∙ Annie E. Casey Foundation ∙ </a:t>
            </a:r>
            <a:r>
              <a:rPr lang="en-US" sz="1400" dirty="0" err="1">
                <a:solidFill>
                  <a:schemeClr val="tx1"/>
                </a:solidFill>
              </a:rPr>
              <a:t>Ascendium</a:t>
            </a:r>
            <a:r>
              <a:rPr lang="en-US" sz="1400" dirty="0">
                <a:solidFill>
                  <a:schemeClr val="tx1"/>
                </a:solidFill>
              </a:rPr>
              <a:t> Education Group ∙ Gates Foundation ∙ Deaconess Foundation ∙ ECMC Foundation ∙ Fairfield County's Community Foundation Conrad N. Hilton Foundation ∙ The Holloway Family Foundation ∙ Indeed ∙ JPMorgan Chase ∙ The James Irvine Foundation ∙</a:t>
            </a:r>
            <a:br>
              <a:rPr lang="en-US" sz="1400" dirty="0">
                <a:solidFill>
                  <a:schemeClr val="tx1"/>
                </a:solidFill>
              </a:rPr>
            </a:br>
            <a:r>
              <a:rPr lang="en-US" sz="1400" dirty="0">
                <a:solidFill>
                  <a:schemeClr val="tx1"/>
                </a:solidFill>
              </a:rPr>
              <a:t>W.K. Kellogg Foundation ∙ Kessler Foundation ∙ LANL Foundation ∙ Lumina Foundation McGregor Fund ∙ MetLife ∙ Mitsubishi Electric America Foundation ∙ REDF ∙ Siemens Foundation ∙ The Smidt Foundation ∙ Strada Education Foundation ∙ Taft Foundation ∙ Truist Foundation ∙ Walmart.org ∙ The Harry and Jeanette Weinberg Foundation ∙ Workday Foundation ∙  WES Mariam Assefa Fund ∙ Ralph C. Wilson, Jr. Foundation</a:t>
            </a:r>
          </a:p>
          <a:p>
            <a:pPr marL="0" indent="0" algn="ctr">
              <a:lnSpc>
                <a:spcPct val="150000"/>
              </a:lnSpc>
              <a:buNone/>
            </a:pPr>
            <a:r>
              <a:rPr lang="en-US" sz="1400" dirty="0">
                <a:solidFill>
                  <a:schemeClr val="tx1"/>
                </a:solidFill>
              </a:rPr>
              <a:t> </a:t>
            </a:r>
          </a:p>
        </p:txBody>
      </p:sp>
    </p:spTree>
    <p:extLst>
      <p:ext uri="{BB962C8B-B14F-4D97-AF65-F5344CB8AC3E}">
        <p14:creationId xmlns:p14="http://schemas.microsoft.com/office/powerpoint/2010/main" val="4259339871"/>
      </p:ext>
    </p:extLst>
  </p:cSld>
  <p:clrMapOvr>
    <a:masterClrMapping/>
  </p:clrMapOvr>
</p:sld>
</file>

<file path=ppt/theme/theme1.xml><?xml version="1.0" encoding="utf-8"?>
<a:theme xmlns:a="http://schemas.openxmlformats.org/drawingml/2006/main" name="Frame">
  <a:themeElements>
    <a:clrScheme name="WFM">
      <a:dk1>
        <a:srgbClr val="000000"/>
      </a:dk1>
      <a:lt1>
        <a:srgbClr val="FFFFFF"/>
      </a:lt1>
      <a:dk2>
        <a:srgbClr val="242852"/>
      </a:dk2>
      <a:lt2>
        <a:srgbClr val="ACCBF9"/>
      </a:lt2>
      <a:accent1>
        <a:srgbClr val="005394"/>
      </a:accent1>
      <a:accent2>
        <a:srgbClr val="2F83C5"/>
      </a:accent2>
      <a:accent3>
        <a:srgbClr val="3D4451"/>
      </a:accent3>
      <a:accent4>
        <a:srgbClr val="7F8FA9"/>
      </a:accent4>
      <a:accent5>
        <a:srgbClr val="5AA2AE"/>
      </a:accent5>
      <a:accent6>
        <a:srgbClr val="9D90A0"/>
      </a:accent6>
      <a:hlink>
        <a:srgbClr val="9454C3"/>
      </a:hlink>
      <a:folHlink>
        <a:srgbClr val="3EBBF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April 2023 Policy Update" id="{2D0247D3-B3A7-2045-B7D4-8F525A59BCA6}" vid="{86733E64-4140-E040-B362-78C72DA23C4B}"/>
    </a:ext>
  </a:extLst>
</a:theme>
</file>

<file path=ppt/theme/theme2.xml><?xml version="1.0" encoding="utf-8"?>
<a:theme xmlns:a="http://schemas.openxmlformats.org/drawingml/2006/main" name="Frame">
  <a:themeElements>
    <a:clrScheme name="Frame">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Frame">
      <a:majorFont>
        <a:latin typeface="Helvetica"/>
        <a:ea typeface="Helvetica"/>
        <a:cs typeface="Helvetica"/>
      </a:majorFont>
      <a:minorFont>
        <a:latin typeface="Calibri"/>
        <a:ea typeface="Calibri"/>
        <a:cs typeface="Calibri"/>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9993</TotalTime>
  <Words>1215</Words>
  <Application>Microsoft Macintosh PowerPoint</Application>
  <PresentationFormat>Widescreen</PresentationFormat>
  <Paragraphs>144</Paragraphs>
  <Slides>10</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Corbel</vt:lpstr>
      <vt:lpstr>Wingdings</vt:lpstr>
      <vt:lpstr>Wingdings 2</vt:lpstr>
      <vt:lpstr>Frame</vt:lpstr>
      <vt:lpstr>Welcome to today’s webinar! We’ll get started in just a few minutes.  You can participate in the audio portion of this webinar by dialing in via phone or by using your computer’s built-in speakers and microphone.</vt:lpstr>
      <vt:lpstr>Apprenticeship:  What Funders Need to Know Right Now</vt:lpstr>
      <vt:lpstr>About Us</vt:lpstr>
      <vt:lpstr>Introductions</vt:lpstr>
      <vt:lpstr>Join our Affinity Group!</vt:lpstr>
      <vt:lpstr>Our Team</vt:lpstr>
      <vt:lpstr>Upcoming Events</vt:lpstr>
      <vt:lpstr>2026 Steering Committee</vt:lpstr>
      <vt:lpstr>Thank you  to our  2025-2026 Supporting Members</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today’s webinar! We’ll get started in just a few minutes.  You can participate in the audio portion of this webinar by dialing in via phone or by using your computer’s built-in speakers and microphone.  Please take a moment to introduce yourself (Name, Organization, Location) to our speakers using the chat box.  Instructions for accessing the chat window can be found to the right.</dc:title>
  <dc:creator>Mariah Young-Jones</dc:creator>
  <cp:lastModifiedBy>Loh-Sze Leung</cp:lastModifiedBy>
  <cp:revision>347</cp:revision>
  <cp:lastPrinted>2023-04-25T16:50:57Z</cp:lastPrinted>
  <dcterms:modified xsi:type="dcterms:W3CDTF">2026-03-09T15:30:50Z</dcterms:modified>
</cp:coreProperties>
</file>